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7"/>
  </p:notesMasterIdLst>
  <p:sldIdLst>
    <p:sldId id="256" r:id="rId2"/>
    <p:sldId id="281" r:id="rId3"/>
    <p:sldId id="282"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6" r:id="rId21"/>
    <p:sldId id="277" r:id="rId22"/>
    <p:sldId id="274" r:id="rId23"/>
    <p:sldId id="273" r:id="rId24"/>
    <p:sldId id="278" r:id="rId25"/>
    <p:sldId id="279" r:id="rId26"/>
    <p:sldId id="283" r:id="rId27"/>
    <p:sldId id="280" r:id="rId28"/>
    <p:sldId id="284"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85" r:id="rId43"/>
    <p:sldId id="299" r:id="rId44"/>
    <p:sldId id="349" r:id="rId45"/>
    <p:sldId id="300" r:id="rId46"/>
    <p:sldId id="315" r:id="rId47"/>
    <p:sldId id="316" r:id="rId48"/>
    <p:sldId id="317" r:id="rId49"/>
    <p:sldId id="350" r:id="rId50"/>
    <p:sldId id="318" r:id="rId51"/>
    <p:sldId id="320" r:id="rId52"/>
    <p:sldId id="321" r:id="rId53"/>
    <p:sldId id="346" r:id="rId54"/>
    <p:sldId id="322" r:id="rId55"/>
    <p:sldId id="323" r:id="rId56"/>
    <p:sldId id="324" r:id="rId57"/>
    <p:sldId id="325" r:id="rId58"/>
    <p:sldId id="326" r:id="rId59"/>
    <p:sldId id="327" r:id="rId60"/>
    <p:sldId id="328" r:id="rId61"/>
    <p:sldId id="347" r:id="rId62"/>
    <p:sldId id="329" r:id="rId63"/>
    <p:sldId id="330" r:id="rId64"/>
    <p:sldId id="331" r:id="rId65"/>
    <p:sldId id="348" r:id="rId66"/>
    <p:sldId id="332" r:id="rId67"/>
    <p:sldId id="334" r:id="rId68"/>
    <p:sldId id="335" r:id="rId69"/>
    <p:sldId id="360" r:id="rId70"/>
    <p:sldId id="359" r:id="rId71"/>
    <p:sldId id="336" r:id="rId72"/>
    <p:sldId id="337" r:id="rId73"/>
    <p:sldId id="338" r:id="rId74"/>
    <p:sldId id="339" r:id="rId75"/>
    <p:sldId id="340" r:id="rId76"/>
    <p:sldId id="341" r:id="rId77"/>
    <p:sldId id="342" r:id="rId78"/>
    <p:sldId id="362" r:id="rId79"/>
    <p:sldId id="308" r:id="rId80"/>
    <p:sldId id="351" r:id="rId81"/>
    <p:sldId id="353" r:id="rId82"/>
    <p:sldId id="354" r:id="rId83"/>
    <p:sldId id="355" r:id="rId84"/>
    <p:sldId id="356" r:id="rId85"/>
    <p:sldId id="357" r:id="rId8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Wu" initials="M" lastIdx="1" clrIdx="0">
    <p:extLst>
      <p:ext uri="{19B8F6BF-5375-455C-9EA6-DF929625EA0E}">
        <p15:presenceInfo xmlns:p15="http://schemas.microsoft.com/office/powerpoint/2012/main" userId="MrW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autoAdjust="0"/>
  </p:normalViewPr>
  <p:slideViewPr>
    <p:cSldViewPr snapToGrid="0">
      <p:cViewPr varScale="1">
        <p:scale>
          <a:sx n="84" d="100"/>
          <a:sy n="84" d="100"/>
        </p:scale>
        <p:origin x="658" y="72"/>
      </p:cViewPr>
      <p:guideLst/>
    </p:cSldViewPr>
  </p:slideViewPr>
  <p:outlineViewPr>
    <p:cViewPr>
      <p:scale>
        <a:sx n="33" d="100"/>
        <a:sy n="33" d="100"/>
      </p:scale>
      <p:origin x="0" y="-61458"/>
    </p:cViewPr>
  </p:outlineViewPr>
  <p:notesTextViewPr>
    <p:cViewPr>
      <p:scale>
        <a:sx n="1" d="1"/>
        <a:sy n="1" d="1"/>
      </p:scale>
      <p:origin x="0" y="0"/>
    </p:cViewPr>
  </p:notesTextViewPr>
  <p:notesViewPr>
    <p:cSldViewPr snapToGrid="0">
      <p:cViewPr varScale="1">
        <p:scale>
          <a:sx n="70" d="100"/>
          <a:sy n="70" d="100"/>
        </p:scale>
        <p:origin x="324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7-15T05:41:16.422" idx="1">
    <p:pos x="10" y="10"/>
    <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00D319-E52E-4C49-A15A-59330C34CA8E}" type="doc">
      <dgm:prSet loTypeId="urn:microsoft.com/office/officeart/2005/8/layout/process3" loCatId="process" qsTypeId="urn:microsoft.com/office/officeart/2005/8/quickstyle/simple5" qsCatId="simple" csTypeId="urn:microsoft.com/office/officeart/2005/8/colors/accent1_2" csCatId="accent1" phldr="1"/>
      <dgm:spPr/>
      <dgm:t>
        <a:bodyPr/>
        <a:lstStyle/>
        <a:p>
          <a:endParaRPr lang="zh-CN" altLang="en-US"/>
        </a:p>
      </dgm:t>
    </dgm:pt>
    <dgm:pt modelId="{BA7A4E2D-84F2-425F-95BA-23B151D77E16}">
      <dgm:prSet custT="1"/>
      <dgm:spPr/>
      <dgm:t>
        <a:bodyPr/>
        <a:lstStyle/>
        <a:p>
          <a:pPr rtl="0"/>
          <a:r>
            <a:rPr lang="en-US" sz="3200" b="1" dirty="0" smtClean="0">
              <a:latin typeface="黑体" pitchFamily="2" charset="-122"/>
              <a:ea typeface="黑体" pitchFamily="2" charset="-122"/>
            </a:rPr>
            <a:t>1.</a:t>
          </a:r>
          <a:endParaRPr lang="zh-CN" sz="3200" dirty="0">
            <a:latin typeface="黑体" pitchFamily="2" charset="-122"/>
            <a:ea typeface="黑体" pitchFamily="2" charset="-122"/>
          </a:endParaRPr>
        </a:p>
      </dgm:t>
    </dgm:pt>
    <dgm:pt modelId="{64CC1D2E-EF18-4DC9-89AE-CFDE1744164A}" type="parTrans" cxnId="{AF40EFDC-7FB9-41F4-BA9F-D9BEF18B3F3C}">
      <dgm:prSet/>
      <dgm:spPr/>
      <dgm:t>
        <a:bodyPr/>
        <a:lstStyle/>
        <a:p>
          <a:endParaRPr lang="zh-CN" altLang="en-US"/>
        </a:p>
      </dgm:t>
    </dgm:pt>
    <dgm:pt modelId="{7ECBB9AC-2DD4-43F6-A1F6-0B63C1B60BA8}" type="sibTrans" cxnId="{AF40EFDC-7FB9-41F4-BA9F-D9BEF18B3F3C}">
      <dgm:prSet/>
      <dgm:spPr/>
      <dgm:t>
        <a:bodyPr/>
        <a:lstStyle/>
        <a:p>
          <a:endParaRPr lang="zh-CN" altLang="en-US"/>
        </a:p>
      </dgm:t>
    </dgm:pt>
    <dgm:pt modelId="{1DBA87F2-8936-4530-98C0-4456B77989FA}">
      <dgm:prSet custT="1"/>
      <dgm:spPr/>
      <dgm:t>
        <a:bodyPr/>
        <a:lstStyle/>
        <a:p>
          <a:pPr rtl="0"/>
          <a:r>
            <a:rPr lang="en-US" sz="3200" b="1" dirty="0" smtClean="0">
              <a:latin typeface="黑体" pitchFamily="2" charset="-122"/>
              <a:ea typeface="黑体" pitchFamily="2" charset="-122"/>
            </a:rPr>
            <a:t>2.</a:t>
          </a:r>
          <a:endParaRPr lang="zh-CN" sz="3200" dirty="0">
            <a:latin typeface="黑体" pitchFamily="2" charset="-122"/>
            <a:ea typeface="黑体" pitchFamily="2" charset="-122"/>
          </a:endParaRPr>
        </a:p>
      </dgm:t>
    </dgm:pt>
    <dgm:pt modelId="{C5D3435F-02CE-4173-A410-E99A96771566}" type="parTrans" cxnId="{5DFE702F-FF5A-41C1-BC98-FB3AF529E189}">
      <dgm:prSet/>
      <dgm:spPr/>
      <dgm:t>
        <a:bodyPr/>
        <a:lstStyle/>
        <a:p>
          <a:endParaRPr lang="zh-CN" altLang="en-US"/>
        </a:p>
      </dgm:t>
    </dgm:pt>
    <dgm:pt modelId="{AFEDEACC-9514-4EC2-B9D5-3535219C230E}" type="sibTrans" cxnId="{5DFE702F-FF5A-41C1-BC98-FB3AF529E189}">
      <dgm:prSet/>
      <dgm:spPr/>
      <dgm:t>
        <a:bodyPr/>
        <a:lstStyle/>
        <a:p>
          <a:endParaRPr lang="zh-CN" altLang="en-US"/>
        </a:p>
      </dgm:t>
    </dgm:pt>
    <dgm:pt modelId="{B9732649-75F0-49A3-9001-F8FDA4128DFC}">
      <dgm:prSet custT="1"/>
      <dgm:spPr/>
      <dgm:t>
        <a:bodyPr/>
        <a:lstStyle/>
        <a:p>
          <a:pPr rtl="0"/>
          <a:r>
            <a:rPr lang="en-US" sz="3200" b="1" dirty="0" smtClean="0">
              <a:latin typeface="黑体" pitchFamily="2" charset="-122"/>
              <a:ea typeface="黑体" pitchFamily="2" charset="-122"/>
            </a:rPr>
            <a:t>3.</a:t>
          </a:r>
          <a:endParaRPr lang="en-US" sz="3200" b="1" dirty="0">
            <a:latin typeface="黑体" pitchFamily="2" charset="-122"/>
            <a:ea typeface="黑体" pitchFamily="2" charset="-122"/>
          </a:endParaRPr>
        </a:p>
      </dgm:t>
    </dgm:pt>
    <dgm:pt modelId="{196FDB0E-243B-4EA1-92EA-A270F1737EA2}" type="parTrans" cxnId="{AC2DCA0C-BC03-4830-801E-502B5D962C0F}">
      <dgm:prSet/>
      <dgm:spPr/>
      <dgm:t>
        <a:bodyPr/>
        <a:lstStyle/>
        <a:p>
          <a:endParaRPr lang="zh-CN" altLang="en-US"/>
        </a:p>
      </dgm:t>
    </dgm:pt>
    <dgm:pt modelId="{2B64D976-8862-43A5-ABAF-8BBBF9EED7E1}" type="sibTrans" cxnId="{AC2DCA0C-BC03-4830-801E-502B5D962C0F}">
      <dgm:prSet/>
      <dgm:spPr/>
      <dgm:t>
        <a:bodyPr/>
        <a:lstStyle/>
        <a:p>
          <a:endParaRPr lang="zh-CN" altLang="en-US"/>
        </a:p>
      </dgm:t>
    </dgm:pt>
    <dgm:pt modelId="{627623D1-FB8C-4CA7-922A-5CFE709E8B7C}">
      <dgm:prSet/>
      <dgm:spPr/>
      <dgm:t>
        <a:bodyPr/>
        <a:lstStyle/>
        <a:p>
          <a:pPr rtl="0"/>
          <a:r>
            <a:rPr lang="zh-CN" b="1" dirty="0" smtClean="0">
              <a:latin typeface="仿宋_GB2312" pitchFamily="49" charset="-122"/>
              <a:ea typeface="仿宋_GB2312" pitchFamily="49" charset="-122"/>
            </a:rPr>
            <a:t>问题解决促使学生养成应用数学的意识。</a:t>
          </a:r>
          <a:endParaRPr lang="en-US" b="1" dirty="0">
            <a:latin typeface="仿宋_GB2312" pitchFamily="49" charset="-122"/>
            <a:ea typeface="仿宋_GB2312" pitchFamily="49" charset="-122"/>
          </a:endParaRPr>
        </a:p>
      </dgm:t>
    </dgm:pt>
    <dgm:pt modelId="{58DCF072-FF5A-4328-A5AE-FFE34C55385C}" type="sibTrans" cxnId="{768CD190-15AB-4655-8EEF-09EEA58362FD}">
      <dgm:prSet/>
      <dgm:spPr/>
      <dgm:t>
        <a:bodyPr/>
        <a:lstStyle/>
        <a:p>
          <a:endParaRPr lang="zh-CN" altLang="en-US"/>
        </a:p>
      </dgm:t>
    </dgm:pt>
    <dgm:pt modelId="{29635418-439E-4A01-8130-5D3296EA48AA}" type="parTrans" cxnId="{768CD190-15AB-4655-8EEF-09EEA58362FD}">
      <dgm:prSet/>
      <dgm:spPr/>
      <dgm:t>
        <a:bodyPr/>
        <a:lstStyle/>
        <a:p>
          <a:endParaRPr lang="zh-CN" altLang="en-US"/>
        </a:p>
      </dgm:t>
    </dgm:pt>
    <dgm:pt modelId="{A669A0F7-2B2A-474E-8A0A-5D50D3204ED2}">
      <dgm:prSet/>
      <dgm:spPr/>
      <dgm:t>
        <a:bodyPr/>
        <a:lstStyle/>
        <a:p>
          <a:pPr rtl="0"/>
          <a:r>
            <a:rPr lang="zh-CN" b="1" dirty="0" smtClean="0">
              <a:latin typeface="仿宋_GB2312" pitchFamily="49" charset="-122"/>
              <a:ea typeface="仿宋_GB2312" pitchFamily="49" charset="-122"/>
            </a:rPr>
            <a:t>合作探究改变了学生的学习方式。</a:t>
          </a:r>
          <a:endParaRPr lang="en-US" b="1" dirty="0">
            <a:latin typeface="仿宋_GB2312" pitchFamily="49" charset="-122"/>
            <a:ea typeface="仿宋_GB2312" pitchFamily="49" charset="-122"/>
          </a:endParaRPr>
        </a:p>
      </dgm:t>
    </dgm:pt>
    <dgm:pt modelId="{AF618578-D838-457F-B6E3-E5718F54AFFA}" type="sibTrans" cxnId="{3A72E401-618C-4036-A43E-4973F3188957}">
      <dgm:prSet/>
      <dgm:spPr/>
      <dgm:t>
        <a:bodyPr/>
        <a:lstStyle/>
        <a:p>
          <a:endParaRPr lang="zh-CN" altLang="en-US"/>
        </a:p>
      </dgm:t>
    </dgm:pt>
    <dgm:pt modelId="{29730AAC-41F6-424C-87DC-A42E95ACD3E4}" type="parTrans" cxnId="{3A72E401-618C-4036-A43E-4973F3188957}">
      <dgm:prSet/>
      <dgm:spPr/>
      <dgm:t>
        <a:bodyPr/>
        <a:lstStyle/>
        <a:p>
          <a:endParaRPr lang="zh-CN" altLang="en-US"/>
        </a:p>
      </dgm:t>
    </dgm:pt>
    <dgm:pt modelId="{1CEBC48F-4783-44FB-9249-CA8362381CC5}">
      <dgm:prSet/>
      <dgm:spPr/>
      <dgm:t>
        <a:bodyPr/>
        <a:lstStyle/>
        <a:p>
          <a:pPr rtl="0"/>
          <a:r>
            <a:rPr lang="zh-CN" b="1" dirty="0" smtClean="0">
              <a:latin typeface="仿宋_GB2312" pitchFamily="49" charset="-122"/>
              <a:ea typeface="仿宋_GB2312" pitchFamily="49" charset="-122"/>
            </a:rPr>
            <a:t>联系生活改变学生对数学的认识。</a:t>
          </a:r>
          <a:endParaRPr lang="zh-CN" dirty="0">
            <a:latin typeface="仿宋_GB2312" pitchFamily="49" charset="-122"/>
            <a:ea typeface="仿宋_GB2312" pitchFamily="49" charset="-122"/>
          </a:endParaRPr>
        </a:p>
      </dgm:t>
    </dgm:pt>
    <dgm:pt modelId="{14463498-DC32-4545-84FE-2DE39744E523}" type="sibTrans" cxnId="{68079020-FFD3-4B5B-97E0-2165C01918F0}">
      <dgm:prSet/>
      <dgm:spPr/>
      <dgm:t>
        <a:bodyPr/>
        <a:lstStyle/>
        <a:p>
          <a:endParaRPr lang="zh-CN" altLang="en-US"/>
        </a:p>
      </dgm:t>
    </dgm:pt>
    <dgm:pt modelId="{1A6401DC-483F-4292-A5E2-774A59F434F9}" type="parTrans" cxnId="{68079020-FFD3-4B5B-97E0-2165C01918F0}">
      <dgm:prSet/>
      <dgm:spPr/>
      <dgm:t>
        <a:bodyPr/>
        <a:lstStyle/>
        <a:p>
          <a:endParaRPr lang="zh-CN" altLang="en-US"/>
        </a:p>
      </dgm:t>
    </dgm:pt>
    <dgm:pt modelId="{3BD3190E-D4BE-409D-A6C3-28ED4F66907D}" type="pres">
      <dgm:prSet presAssocID="{9400D319-E52E-4C49-A15A-59330C34CA8E}" presName="linearFlow" presStyleCnt="0">
        <dgm:presLayoutVars>
          <dgm:dir/>
          <dgm:animLvl val="lvl"/>
          <dgm:resizeHandles val="exact"/>
        </dgm:presLayoutVars>
      </dgm:prSet>
      <dgm:spPr/>
      <dgm:t>
        <a:bodyPr/>
        <a:lstStyle/>
        <a:p>
          <a:endParaRPr lang="zh-CN" altLang="en-US"/>
        </a:p>
      </dgm:t>
    </dgm:pt>
    <dgm:pt modelId="{81BF636C-49B9-4163-9AA2-E07CA5C777B7}" type="pres">
      <dgm:prSet presAssocID="{BA7A4E2D-84F2-425F-95BA-23B151D77E16}" presName="composite" presStyleCnt="0"/>
      <dgm:spPr/>
    </dgm:pt>
    <dgm:pt modelId="{74116809-E830-426C-9FEE-F22ACEF86046}" type="pres">
      <dgm:prSet presAssocID="{BA7A4E2D-84F2-425F-95BA-23B151D77E16}" presName="parTx" presStyleLbl="node1" presStyleIdx="0" presStyleCnt="3">
        <dgm:presLayoutVars>
          <dgm:chMax val="0"/>
          <dgm:chPref val="0"/>
          <dgm:bulletEnabled val="1"/>
        </dgm:presLayoutVars>
      </dgm:prSet>
      <dgm:spPr/>
      <dgm:t>
        <a:bodyPr/>
        <a:lstStyle/>
        <a:p>
          <a:endParaRPr lang="zh-CN" altLang="en-US"/>
        </a:p>
      </dgm:t>
    </dgm:pt>
    <dgm:pt modelId="{F332D165-91D2-4D64-94D3-D38AC4B51943}" type="pres">
      <dgm:prSet presAssocID="{BA7A4E2D-84F2-425F-95BA-23B151D77E16}" presName="parSh" presStyleLbl="node1" presStyleIdx="0" presStyleCnt="3" custLinFactNeighborX="-5086"/>
      <dgm:spPr/>
      <dgm:t>
        <a:bodyPr/>
        <a:lstStyle/>
        <a:p>
          <a:endParaRPr lang="zh-CN" altLang="en-US"/>
        </a:p>
      </dgm:t>
    </dgm:pt>
    <dgm:pt modelId="{BC777D10-7036-466E-AD58-45162C9D74D4}" type="pres">
      <dgm:prSet presAssocID="{BA7A4E2D-84F2-425F-95BA-23B151D77E16}" presName="desTx" presStyleLbl="fgAcc1" presStyleIdx="0" presStyleCnt="3" custScaleX="140879" custLinFactNeighborY="6817">
        <dgm:presLayoutVars>
          <dgm:bulletEnabled val="1"/>
        </dgm:presLayoutVars>
      </dgm:prSet>
      <dgm:spPr/>
      <dgm:t>
        <a:bodyPr/>
        <a:lstStyle/>
        <a:p>
          <a:endParaRPr lang="zh-CN" altLang="en-US"/>
        </a:p>
      </dgm:t>
    </dgm:pt>
    <dgm:pt modelId="{FA1D6227-A5F6-482E-9C5A-76ADB5DBCFC6}" type="pres">
      <dgm:prSet presAssocID="{7ECBB9AC-2DD4-43F6-A1F6-0B63C1B60BA8}" presName="sibTrans" presStyleLbl="sibTrans2D1" presStyleIdx="0" presStyleCnt="2"/>
      <dgm:spPr/>
      <dgm:t>
        <a:bodyPr/>
        <a:lstStyle/>
        <a:p>
          <a:endParaRPr lang="zh-CN" altLang="en-US"/>
        </a:p>
      </dgm:t>
    </dgm:pt>
    <dgm:pt modelId="{5CB2C4DE-38F9-4A77-A17A-6F792614DBC8}" type="pres">
      <dgm:prSet presAssocID="{7ECBB9AC-2DD4-43F6-A1F6-0B63C1B60BA8}" presName="connTx" presStyleLbl="sibTrans2D1" presStyleIdx="0" presStyleCnt="2"/>
      <dgm:spPr/>
      <dgm:t>
        <a:bodyPr/>
        <a:lstStyle/>
        <a:p>
          <a:endParaRPr lang="zh-CN" altLang="en-US"/>
        </a:p>
      </dgm:t>
    </dgm:pt>
    <dgm:pt modelId="{EA32A2DE-99BF-4787-BE16-AA80B7A3BF95}" type="pres">
      <dgm:prSet presAssocID="{1DBA87F2-8936-4530-98C0-4456B77989FA}" presName="composite" presStyleCnt="0"/>
      <dgm:spPr/>
    </dgm:pt>
    <dgm:pt modelId="{56CD1DB1-7653-41C6-AE7C-7C3E16425192}" type="pres">
      <dgm:prSet presAssocID="{1DBA87F2-8936-4530-98C0-4456B77989FA}" presName="parTx" presStyleLbl="node1" presStyleIdx="0" presStyleCnt="3">
        <dgm:presLayoutVars>
          <dgm:chMax val="0"/>
          <dgm:chPref val="0"/>
          <dgm:bulletEnabled val="1"/>
        </dgm:presLayoutVars>
      </dgm:prSet>
      <dgm:spPr/>
      <dgm:t>
        <a:bodyPr/>
        <a:lstStyle/>
        <a:p>
          <a:endParaRPr lang="zh-CN" altLang="en-US"/>
        </a:p>
      </dgm:t>
    </dgm:pt>
    <dgm:pt modelId="{80ADB47C-C3AD-4FB4-84C5-CAFD4823DB1F}" type="pres">
      <dgm:prSet presAssocID="{1DBA87F2-8936-4530-98C0-4456B77989FA}" presName="parSh" presStyleLbl="node1" presStyleIdx="1" presStyleCnt="3" custLinFactNeighborX="-5086"/>
      <dgm:spPr/>
      <dgm:t>
        <a:bodyPr/>
        <a:lstStyle/>
        <a:p>
          <a:endParaRPr lang="zh-CN" altLang="en-US"/>
        </a:p>
      </dgm:t>
    </dgm:pt>
    <dgm:pt modelId="{DEC4C6E6-427B-4EDA-9BA7-8DD02937A719}" type="pres">
      <dgm:prSet presAssocID="{1DBA87F2-8936-4530-98C0-4456B77989FA}" presName="desTx" presStyleLbl="fgAcc1" presStyleIdx="1" presStyleCnt="3" custScaleX="140879" custLinFactNeighborY="6817">
        <dgm:presLayoutVars>
          <dgm:bulletEnabled val="1"/>
        </dgm:presLayoutVars>
      </dgm:prSet>
      <dgm:spPr/>
      <dgm:t>
        <a:bodyPr/>
        <a:lstStyle/>
        <a:p>
          <a:endParaRPr lang="zh-CN" altLang="en-US"/>
        </a:p>
      </dgm:t>
    </dgm:pt>
    <dgm:pt modelId="{5BF1DC2E-E4B9-4293-B5F1-0881995E2A83}" type="pres">
      <dgm:prSet presAssocID="{AFEDEACC-9514-4EC2-B9D5-3535219C230E}" presName="sibTrans" presStyleLbl="sibTrans2D1" presStyleIdx="1" presStyleCnt="2"/>
      <dgm:spPr/>
      <dgm:t>
        <a:bodyPr/>
        <a:lstStyle/>
        <a:p>
          <a:endParaRPr lang="zh-CN" altLang="en-US"/>
        </a:p>
      </dgm:t>
    </dgm:pt>
    <dgm:pt modelId="{893EA58B-5A76-4F21-97DC-B792293AFA71}" type="pres">
      <dgm:prSet presAssocID="{AFEDEACC-9514-4EC2-B9D5-3535219C230E}" presName="connTx" presStyleLbl="sibTrans2D1" presStyleIdx="1" presStyleCnt="2"/>
      <dgm:spPr/>
      <dgm:t>
        <a:bodyPr/>
        <a:lstStyle/>
        <a:p>
          <a:endParaRPr lang="zh-CN" altLang="en-US"/>
        </a:p>
      </dgm:t>
    </dgm:pt>
    <dgm:pt modelId="{7F932B5A-E045-4EF3-9569-A62AF56E7E3C}" type="pres">
      <dgm:prSet presAssocID="{B9732649-75F0-49A3-9001-F8FDA4128DFC}" presName="composite" presStyleCnt="0"/>
      <dgm:spPr/>
    </dgm:pt>
    <dgm:pt modelId="{F0999D1A-5687-4A5F-95D9-228CD9987174}" type="pres">
      <dgm:prSet presAssocID="{B9732649-75F0-49A3-9001-F8FDA4128DFC}" presName="parTx" presStyleLbl="node1" presStyleIdx="1" presStyleCnt="3">
        <dgm:presLayoutVars>
          <dgm:chMax val="0"/>
          <dgm:chPref val="0"/>
          <dgm:bulletEnabled val="1"/>
        </dgm:presLayoutVars>
      </dgm:prSet>
      <dgm:spPr/>
      <dgm:t>
        <a:bodyPr/>
        <a:lstStyle/>
        <a:p>
          <a:endParaRPr lang="zh-CN" altLang="en-US"/>
        </a:p>
      </dgm:t>
    </dgm:pt>
    <dgm:pt modelId="{DAA3912F-C775-4186-A701-FB0D96D56FA5}" type="pres">
      <dgm:prSet presAssocID="{B9732649-75F0-49A3-9001-F8FDA4128DFC}" presName="parSh" presStyleLbl="node1" presStyleIdx="2" presStyleCnt="3" custLinFactNeighborX="-5086"/>
      <dgm:spPr/>
      <dgm:t>
        <a:bodyPr/>
        <a:lstStyle/>
        <a:p>
          <a:endParaRPr lang="zh-CN" altLang="en-US"/>
        </a:p>
      </dgm:t>
    </dgm:pt>
    <dgm:pt modelId="{1AA93C9D-AC2D-4CE4-983D-90BFCAE103E5}" type="pres">
      <dgm:prSet presAssocID="{B9732649-75F0-49A3-9001-F8FDA4128DFC}" presName="desTx" presStyleLbl="fgAcc1" presStyleIdx="2" presStyleCnt="3" custScaleX="140879" custLinFactNeighborY="6817">
        <dgm:presLayoutVars>
          <dgm:bulletEnabled val="1"/>
        </dgm:presLayoutVars>
      </dgm:prSet>
      <dgm:spPr/>
      <dgm:t>
        <a:bodyPr/>
        <a:lstStyle/>
        <a:p>
          <a:endParaRPr lang="zh-CN" altLang="en-US"/>
        </a:p>
      </dgm:t>
    </dgm:pt>
  </dgm:ptLst>
  <dgm:cxnLst>
    <dgm:cxn modelId="{FB1F10D7-49FF-4AD2-8B1F-9DB68C94FF7F}" type="presOf" srcId="{9400D319-E52E-4C49-A15A-59330C34CA8E}" destId="{3BD3190E-D4BE-409D-A6C3-28ED4F66907D}" srcOrd="0" destOrd="0" presId="urn:microsoft.com/office/officeart/2005/8/layout/process3"/>
    <dgm:cxn modelId="{757AB347-3BCF-4923-BFCF-AF0E248C2403}" type="presOf" srcId="{627623D1-FB8C-4CA7-922A-5CFE709E8B7C}" destId="{1AA93C9D-AC2D-4CE4-983D-90BFCAE103E5}" srcOrd="0" destOrd="0" presId="urn:microsoft.com/office/officeart/2005/8/layout/process3"/>
    <dgm:cxn modelId="{5DFE702F-FF5A-41C1-BC98-FB3AF529E189}" srcId="{9400D319-E52E-4C49-A15A-59330C34CA8E}" destId="{1DBA87F2-8936-4530-98C0-4456B77989FA}" srcOrd="1" destOrd="0" parTransId="{C5D3435F-02CE-4173-A410-E99A96771566}" sibTransId="{AFEDEACC-9514-4EC2-B9D5-3535219C230E}"/>
    <dgm:cxn modelId="{1A162A2A-70F3-458E-930A-F9E4CF8E5D16}" type="presOf" srcId="{7ECBB9AC-2DD4-43F6-A1F6-0B63C1B60BA8}" destId="{5CB2C4DE-38F9-4A77-A17A-6F792614DBC8}" srcOrd="1" destOrd="0" presId="urn:microsoft.com/office/officeart/2005/8/layout/process3"/>
    <dgm:cxn modelId="{BEF008DB-5BD2-487F-97E8-E1C07082694F}" type="presOf" srcId="{BA7A4E2D-84F2-425F-95BA-23B151D77E16}" destId="{F332D165-91D2-4D64-94D3-D38AC4B51943}" srcOrd="1" destOrd="0" presId="urn:microsoft.com/office/officeart/2005/8/layout/process3"/>
    <dgm:cxn modelId="{3A72E401-618C-4036-A43E-4973F3188957}" srcId="{1DBA87F2-8936-4530-98C0-4456B77989FA}" destId="{A669A0F7-2B2A-474E-8A0A-5D50D3204ED2}" srcOrd="0" destOrd="0" parTransId="{29730AAC-41F6-424C-87DC-A42E95ACD3E4}" sibTransId="{AF618578-D838-457F-B6E3-E5718F54AFFA}"/>
    <dgm:cxn modelId="{A60BDF0D-E87B-4174-A07E-D3FD892D055C}" type="presOf" srcId="{1CEBC48F-4783-44FB-9249-CA8362381CC5}" destId="{BC777D10-7036-466E-AD58-45162C9D74D4}" srcOrd="0" destOrd="0" presId="urn:microsoft.com/office/officeart/2005/8/layout/process3"/>
    <dgm:cxn modelId="{80FC83C5-0871-43A0-B5F7-3E274F9E7BB5}" type="presOf" srcId="{B9732649-75F0-49A3-9001-F8FDA4128DFC}" destId="{DAA3912F-C775-4186-A701-FB0D96D56FA5}" srcOrd="1" destOrd="0" presId="urn:microsoft.com/office/officeart/2005/8/layout/process3"/>
    <dgm:cxn modelId="{AF40EFDC-7FB9-41F4-BA9F-D9BEF18B3F3C}" srcId="{9400D319-E52E-4C49-A15A-59330C34CA8E}" destId="{BA7A4E2D-84F2-425F-95BA-23B151D77E16}" srcOrd="0" destOrd="0" parTransId="{64CC1D2E-EF18-4DC9-89AE-CFDE1744164A}" sibTransId="{7ECBB9AC-2DD4-43F6-A1F6-0B63C1B60BA8}"/>
    <dgm:cxn modelId="{700C2129-0BD3-4EE3-8DB8-6BA849FC0ADE}" type="presOf" srcId="{B9732649-75F0-49A3-9001-F8FDA4128DFC}" destId="{F0999D1A-5687-4A5F-95D9-228CD9987174}" srcOrd="0" destOrd="0" presId="urn:microsoft.com/office/officeart/2005/8/layout/process3"/>
    <dgm:cxn modelId="{D2500B02-9E28-4BFE-8E3D-7F840F8D113B}" type="presOf" srcId="{AFEDEACC-9514-4EC2-B9D5-3535219C230E}" destId="{893EA58B-5A76-4F21-97DC-B792293AFA71}" srcOrd="1" destOrd="0" presId="urn:microsoft.com/office/officeart/2005/8/layout/process3"/>
    <dgm:cxn modelId="{704E4C8B-11E8-4B21-A8A5-013405761546}" type="presOf" srcId="{1DBA87F2-8936-4530-98C0-4456B77989FA}" destId="{56CD1DB1-7653-41C6-AE7C-7C3E16425192}" srcOrd="0" destOrd="0" presId="urn:microsoft.com/office/officeart/2005/8/layout/process3"/>
    <dgm:cxn modelId="{957544D0-BC0F-412D-84AB-D0C7A1159DBE}" type="presOf" srcId="{A669A0F7-2B2A-474E-8A0A-5D50D3204ED2}" destId="{DEC4C6E6-427B-4EDA-9BA7-8DD02937A719}" srcOrd="0" destOrd="0" presId="urn:microsoft.com/office/officeart/2005/8/layout/process3"/>
    <dgm:cxn modelId="{4EAA80F2-2394-4A2B-B17A-304736492FDE}" type="presOf" srcId="{AFEDEACC-9514-4EC2-B9D5-3535219C230E}" destId="{5BF1DC2E-E4B9-4293-B5F1-0881995E2A83}" srcOrd="0" destOrd="0" presId="urn:microsoft.com/office/officeart/2005/8/layout/process3"/>
    <dgm:cxn modelId="{3CFF1E87-D64F-4E33-A960-ACBB7ECBCE8D}" type="presOf" srcId="{BA7A4E2D-84F2-425F-95BA-23B151D77E16}" destId="{74116809-E830-426C-9FEE-F22ACEF86046}" srcOrd="0" destOrd="0" presId="urn:microsoft.com/office/officeart/2005/8/layout/process3"/>
    <dgm:cxn modelId="{4CB2588C-AB60-4513-9F93-B4B37D0D887F}" type="presOf" srcId="{7ECBB9AC-2DD4-43F6-A1F6-0B63C1B60BA8}" destId="{FA1D6227-A5F6-482E-9C5A-76ADB5DBCFC6}" srcOrd="0" destOrd="0" presId="urn:microsoft.com/office/officeart/2005/8/layout/process3"/>
    <dgm:cxn modelId="{AC2DCA0C-BC03-4830-801E-502B5D962C0F}" srcId="{9400D319-E52E-4C49-A15A-59330C34CA8E}" destId="{B9732649-75F0-49A3-9001-F8FDA4128DFC}" srcOrd="2" destOrd="0" parTransId="{196FDB0E-243B-4EA1-92EA-A270F1737EA2}" sibTransId="{2B64D976-8862-43A5-ABAF-8BBBF9EED7E1}"/>
    <dgm:cxn modelId="{768CD190-15AB-4655-8EEF-09EEA58362FD}" srcId="{B9732649-75F0-49A3-9001-F8FDA4128DFC}" destId="{627623D1-FB8C-4CA7-922A-5CFE709E8B7C}" srcOrd="0" destOrd="0" parTransId="{29635418-439E-4A01-8130-5D3296EA48AA}" sibTransId="{58DCF072-FF5A-4328-A5AE-FFE34C55385C}"/>
    <dgm:cxn modelId="{68079020-FFD3-4B5B-97E0-2165C01918F0}" srcId="{BA7A4E2D-84F2-425F-95BA-23B151D77E16}" destId="{1CEBC48F-4783-44FB-9249-CA8362381CC5}" srcOrd="0" destOrd="0" parTransId="{1A6401DC-483F-4292-A5E2-774A59F434F9}" sibTransId="{14463498-DC32-4545-84FE-2DE39744E523}"/>
    <dgm:cxn modelId="{2E115247-2471-43CC-93F3-DB9C6E6466DB}" type="presOf" srcId="{1DBA87F2-8936-4530-98C0-4456B77989FA}" destId="{80ADB47C-C3AD-4FB4-84C5-CAFD4823DB1F}" srcOrd="1" destOrd="0" presId="urn:microsoft.com/office/officeart/2005/8/layout/process3"/>
    <dgm:cxn modelId="{ABD81ED2-8C31-40F0-A525-8EAFAFBB07B5}" type="presParOf" srcId="{3BD3190E-D4BE-409D-A6C3-28ED4F66907D}" destId="{81BF636C-49B9-4163-9AA2-E07CA5C777B7}" srcOrd="0" destOrd="0" presId="urn:microsoft.com/office/officeart/2005/8/layout/process3"/>
    <dgm:cxn modelId="{7ED7B330-F7DA-4AE4-96F1-EC550F64D728}" type="presParOf" srcId="{81BF636C-49B9-4163-9AA2-E07CA5C777B7}" destId="{74116809-E830-426C-9FEE-F22ACEF86046}" srcOrd="0" destOrd="0" presId="urn:microsoft.com/office/officeart/2005/8/layout/process3"/>
    <dgm:cxn modelId="{D7CAE088-36A3-49E5-8190-C7536CE568AA}" type="presParOf" srcId="{81BF636C-49B9-4163-9AA2-E07CA5C777B7}" destId="{F332D165-91D2-4D64-94D3-D38AC4B51943}" srcOrd="1" destOrd="0" presId="urn:microsoft.com/office/officeart/2005/8/layout/process3"/>
    <dgm:cxn modelId="{67EA2076-6A07-43DB-98A3-B8B9F925A261}" type="presParOf" srcId="{81BF636C-49B9-4163-9AA2-E07CA5C777B7}" destId="{BC777D10-7036-466E-AD58-45162C9D74D4}" srcOrd="2" destOrd="0" presId="urn:microsoft.com/office/officeart/2005/8/layout/process3"/>
    <dgm:cxn modelId="{4B4732D9-BC07-4300-803F-5085845D2128}" type="presParOf" srcId="{3BD3190E-D4BE-409D-A6C3-28ED4F66907D}" destId="{FA1D6227-A5F6-482E-9C5A-76ADB5DBCFC6}" srcOrd="1" destOrd="0" presId="urn:microsoft.com/office/officeart/2005/8/layout/process3"/>
    <dgm:cxn modelId="{27D6DB12-D599-436B-993D-9B105A829A27}" type="presParOf" srcId="{FA1D6227-A5F6-482E-9C5A-76ADB5DBCFC6}" destId="{5CB2C4DE-38F9-4A77-A17A-6F792614DBC8}" srcOrd="0" destOrd="0" presId="urn:microsoft.com/office/officeart/2005/8/layout/process3"/>
    <dgm:cxn modelId="{A0CF2475-A2A9-457B-B1E7-14CA29848B22}" type="presParOf" srcId="{3BD3190E-D4BE-409D-A6C3-28ED4F66907D}" destId="{EA32A2DE-99BF-4787-BE16-AA80B7A3BF95}" srcOrd="2" destOrd="0" presId="urn:microsoft.com/office/officeart/2005/8/layout/process3"/>
    <dgm:cxn modelId="{3A055D51-4651-4FDB-90DF-397A04764138}" type="presParOf" srcId="{EA32A2DE-99BF-4787-BE16-AA80B7A3BF95}" destId="{56CD1DB1-7653-41C6-AE7C-7C3E16425192}" srcOrd="0" destOrd="0" presId="urn:microsoft.com/office/officeart/2005/8/layout/process3"/>
    <dgm:cxn modelId="{112CFC8B-496C-4F49-B70E-114A1E9D15C8}" type="presParOf" srcId="{EA32A2DE-99BF-4787-BE16-AA80B7A3BF95}" destId="{80ADB47C-C3AD-4FB4-84C5-CAFD4823DB1F}" srcOrd="1" destOrd="0" presId="urn:microsoft.com/office/officeart/2005/8/layout/process3"/>
    <dgm:cxn modelId="{BAE61DA3-98BA-4174-A9FF-B363B8CDC7A5}" type="presParOf" srcId="{EA32A2DE-99BF-4787-BE16-AA80B7A3BF95}" destId="{DEC4C6E6-427B-4EDA-9BA7-8DD02937A719}" srcOrd="2" destOrd="0" presId="urn:microsoft.com/office/officeart/2005/8/layout/process3"/>
    <dgm:cxn modelId="{10B9D124-A608-45F1-AE01-0C268D1C1A52}" type="presParOf" srcId="{3BD3190E-D4BE-409D-A6C3-28ED4F66907D}" destId="{5BF1DC2E-E4B9-4293-B5F1-0881995E2A83}" srcOrd="3" destOrd="0" presId="urn:microsoft.com/office/officeart/2005/8/layout/process3"/>
    <dgm:cxn modelId="{2ABB4F51-75CC-4E50-A63F-F2EF87A12D2E}" type="presParOf" srcId="{5BF1DC2E-E4B9-4293-B5F1-0881995E2A83}" destId="{893EA58B-5A76-4F21-97DC-B792293AFA71}" srcOrd="0" destOrd="0" presId="urn:microsoft.com/office/officeart/2005/8/layout/process3"/>
    <dgm:cxn modelId="{3D35B3AE-94E6-499D-B260-E20A263A199B}" type="presParOf" srcId="{3BD3190E-D4BE-409D-A6C3-28ED4F66907D}" destId="{7F932B5A-E045-4EF3-9569-A62AF56E7E3C}" srcOrd="4" destOrd="0" presId="urn:microsoft.com/office/officeart/2005/8/layout/process3"/>
    <dgm:cxn modelId="{9AAFEAA5-8F4B-44FA-B064-9363F360D412}" type="presParOf" srcId="{7F932B5A-E045-4EF3-9569-A62AF56E7E3C}" destId="{F0999D1A-5687-4A5F-95D9-228CD9987174}" srcOrd="0" destOrd="0" presId="urn:microsoft.com/office/officeart/2005/8/layout/process3"/>
    <dgm:cxn modelId="{82427652-34C4-42D1-82D5-8E4525AA1E95}" type="presParOf" srcId="{7F932B5A-E045-4EF3-9569-A62AF56E7E3C}" destId="{DAA3912F-C775-4186-A701-FB0D96D56FA5}" srcOrd="1" destOrd="0" presId="urn:microsoft.com/office/officeart/2005/8/layout/process3"/>
    <dgm:cxn modelId="{E483BF4E-0B9D-4066-AFD8-3224135007D1}" type="presParOf" srcId="{7F932B5A-E045-4EF3-9569-A62AF56E7E3C}" destId="{1AA93C9D-AC2D-4CE4-983D-90BFCAE103E5}"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2D165-91D2-4D64-94D3-D38AC4B51943}">
      <dsp:nvSpPr>
        <dsp:cNvPr id="0" name=""/>
        <dsp:cNvSpPr/>
      </dsp:nvSpPr>
      <dsp:spPr>
        <a:xfrm>
          <a:off x="0" y="440737"/>
          <a:ext cx="1574695" cy="99360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121920" numCol="1" spcCol="1270" anchor="t" anchorCtr="0">
          <a:noAutofit/>
        </a:bodyPr>
        <a:lstStyle/>
        <a:p>
          <a:pPr lvl="0" algn="l" defTabSz="1422400" rtl="0">
            <a:lnSpc>
              <a:spcPct val="90000"/>
            </a:lnSpc>
            <a:spcBef>
              <a:spcPct val="0"/>
            </a:spcBef>
            <a:spcAft>
              <a:spcPct val="35000"/>
            </a:spcAft>
          </a:pPr>
          <a:r>
            <a:rPr lang="en-US" sz="3200" b="1" kern="1200" dirty="0" smtClean="0">
              <a:latin typeface="黑体" pitchFamily="2" charset="-122"/>
              <a:ea typeface="黑体" pitchFamily="2" charset="-122"/>
            </a:rPr>
            <a:t>1.</a:t>
          </a:r>
          <a:endParaRPr lang="zh-CN" sz="3200" kern="1200" dirty="0">
            <a:latin typeface="黑体" pitchFamily="2" charset="-122"/>
            <a:ea typeface="黑体" pitchFamily="2" charset="-122"/>
          </a:endParaRPr>
        </a:p>
      </dsp:txBody>
      <dsp:txXfrm>
        <a:off x="0" y="440737"/>
        <a:ext cx="1574695" cy="629878"/>
      </dsp:txXfrm>
    </dsp:sp>
    <dsp:sp modelId="{BC777D10-7036-466E-AD58-45162C9D74D4}">
      <dsp:nvSpPr>
        <dsp:cNvPr id="0" name=""/>
        <dsp:cNvSpPr/>
      </dsp:nvSpPr>
      <dsp:spPr>
        <a:xfrm>
          <a:off x="4508" y="1240302"/>
          <a:ext cx="2218414" cy="2489175"/>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rtl="0">
            <a:lnSpc>
              <a:spcPct val="90000"/>
            </a:lnSpc>
            <a:spcBef>
              <a:spcPct val="0"/>
            </a:spcBef>
            <a:spcAft>
              <a:spcPct val="15000"/>
            </a:spcAft>
            <a:buChar char="••"/>
          </a:pPr>
          <a:r>
            <a:rPr lang="zh-CN" sz="2300" b="1" kern="1200" dirty="0" smtClean="0">
              <a:latin typeface="仿宋_GB2312" pitchFamily="49" charset="-122"/>
              <a:ea typeface="仿宋_GB2312" pitchFamily="49" charset="-122"/>
            </a:rPr>
            <a:t>联系生活改变学生对数学的认识。</a:t>
          </a:r>
          <a:endParaRPr lang="zh-CN" sz="2300" kern="1200" dirty="0">
            <a:latin typeface="仿宋_GB2312" pitchFamily="49" charset="-122"/>
            <a:ea typeface="仿宋_GB2312" pitchFamily="49" charset="-122"/>
          </a:endParaRPr>
        </a:p>
      </dsp:txBody>
      <dsp:txXfrm>
        <a:off x="69483" y="1305277"/>
        <a:ext cx="2088464" cy="2359225"/>
      </dsp:txXfrm>
    </dsp:sp>
    <dsp:sp modelId="{FA1D6227-A5F6-482E-9C5A-76ADB5DBCFC6}">
      <dsp:nvSpPr>
        <dsp:cNvPr id="0" name=""/>
        <dsp:cNvSpPr/>
      </dsp:nvSpPr>
      <dsp:spPr>
        <a:xfrm>
          <a:off x="1874815" y="559649"/>
          <a:ext cx="636256" cy="392053"/>
        </a:xfrm>
        <a:prstGeom prst="rightArrow">
          <a:avLst>
            <a:gd name="adj1" fmla="val 60000"/>
            <a:gd name="adj2" fmla="val 50000"/>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a:off x="1874815" y="638060"/>
        <a:ext cx="518640" cy="235231"/>
      </dsp:txXfrm>
    </dsp:sp>
    <dsp:sp modelId="{80ADB47C-C3AD-4FB4-84C5-CAFD4823DB1F}">
      <dsp:nvSpPr>
        <dsp:cNvPr id="0" name=""/>
        <dsp:cNvSpPr/>
      </dsp:nvSpPr>
      <dsp:spPr>
        <a:xfrm>
          <a:off x="2775178" y="440737"/>
          <a:ext cx="1574695" cy="99360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121920" numCol="1" spcCol="1270" anchor="t" anchorCtr="0">
          <a:noAutofit/>
        </a:bodyPr>
        <a:lstStyle/>
        <a:p>
          <a:pPr lvl="0" algn="l" defTabSz="1422400" rtl="0">
            <a:lnSpc>
              <a:spcPct val="90000"/>
            </a:lnSpc>
            <a:spcBef>
              <a:spcPct val="0"/>
            </a:spcBef>
            <a:spcAft>
              <a:spcPct val="35000"/>
            </a:spcAft>
          </a:pPr>
          <a:r>
            <a:rPr lang="en-US" sz="3200" b="1" kern="1200" dirty="0" smtClean="0">
              <a:latin typeface="黑体" pitchFamily="2" charset="-122"/>
              <a:ea typeface="黑体" pitchFamily="2" charset="-122"/>
            </a:rPr>
            <a:t>2.</a:t>
          </a:r>
          <a:endParaRPr lang="zh-CN" sz="3200" kern="1200" dirty="0">
            <a:latin typeface="黑体" pitchFamily="2" charset="-122"/>
            <a:ea typeface="黑体" pitchFamily="2" charset="-122"/>
          </a:endParaRPr>
        </a:p>
      </dsp:txBody>
      <dsp:txXfrm>
        <a:off x="2775178" y="440737"/>
        <a:ext cx="1574695" cy="629878"/>
      </dsp:txXfrm>
    </dsp:sp>
    <dsp:sp modelId="{DEC4C6E6-427B-4EDA-9BA7-8DD02937A719}">
      <dsp:nvSpPr>
        <dsp:cNvPr id="0" name=""/>
        <dsp:cNvSpPr/>
      </dsp:nvSpPr>
      <dsp:spPr>
        <a:xfrm>
          <a:off x="2855935" y="1240302"/>
          <a:ext cx="2218414" cy="2489175"/>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rtl="0">
            <a:lnSpc>
              <a:spcPct val="90000"/>
            </a:lnSpc>
            <a:spcBef>
              <a:spcPct val="0"/>
            </a:spcBef>
            <a:spcAft>
              <a:spcPct val="15000"/>
            </a:spcAft>
            <a:buChar char="••"/>
          </a:pPr>
          <a:r>
            <a:rPr lang="zh-CN" sz="2300" b="1" kern="1200" dirty="0" smtClean="0">
              <a:latin typeface="仿宋_GB2312" pitchFamily="49" charset="-122"/>
              <a:ea typeface="仿宋_GB2312" pitchFamily="49" charset="-122"/>
            </a:rPr>
            <a:t>合作探究改变了学生的学习方式。</a:t>
          </a:r>
          <a:endParaRPr lang="en-US" sz="2300" b="1" kern="1200" dirty="0">
            <a:latin typeface="仿宋_GB2312" pitchFamily="49" charset="-122"/>
            <a:ea typeface="仿宋_GB2312" pitchFamily="49" charset="-122"/>
          </a:endParaRPr>
        </a:p>
      </dsp:txBody>
      <dsp:txXfrm>
        <a:off x="2920910" y="1305277"/>
        <a:ext cx="2088464" cy="2359225"/>
      </dsp:txXfrm>
    </dsp:sp>
    <dsp:sp modelId="{5BF1DC2E-E4B9-4293-B5F1-0881995E2A83}">
      <dsp:nvSpPr>
        <dsp:cNvPr id="0" name=""/>
        <dsp:cNvSpPr/>
      </dsp:nvSpPr>
      <dsp:spPr>
        <a:xfrm>
          <a:off x="4669056" y="559649"/>
          <a:ext cx="676668" cy="392053"/>
        </a:xfrm>
        <a:prstGeom prst="rightArrow">
          <a:avLst>
            <a:gd name="adj1" fmla="val 60000"/>
            <a:gd name="adj2" fmla="val 50000"/>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a:off x="4669056" y="638060"/>
        <a:ext cx="559052" cy="235231"/>
      </dsp:txXfrm>
    </dsp:sp>
    <dsp:sp modelId="{DAA3912F-C775-4186-A701-FB0D96D56FA5}">
      <dsp:nvSpPr>
        <dsp:cNvPr id="0" name=""/>
        <dsp:cNvSpPr/>
      </dsp:nvSpPr>
      <dsp:spPr>
        <a:xfrm>
          <a:off x="5626605" y="440737"/>
          <a:ext cx="1574695" cy="99360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121920" numCol="1" spcCol="1270" anchor="t" anchorCtr="0">
          <a:noAutofit/>
        </a:bodyPr>
        <a:lstStyle/>
        <a:p>
          <a:pPr lvl="0" algn="l" defTabSz="1422400" rtl="0">
            <a:lnSpc>
              <a:spcPct val="90000"/>
            </a:lnSpc>
            <a:spcBef>
              <a:spcPct val="0"/>
            </a:spcBef>
            <a:spcAft>
              <a:spcPct val="35000"/>
            </a:spcAft>
          </a:pPr>
          <a:r>
            <a:rPr lang="en-US" sz="3200" b="1" kern="1200" dirty="0" smtClean="0">
              <a:latin typeface="黑体" pitchFamily="2" charset="-122"/>
              <a:ea typeface="黑体" pitchFamily="2" charset="-122"/>
            </a:rPr>
            <a:t>3.</a:t>
          </a:r>
          <a:endParaRPr lang="en-US" sz="3200" b="1" kern="1200" dirty="0">
            <a:latin typeface="黑体" pitchFamily="2" charset="-122"/>
            <a:ea typeface="黑体" pitchFamily="2" charset="-122"/>
          </a:endParaRPr>
        </a:p>
      </dsp:txBody>
      <dsp:txXfrm>
        <a:off x="5626605" y="440737"/>
        <a:ext cx="1574695" cy="629878"/>
      </dsp:txXfrm>
    </dsp:sp>
    <dsp:sp modelId="{1AA93C9D-AC2D-4CE4-983D-90BFCAE103E5}">
      <dsp:nvSpPr>
        <dsp:cNvPr id="0" name=""/>
        <dsp:cNvSpPr/>
      </dsp:nvSpPr>
      <dsp:spPr>
        <a:xfrm>
          <a:off x="5707362" y="1240302"/>
          <a:ext cx="2218414" cy="2489175"/>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rtl="0">
            <a:lnSpc>
              <a:spcPct val="90000"/>
            </a:lnSpc>
            <a:spcBef>
              <a:spcPct val="0"/>
            </a:spcBef>
            <a:spcAft>
              <a:spcPct val="15000"/>
            </a:spcAft>
            <a:buChar char="••"/>
          </a:pPr>
          <a:r>
            <a:rPr lang="zh-CN" sz="2300" b="1" kern="1200" dirty="0" smtClean="0">
              <a:latin typeface="仿宋_GB2312" pitchFamily="49" charset="-122"/>
              <a:ea typeface="仿宋_GB2312" pitchFamily="49" charset="-122"/>
            </a:rPr>
            <a:t>问题解决促使学生养成应用数学的意识。</a:t>
          </a:r>
          <a:endParaRPr lang="en-US" sz="2300" b="1" kern="1200" dirty="0">
            <a:latin typeface="仿宋_GB2312" pitchFamily="49" charset="-122"/>
            <a:ea typeface="仿宋_GB2312" pitchFamily="49" charset="-122"/>
          </a:endParaRPr>
        </a:p>
      </dsp:txBody>
      <dsp:txXfrm>
        <a:off x="5772337" y="1305277"/>
        <a:ext cx="2088464" cy="2359225"/>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900744-0724-4A9A-93EC-49FE9EA362A3}" type="datetimeFigureOut">
              <a:rPr lang="zh-CN" altLang="en-US" smtClean="0"/>
              <a:t>2016/7/15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4B9200-10B5-4655-A710-FE6E01B04184}" type="slidenum">
              <a:rPr lang="zh-CN" altLang="en-US" smtClean="0"/>
              <a:t>‹#›</a:t>
            </a:fld>
            <a:endParaRPr lang="zh-CN" altLang="en-US"/>
          </a:p>
        </p:txBody>
      </p:sp>
    </p:spTree>
    <p:extLst>
      <p:ext uri="{BB962C8B-B14F-4D97-AF65-F5344CB8AC3E}">
        <p14:creationId xmlns:p14="http://schemas.microsoft.com/office/powerpoint/2010/main" val="2725964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4B9200-10B5-4655-A710-FE6E01B04184}" type="slidenum">
              <a:rPr lang="zh-CN" altLang="en-US" smtClean="0"/>
              <a:t>1</a:t>
            </a:fld>
            <a:endParaRPr lang="zh-CN" altLang="en-US"/>
          </a:p>
        </p:txBody>
      </p:sp>
    </p:spTree>
    <p:extLst>
      <p:ext uri="{BB962C8B-B14F-4D97-AF65-F5344CB8AC3E}">
        <p14:creationId xmlns:p14="http://schemas.microsoft.com/office/powerpoint/2010/main" val="3543287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在说</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重点、难点</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的时候，要注意说出确定的具体依据（主要是教材及学情）。这里还要注意：重点不一定是难点，难点也不一定是重点。重点和难点可能是一致的，也可能是不一样的，要具体问题具体对待。</a:t>
            </a:r>
            <a:endParaRPr lang="zh-CN" altLang="en-US" dirty="0"/>
          </a:p>
        </p:txBody>
      </p:sp>
      <p:sp>
        <p:nvSpPr>
          <p:cNvPr id="4" name="灯片编号占位符 3"/>
          <p:cNvSpPr>
            <a:spLocks noGrp="1"/>
          </p:cNvSpPr>
          <p:nvPr>
            <p:ph type="sldNum" sz="quarter" idx="10"/>
          </p:nvPr>
        </p:nvSpPr>
        <p:spPr/>
        <p:txBody>
          <a:bodyPr/>
          <a:lstStyle/>
          <a:p>
            <a:fld id="{D04B9200-10B5-4655-A710-FE6E01B04184}" type="slidenum">
              <a:rPr lang="zh-CN" altLang="en-US" smtClean="0"/>
              <a:t>63</a:t>
            </a:fld>
            <a:endParaRPr lang="zh-CN" altLang="en-US"/>
          </a:p>
        </p:txBody>
      </p:sp>
    </p:spTree>
    <p:extLst>
      <p:ext uri="{BB962C8B-B14F-4D97-AF65-F5344CB8AC3E}">
        <p14:creationId xmlns:p14="http://schemas.microsoft.com/office/powerpoint/2010/main" val="2582930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这里要补充说明的是，我们很多地方都强调理论依据，其实有些是很难表述的，如果能够表述那是最好，实在不行也没多大关系，能说到什么程度就什么程度，说不出的就算了，不要纠结在其中。</a:t>
            </a:r>
            <a:endParaRPr lang="zh-CN" altLang="en-US" dirty="0"/>
          </a:p>
        </p:txBody>
      </p:sp>
      <p:sp>
        <p:nvSpPr>
          <p:cNvPr id="4" name="灯片编号占位符 3"/>
          <p:cNvSpPr>
            <a:spLocks noGrp="1"/>
          </p:cNvSpPr>
          <p:nvPr>
            <p:ph type="sldNum" sz="quarter" idx="10"/>
          </p:nvPr>
        </p:nvSpPr>
        <p:spPr/>
        <p:txBody>
          <a:bodyPr/>
          <a:lstStyle/>
          <a:p>
            <a:fld id="{D04B9200-10B5-4655-A710-FE6E01B04184}" type="slidenum">
              <a:rPr lang="zh-CN" altLang="en-US" smtClean="0"/>
              <a:t>64</a:t>
            </a:fld>
            <a:endParaRPr lang="zh-CN" altLang="en-US"/>
          </a:p>
        </p:txBody>
      </p:sp>
    </p:spTree>
    <p:extLst>
      <p:ext uri="{BB962C8B-B14F-4D97-AF65-F5344CB8AC3E}">
        <p14:creationId xmlns:p14="http://schemas.microsoft.com/office/powerpoint/2010/main" val="2356775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说教学过程是说课的重点，时间控制在</a:t>
            </a:r>
            <a:r>
              <a:rPr lang="en-US" altLang="zh-CN" sz="1200" kern="1200" dirty="0" smtClean="0">
                <a:solidFill>
                  <a:schemeClr val="tx1"/>
                </a:solidFill>
                <a:effectLst/>
                <a:latin typeface="+mn-lt"/>
                <a:ea typeface="+mn-ea"/>
                <a:cs typeface="+mn-cs"/>
              </a:rPr>
              <a:t>7-9</a:t>
            </a:r>
            <a:r>
              <a:rPr lang="zh-CN" altLang="zh-CN" sz="1200" kern="1200" dirty="0" smtClean="0">
                <a:solidFill>
                  <a:schemeClr val="tx1"/>
                </a:solidFill>
                <a:effectLst/>
                <a:latin typeface="+mn-lt"/>
                <a:ea typeface="+mn-ea"/>
                <a:cs typeface="+mn-cs"/>
              </a:rPr>
              <a:t>分钟左右为宜，如果</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个教案有几个课时，在说过程之前先要说明本教案有几课时，每一课时的主要学习内容，然后再以一课时为例说明，说好后还要抽</a:t>
            </a:r>
            <a:r>
              <a:rPr lang="en-US" altLang="zh-CN" sz="1200" kern="1200" dirty="0" smtClean="0">
                <a:solidFill>
                  <a:schemeClr val="tx1"/>
                </a:solidFill>
                <a:effectLst/>
                <a:latin typeface="+mn-lt"/>
                <a:ea typeface="+mn-ea"/>
                <a:cs typeface="+mn-cs"/>
              </a:rPr>
              <a:t>1-2</a:t>
            </a:r>
            <a:r>
              <a:rPr lang="zh-CN" altLang="zh-CN" sz="1200" kern="1200" dirty="0" smtClean="0">
                <a:solidFill>
                  <a:schemeClr val="tx1"/>
                </a:solidFill>
                <a:effectLst/>
                <a:latin typeface="+mn-lt"/>
                <a:ea typeface="+mn-ea"/>
                <a:cs typeface="+mn-cs"/>
              </a:rPr>
              <a:t>分钟左右的时间介绍另外几课时的教学过程，要有整体的，再挑一、两点特色的说一说。教学过程的说课要具体到教学内容的设计，例如你选择的一个例题，例题的内容是什么？怎么处理？为什么选这个例题和为什么这么处理？（即教什么？怎么教？为什么这么教？也就是设计意图）这是重点，在讲解的过程中如有需要可以穿插点教学理论。具体如下：</a:t>
            </a:r>
            <a:endParaRPr lang="zh-CN" altLang="en-US" dirty="0"/>
          </a:p>
        </p:txBody>
      </p:sp>
      <p:sp>
        <p:nvSpPr>
          <p:cNvPr id="4" name="灯片编号占位符 3"/>
          <p:cNvSpPr>
            <a:spLocks noGrp="1"/>
          </p:cNvSpPr>
          <p:nvPr>
            <p:ph type="sldNum" sz="quarter" idx="10"/>
          </p:nvPr>
        </p:nvSpPr>
        <p:spPr/>
        <p:txBody>
          <a:bodyPr/>
          <a:lstStyle/>
          <a:p>
            <a:fld id="{D04B9200-10B5-4655-A710-FE6E01B04184}" type="slidenum">
              <a:rPr lang="zh-CN" altLang="en-US" smtClean="0"/>
              <a:t>66</a:t>
            </a:fld>
            <a:endParaRPr lang="zh-CN" altLang="en-US"/>
          </a:p>
        </p:txBody>
      </p:sp>
    </p:spTree>
    <p:extLst>
      <p:ext uri="{BB962C8B-B14F-4D97-AF65-F5344CB8AC3E}">
        <p14:creationId xmlns:p14="http://schemas.microsoft.com/office/powerpoint/2010/main" val="3049117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在说课的过程中要有一个专题谈教学评价的实施，如果是采用的评价表就一定是可行的，不能为评价而设计评价表。</a:t>
            </a:r>
            <a:endParaRPr lang="zh-CN" altLang="en-US" dirty="0"/>
          </a:p>
        </p:txBody>
      </p:sp>
      <p:sp>
        <p:nvSpPr>
          <p:cNvPr id="4" name="灯片编号占位符 3"/>
          <p:cNvSpPr>
            <a:spLocks noGrp="1"/>
          </p:cNvSpPr>
          <p:nvPr>
            <p:ph type="sldNum" sz="quarter" idx="10"/>
          </p:nvPr>
        </p:nvSpPr>
        <p:spPr/>
        <p:txBody>
          <a:bodyPr/>
          <a:lstStyle/>
          <a:p>
            <a:fld id="{D04B9200-10B5-4655-A710-FE6E01B04184}" type="slidenum">
              <a:rPr lang="zh-CN" altLang="en-US" smtClean="0"/>
              <a:t>67</a:t>
            </a:fld>
            <a:endParaRPr lang="zh-CN" altLang="en-US"/>
          </a:p>
        </p:txBody>
      </p:sp>
    </p:spTree>
    <p:extLst>
      <p:ext uri="{BB962C8B-B14F-4D97-AF65-F5344CB8AC3E}">
        <p14:creationId xmlns:p14="http://schemas.microsoft.com/office/powerpoint/2010/main" val="3554670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4B9200-10B5-4655-A710-FE6E01B04184}" type="slidenum">
              <a:rPr lang="zh-CN" altLang="en-US" smtClean="0"/>
              <a:t>68</a:t>
            </a:fld>
            <a:endParaRPr lang="zh-CN" altLang="en-US"/>
          </a:p>
        </p:txBody>
      </p:sp>
    </p:spTree>
    <p:extLst>
      <p:ext uri="{BB962C8B-B14F-4D97-AF65-F5344CB8AC3E}">
        <p14:creationId xmlns:p14="http://schemas.microsoft.com/office/powerpoint/2010/main" val="2902566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4B9200-10B5-4655-A710-FE6E01B04184}" type="slidenum">
              <a:rPr lang="zh-CN" altLang="en-US" smtClean="0"/>
              <a:t>69</a:t>
            </a:fld>
            <a:endParaRPr lang="zh-CN" altLang="en-US"/>
          </a:p>
        </p:txBody>
      </p:sp>
    </p:spTree>
    <p:extLst>
      <p:ext uri="{BB962C8B-B14F-4D97-AF65-F5344CB8AC3E}">
        <p14:creationId xmlns:p14="http://schemas.microsoft.com/office/powerpoint/2010/main" val="868465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4B9200-10B5-4655-A710-FE6E01B04184}" type="slidenum">
              <a:rPr lang="zh-CN" altLang="en-US" smtClean="0"/>
              <a:t>70</a:t>
            </a:fld>
            <a:endParaRPr lang="zh-CN" altLang="en-US"/>
          </a:p>
        </p:txBody>
      </p:sp>
    </p:spTree>
    <p:extLst>
      <p:ext uri="{BB962C8B-B14F-4D97-AF65-F5344CB8AC3E}">
        <p14:creationId xmlns:p14="http://schemas.microsoft.com/office/powerpoint/2010/main" val="1999555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这是</a:t>
            </a:r>
            <a:r>
              <a:rPr lang="zh-CN" altLang="zh-CN" sz="1200" kern="1200" dirty="0" smtClean="0">
                <a:solidFill>
                  <a:schemeClr val="tx1"/>
                </a:solidFill>
                <a:effectLst/>
                <a:latin typeface="+mn-lt"/>
                <a:ea typeface="+mn-ea"/>
                <a:cs typeface="+mn-cs"/>
              </a:rPr>
              <a:t>我在</a:t>
            </a:r>
            <a:r>
              <a:rPr lang="en-US" altLang="zh-CN" sz="1200" kern="1200" dirty="0" smtClean="0">
                <a:solidFill>
                  <a:schemeClr val="tx1"/>
                </a:solidFill>
                <a:effectLst/>
                <a:latin typeface="+mn-lt"/>
                <a:ea typeface="+mn-ea"/>
                <a:cs typeface="+mn-cs"/>
              </a:rPr>
              <a:t>2012</a:t>
            </a:r>
            <a:r>
              <a:rPr lang="zh-CN" altLang="zh-CN" sz="1200" kern="1200" dirty="0" smtClean="0">
                <a:solidFill>
                  <a:schemeClr val="tx1"/>
                </a:solidFill>
                <a:effectLst/>
                <a:latin typeface="+mn-lt"/>
                <a:ea typeface="+mn-ea"/>
                <a:cs typeface="+mn-cs"/>
              </a:rPr>
              <a:t>年底的公开课时设计了这样一个评价表（这也是我平时上课用的）</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这个评价表的设计体现了好用、易用、有用的原则。这个表学生很容易填写，而且对学生会产生积极的暗示作用，也有利于教师比较真实地了解学生自学及小组合作学习的实际情况，以便更好地改进今后的教学（这个评价表大家可以借鉴，但最好要经过自己的内化和个性化）。</a:t>
            </a:r>
            <a:endParaRPr lang="zh-CN" altLang="en-US" dirty="0"/>
          </a:p>
        </p:txBody>
      </p:sp>
      <p:sp>
        <p:nvSpPr>
          <p:cNvPr id="4" name="灯片编号占位符 3"/>
          <p:cNvSpPr>
            <a:spLocks noGrp="1"/>
          </p:cNvSpPr>
          <p:nvPr>
            <p:ph type="sldNum" sz="quarter" idx="10"/>
          </p:nvPr>
        </p:nvSpPr>
        <p:spPr/>
        <p:txBody>
          <a:bodyPr/>
          <a:lstStyle/>
          <a:p>
            <a:fld id="{D04B9200-10B5-4655-A710-FE6E01B04184}" type="slidenum">
              <a:rPr lang="zh-CN" altLang="en-US" smtClean="0"/>
              <a:t>71</a:t>
            </a:fld>
            <a:endParaRPr lang="zh-CN" altLang="en-US"/>
          </a:p>
        </p:txBody>
      </p:sp>
    </p:spTree>
    <p:extLst>
      <p:ext uri="{BB962C8B-B14F-4D97-AF65-F5344CB8AC3E}">
        <p14:creationId xmlns:p14="http://schemas.microsoft.com/office/powerpoint/2010/main" val="2868742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具体表述时要说到某一个具体环节和具体的知识点，越具体越好，不能一个反思用在哪里都适用，甚至数学的反思放在物理也适用。要做到反思就是针对某一个特定教案的，放到其他任何地方都不行。</a:t>
            </a:r>
            <a:endParaRPr lang="zh-CN" altLang="en-US" dirty="0"/>
          </a:p>
        </p:txBody>
      </p:sp>
      <p:sp>
        <p:nvSpPr>
          <p:cNvPr id="4" name="灯片编号占位符 3"/>
          <p:cNvSpPr>
            <a:spLocks noGrp="1"/>
          </p:cNvSpPr>
          <p:nvPr>
            <p:ph type="sldNum" sz="quarter" idx="10"/>
          </p:nvPr>
        </p:nvSpPr>
        <p:spPr/>
        <p:txBody>
          <a:bodyPr/>
          <a:lstStyle/>
          <a:p>
            <a:fld id="{D04B9200-10B5-4655-A710-FE6E01B04184}" type="slidenum">
              <a:rPr lang="zh-CN" altLang="en-US" smtClean="0"/>
              <a:t>72</a:t>
            </a:fld>
            <a:endParaRPr lang="zh-CN" altLang="en-US"/>
          </a:p>
        </p:txBody>
      </p:sp>
    </p:spTree>
    <p:extLst>
      <p:ext uri="{BB962C8B-B14F-4D97-AF65-F5344CB8AC3E}">
        <p14:creationId xmlns:p14="http://schemas.microsoft.com/office/powerpoint/2010/main" val="3430004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848871-753F-4F70-838E-C9F73A5F3C6B}" type="slidenum">
              <a:rPr lang="en-US" altLang="zh-CN"/>
              <a:pPr/>
              <a:t>73</a:t>
            </a:fld>
            <a:endParaRPr lang="en-US" altLang="zh-CN"/>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12734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其实在省教科院的文件里面，对“五课”教研“两课”评比的意义和要求提得很明确，我们不妨再来学习学习。</a:t>
            </a:r>
            <a:endParaRPr lang="zh-CN" altLang="en-US" dirty="0"/>
          </a:p>
        </p:txBody>
      </p:sp>
      <p:sp>
        <p:nvSpPr>
          <p:cNvPr id="4" name="灯片编号占位符 3"/>
          <p:cNvSpPr>
            <a:spLocks noGrp="1"/>
          </p:cNvSpPr>
          <p:nvPr>
            <p:ph type="sldNum" sz="quarter" idx="10"/>
          </p:nvPr>
        </p:nvSpPr>
        <p:spPr/>
        <p:txBody>
          <a:bodyPr/>
          <a:lstStyle/>
          <a:p>
            <a:fld id="{D04B9200-10B5-4655-A710-FE6E01B04184}" type="slidenum">
              <a:rPr lang="zh-CN" altLang="en-US" smtClean="0"/>
              <a:t>24</a:t>
            </a:fld>
            <a:endParaRPr lang="zh-CN" altLang="en-US"/>
          </a:p>
        </p:txBody>
      </p:sp>
    </p:spTree>
    <p:extLst>
      <p:ext uri="{BB962C8B-B14F-4D97-AF65-F5344CB8AC3E}">
        <p14:creationId xmlns:p14="http://schemas.microsoft.com/office/powerpoint/2010/main" val="3958390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4B9200-10B5-4655-A710-FE6E01B04184}" type="slidenum">
              <a:rPr lang="zh-CN" altLang="en-US" smtClean="0"/>
              <a:t>74</a:t>
            </a:fld>
            <a:endParaRPr lang="zh-CN" altLang="en-US"/>
          </a:p>
        </p:txBody>
      </p:sp>
    </p:spTree>
    <p:extLst>
      <p:ext uri="{BB962C8B-B14F-4D97-AF65-F5344CB8AC3E}">
        <p14:creationId xmlns:p14="http://schemas.microsoft.com/office/powerpoint/2010/main" val="1781846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4B9200-10B5-4655-A710-FE6E01B04184}" type="slidenum">
              <a:rPr lang="zh-CN" altLang="en-US" smtClean="0"/>
              <a:t>75</a:t>
            </a:fld>
            <a:endParaRPr lang="zh-CN" altLang="en-US"/>
          </a:p>
        </p:txBody>
      </p:sp>
    </p:spTree>
    <p:extLst>
      <p:ext uri="{BB962C8B-B14F-4D97-AF65-F5344CB8AC3E}">
        <p14:creationId xmlns:p14="http://schemas.microsoft.com/office/powerpoint/2010/main" val="3303416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4B9200-10B5-4655-A710-FE6E01B04184}" type="slidenum">
              <a:rPr lang="zh-CN" altLang="en-US" smtClean="0"/>
              <a:t>76</a:t>
            </a:fld>
            <a:endParaRPr lang="zh-CN" altLang="en-US"/>
          </a:p>
        </p:txBody>
      </p:sp>
    </p:spTree>
    <p:extLst>
      <p:ext uri="{BB962C8B-B14F-4D97-AF65-F5344CB8AC3E}">
        <p14:creationId xmlns:p14="http://schemas.microsoft.com/office/powerpoint/2010/main" val="4181148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4B9200-10B5-4655-A710-FE6E01B04184}" type="slidenum">
              <a:rPr lang="zh-CN" altLang="en-US" smtClean="0"/>
              <a:t>77</a:t>
            </a:fld>
            <a:endParaRPr lang="zh-CN" altLang="en-US"/>
          </a:p>
        </p:txBody>
      </p:sp>
    </p:spTree>
    <p:extLst>
      <p:ext uri="{BB962C8B-B14F-4D97-AF65-F5344CB8AC3E}">
        <p14:creationId xmlns:p14="http://schemas.microsoft.com/office/powerpoint/2010/main" val="3435609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4B9200-10B5-4655-A710-FE6E01B04184}" type="slidenum">
              <a:rPr lang="zh-CN" altLang="en-US" smtClean="0"/>
              <a:t>78</a:t>
            </a:fld>
            <a:endParaRPr lang="zh-CN" altLang="en-US"/>
          </a:p>
        </p:txBody>
      </p:sp>
    </p:spTree>
    <p:extLst>
      <p:ext uri="{BB962C8B-B14F-4D97-AF65-F5344CB8AC3E}">
        <p14:creationId xmlns:p14="http://schemas.microsoft.com/office/powerpoint/2010/main" val="982572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4B9200-10B5-4655-A710-FE6E01B04184}" type="slidenum">
              <a:rPr lang="zh-CN" altLang="en-US" smtClean="0"/>
              <a:t>79</a:t>
            </a:fld>
            <a:endParaRPr lang="zh-CN" altLang="en-US"/>
          </a:p>
        </p:txBody>
      </p:sp>
    </p:spTree>
    <p:extLst>
      <p:ext uri="{BB962C8B-B14F-4D97-AF65-F5344CB8AC3E}">
        <p14:creationId xmlns:p14="http://schemas.microsoft.com/office/powerpoint/2010/main" val="780266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这是王笑君局长在全市学科带头人培训班上对学科带头人的要求。</a:t>
            </a:r>
            <a:r>
              <a:rPr lang="en-US" altLang="zh-CN" dirty="0" smtClean="0"/>
              <a:t>1.</a:t>
            </a:r>
            <a:r>
              <a:rPr lang="zh-CN" altLang="en-US" dirty="0" smtClean="0"/>
              <a:t>订目标，制定发展规划；</a:t>
            </a:r>
            <a:r>
              <a:rPr lang="en-US" altLang="zh-CN" dirty="0" smtClean="0"/>
              <a:t>2.</a:t>
            </a:r>
            <a:r>
              <a:rPr lang="zh-CN" altLang="en-US" dirty="0" smtClean="0"/>
              <a:t>红好基本功，拿出真本事，积极投身两课评比、信息化大赛、微课大赛等；</a:t>
            </a:r>
            <a:r>
              <a:rPr lang="en-US" altLang="zh-CN" dirty="0" smtClean="0"/>
              <a:t>3.</a:t>
            </a:r>
            <a:r>
              <a:rPr lang="zh-CN" altLang="en-US" dirty="0" smtClean="0"/>
              <a:t>积极参与五课教研，给同事同行提供帮助，在帮助别人的同时，自己也在不断的提高，还有就是要做好示范引领；</a:t>
            </a:r>
            <a:r>
              <a:rPr lang="en-US" altLang="zh-CN" dirty="0" smtClean="0"/>
              <a:t>4.</a:t>
            </a:r>
            <a:r>
              <a:rPr lang="zh-CN" altLang="en-US" dirty="0" smtClean="0"/>
              <a:t>学会批判、鉴别、总结、反思，并努力使之成为专业习惯；</a:t>
            </a:r>
            <a:r>
              <a:rPr lang="en-US" altLang="zh-CN" dirty="0" smtClean="0"/>
              <a:t>5.</a:t>
            </a:r>
            <a:r>
              <a:rPr lang="zh-CN" altLang="en-US" dirty="0" smtClean="0"/>
              <a:t>教师气质，学者素养。</a:t>
            </a:r>
            <a:endParaRPr lang="zh-CN" altLang="en-US" dirty="0"/>
          </a:p>
        </p:txBody>
      </p:sp>
      <p:sp>
        <p:nvSpPr>
          <p:cNvPr id="4" name="灯片编号占位符 3"/>
          <p:cNvSpPr>
            <a:spLocks noGrp="1"/>
          </p:cNvSpPr>
          <p:nvPr>
            <p:ph type="sldNum" sz="quarter" idx="10"/>
          </p:nvPr>
        </p:nvSpPr>
        <p:spPr/>
        <p:txBody>
          <a:bodyPr/>
          <a:lstStyle/>
          <a:p>
            <a:fld id="{D04B9200-10B5-4655-A710-FE6E01B04184}" type="slidenum">
              <a:rPr lang="zh-CN" altLang="en-US" smtClean="0"/>
              <a:t>80</a:t>
            </a:fld>
            <a:endParaRPr lang="zh-CN" altLang="en-US"/>
          </a:p>
        </p:txBody>
      </p:sp>
    </p:spTree>
    <p:extLst>
      <p:ext uri="{BB962C8B-B14F-4D97-AF65-F5344CB8AC3E}">
        <p14:creationId xmlns:p14="http://schemas.microsoft.com/office/powerpoint/2010/main" val="1060437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dirty="0" smtClean="0"/>
              <a:t>如何实现教师由合格到优秀、由优秀到卓越，或者说如何重构教师角色和形象，也许没有固定的模式和套路，没有整齐划一的演进历程，但其中至少存在着一些共同性的特征。</a:t>
            </a:r>
          </a:p>
          <a:p>
            <a:endParaRPr lang="zh-CN" altLang="en-US" dirty="0"/>
          </a:p>
        </p:txBody>
      </p:sp>
      <p:sp>
        <p:nvSpPr>
          <p:cNvPr id="4" name="灯片编号占位符 3"/>
          <p:cNvSpPr>
            <a:spLocks noGrp="1"/>
          </p:cNvSpPr>
          <p:nvPr>
            <p:ph type="sldNum" sz="quarter" idx="10"/>
          </p:nvPr>
        </p:nvSpPr>
        <p:spPr/>
        <p:txBody>
          <a:bodyPr/>
          <a:lstStyle/>
          <a:p>
            <a:fld id="{D04B9200-10B5-4655-A710-FE6E01B04184}" type="slidenum">
              <a:rPr lang="zh-CN" altLang="en-US" smtClean="0"/>
              <a:t>81</a:t>
            </a:fld>
            <a:endParaRPr lang="zh-CN" altLang="en-US"/>
          </a:p>
        </p:txBody>
      </p:sp>
    </p:spTree>
    <p:extLst>
      <p:ext uri="{BB962C8B-B14F-4D97-AF65-F5344CB8AC3E}">
        <p14:creationId xmlns:p14="http://schemas.microsoft.com/office/powerpoint/2010/main" val="2549342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从自己做起，从身边做起。</a:t>
            </a:r>
            <a:endParaRPr lang="zh-CN" altLang="en-US" dirty="0"/>
          </a:p>
        </p:txBody>
      </p:sp>
      <p:sp>
        <p:nvSpPr>
          <p:cNvPr id="4" name="灯片编号占位符 3"/>
          <p:cNvSpPr>
            <a:spLocks noGrp="1"/>
          </p:cNvSpPr>
          <p:nvPr>
            <p:ph type="sldNum" sz="quarter" idx="10"/>
          </p:nvPr>
        </p:nvSpPr>
        <p:spPr/>
        <p:txBody>
          <a:bodyPr/>
          <a:lstStyle/>
          <a:p>
            <a:fld id="{D04B9200-10B5-4655-A710-FE6E01B04184}" type="slidenum">
              <a:rPr lang="zh-CN" altLang="en-US" smtClean="0"/>
              <a:t>82</a:t>
            </a:fld>
            <a:endParaRPr lang="zh-CN" altLang="en-US"/>
          </a:p>
        </p:txBody>
      </p:sp>
    </p:spTree>
    <p:extLst>
      <p:ext uri="{BB962C8B-B14F-4D97-AF65-F5344CB8AC3E}">
        <p14:creationId xmlns:p14="http://schemas.microsoft.com/office/powerpoint/2010/main" val="2712506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4B9200-10B5-4655-A710-FE6E01B04184}" type="slidenum">
              <a:rPr lang="zh-CN" altLang="en-US" smtClean="0"/>
              <a:t>83</a:t>
            </a:fld>
            <a:endParaRPr lang="zh-CN" altLang="en-US"/>
          </a:p>
        </p:txBody>
      </p:sp>
    </p:spTree>
    <p:extLst>
      <p:ext uri="{BB962C8B-B14F-4D97-AF65-F5344CB8AC3E}">
        <p14:creationId xmlns:p14="http://schemas.microsoft.com/office/powerpoint/2010/main" val="1952689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关于“五课”教研“两课”评比方面的论文很多，关于如何备课、说课的文章就更多了，大家只要想去找都可以找得到的。这里专门选了一组有关“五课”教研“两课”评比的文章。来源：</a:t>
            </a:r>
            <a:endParaRPr lang="zh-CN" altLang="en-US" dirty="0"/>
          </a:p>
        </p:txBody>
      </p:sp>
      <p:sp>
        <p:nvSpPr>
          <p:cNvPr id="4" name="灯片编号占位符 3"/>
          <p:cNvSpPr>
            <a:spLocks noGrp="1"/>
          </p:cNvSpPr>
          <p:nvPr>
            <p:ph type="sldNum" sz="quarter" idx="10"/>
          </p:nvPr>
        </p:nvSpPr>
        <p:spPr/>
        <p:txBody>
          <a:bodyPr/>
          <a:lstStyle/>
          <a:p>
            <a:fld id="{D04B9200-10B5-4655-A710-FE6E01B04184}" type="slidenum">
              <a:rPr lang="zh-CN" altLang="en-US" smtClean="0"/>
              <a:t>28</a:t>
            </a:fld>
            <a:endParaRPr lang="zh-CN" altLang="en-US"/>
          </a:p>
        </p:txBody>
      </p:sp>
    </p:spTree>
    <p:extLst>
      <p:ext uri="{BB962C8B-B14F-4D97-AF65-F5344CB8AC3E}">
        <p14:creationId xmlns:p14="http://schemas.microsoft.com/office/powerpoint/2010/main" val="11842131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4B9200-10B5-4655-A710-FE6E01B04184}" type="slidenum">
              <a:rPr lang="zh-CN" altLang="en-US" smtClean="0"/>
              <a:t>84</a:t>
            </a:fld>
            <a:endParaRPr lang="zh-CN" altLang="en-US"/>
          </a:p>
        </p:txBody>
      </p:sp>
    </p:spTree>
    <p:extLst>
      <p:ext uri="{BB962C8B-B14F-4D97-AF65-F5344CB8AC3E}">
        <p14:creationId xmlns:p14="http://schemas.microsoft.com/office/powerpoint/2010/main" val="3754690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这些内容可根据实际需要进行增减或者修改。</a:t>
            </a:r>
            <a:endParaRPr lang="zh-CN" altLang="en-US" dirty="0"/>
          </a:p>
        </p:txBody>
      </p:sp>
      <p:sp>
        <p:nvSpPr>
          <p:cNvPr id="4" name="灯片编号占位符 3"/>
          <p:cNvSpPr>
            <a:spLocks noGrp="1"/>
          </p:cNvSpPr>
          <p:nvPr>
            <p:ph type="sldNum" sz="quarter" idx="10"/>
          </p:nvPr>
        </p:nvSpPr>
        <p:spPr/>
        <p:txBody>
          <a:bodyPr/>
          <a:lstStyle/>
          <a:p>
            <a:fld id="{D04B9200-10B5-4655-A710-FE6E01B04184}" type="slidenum">
              <a:rPr lang="zh-CN" altLang="en-US" smtClean="0"/>
              <a:t>45</a:t>
            </a:fld>
            <a:endParaRPr lang="zh-CN" altLang="en-US"/>
          </a:p>
        </p:txBody>
      </p:sp>
    </p:spTree>
    <p:extLst>
      <p:ext uri="{BB962C8B-B14F-4D97-AF65-F5344CB8AC3E}">
        <p14:creationId xmlns:p14="http://schemas.microsoft.com/office/powerpoint/2010/main" val="85494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这里有个说明，因为这些教案没有经过他们本人的同意，所以只是在这里看一看，不能提供给大家。</a:t>
            </a:r>
            <a:endParaRPr lang="zh-CN" altLang="en-US" dirty="0"/>
          </a:p>
        </p:txBody>
      </p:sp>
      <p:sp>
        <p:nvSpPr>
          <p:cNvPr id="4" name="灯片编号占位符 3"/>
          <p:cNvSpPr>
            <a:spLocks noGrp="1"/>
          </p:cNvSpPr>
          <p:nvPr>
            <p:ph type="sldNum" sz="quarter" idx="10"/>
          </p:nvPr>
        </p:nvSpPr>
        <p:spPr/>
        <p:txBody>
          <a:bodyPr/>
          <a:lstStyle/>
          <a:p>
            <a:fld id="{D04B9200-10B5-4655-A710-FE6E01B04184}" type="slidenum">
              <a:rPr lang="zh-CN" altLang="en-US" smtClean="0"/>
              <a:t>48</a:t>
            </a:fld>
            <a:endParaRPr lang="zh-CN" altLang="en-US"/>
          </a:p>
        </p:txBody>
      </p:sp>
    </p:spTree>
    <p:extLst>
      <p:ext uri="{BB962C8B-B14F-4D97-AF65-F5344CB8AC3E}">
        <p14:creationId xmlns:p14="http://schemas.microsoft.com/office/powerpoint/2010/main" val="3597967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如果把说课、备课、上课比作一项工程建设，那么说课是可行性报告，备课是方案设计，而上课则是工程实施，三者联为一体，又各有特点，上课是根本，备课是关键，而说课则是纲领，是统领全局的，需要有更高的视野和更深的研究。因此，真正意义上讲，说课比备课、上课更难，更能反映出一个教师的理论功底和综合素质。</a:t>
            </a:r>
            <a:endParaRPr lang="zh-CN" altLang="en-US" dirty="0"/>
          </a:p>
        </p:txBody>
      </p:sp>
      <p:sp>
        <p:nvSpPr>
          <p:cNvPr id="4" name="灯片编号占位符 3"/>
          <p:cNvSpPr>
            <a:spLocks noGrp="1"/>
          </p:cNvSpPr>
          <p:nvPr>
            <p:ph type="sldNum" sz="quarter" idx="10"/>
          </p:nvPr>
        </p:nvSpPr>
        <p:spPr/>
        <p:txBody>
          <a:bodyPr/>
          <a:lstStyle/>
          <a:p>
            <a:fld id="{D04B9200-10B5-4655-A710-FE6E01B04184}" type="slidenum">
              <a:rPr lang="zh-CN" altLang="en-US" smtClean="0"/>
              <a:t>55</a:t>
            </a:fld>
            <a:endParaRPr lang="zh-CN" altLang="en-US"/>
          </a:p>
        </p:txBody>
      </p:sp>
    </p:spTree>
    <p:extLst>
      <p:ext uri="{BB962C8B-B14F-4D97-AF65-F5344CB8AC3E}">
        <p14:creationId xmlns:p14="http://schemas.microsoft.com/office/powerpoint/2010/main" val="2011389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一节成功的说课，一定要做到按自己的设计思路，紧紧围绕一个“说”字，关键突出一个“理”字，有重点，有层次，做到与教材和备课内容环环紧扣，唯一对应。</a:t>
            </a:r>
            <a:endParaRPr lang="zh-CN" altLang="en-US" dirty="0"/>
          </a:p>
        </p:txBody>
      </p:sp>
      <p:sp>
        <p:nvSpPr>
          <p:cNvPr id="4" name="灯片编号占位符 3"/>
          <p:cNvSpPr>
            <a:spLocks noGrp="1"/>
          </p:cNvSpPr>
          <p:nvPr>
            <p:ph type="sldNum" sz="quarter" idx="10"/>
          </p:nvPr>
        </p:nvSpPr>
        <p:spPr/>
        <p:txBody>
          <a:bodyPr/>
          <a:lstStyle/>
          <a:p>
            <a:fld id="{D04B9200-10B5-4655-A710-FE6E01B04184}" type="slidenum">
              <a:rPr lang="zh-CN" altLang="en-US" smtClean="0"/>
              <a:t>57</a:t>
            </a:fld>
            <a:endParaRPr lang="zh-CN" altLang="en-US"/>
          </a:p>
        </p:txBody>
      </p:sp>
    </p:spTree>
    <p:extLst>
      <p:ext uri="{BB962C8B-B14F-4D97-AF65-F5344CB8AC3E}">
        <p14:creationId xmlns:p14="http://schemas.microsoft.com/office/powerpoint/2010/main" val="813296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这些只是通常说课所涉及的内容，不是全部也不是必要的，可以根据具体情况进行增减。</a:t>
            </a:r>
            <a:endParaRPr lang="zh-CN" altLang="en-US" dirty="0"/>
          </a:p>
        </p:txBody>
      </p:sp>
      <p:sp>
        <p:nvSpPr>
          <p:cNvPr id="4" name="灯片编号占位符 3"/>
          <p:cNvSpPr>
            <a:spLocks noGrp="1"/>
          </p:cNvSpPr>
          <p:nvPr>
            <p:ph type="sldNum" sz="quarter" idx="10"/>
          </p:nvPr>
        </p:nvSpPr>
        <p:spPr/>
        <p:txBody>
          <a:bodyPr/>
          <a:lstStyle/>
          <a:p>
            <a:fld id="{D04B9200-10B5-4655-A710-FE6E01B04184}" type="slidenum">
              <a:rPr lang="zh-CN" altLang="en-US" smtClean="0"/>
              <a:t>58</a:t>
            </a:fld>
            <a:endParaRPr lang="zh-CN" altLang="en-US"/>
          </a:p>
        </p:txBody>
      </p:sp>
    </p:spTree>
    <p:extLst>
      <p:ext uri="{BB962C8B-B14F-4D97-AF65-F5344CB8AC3E}">
        <p14:creationId xmlns:p14="http://schemas.microsoft.com/office/powerpoint/2010/main" val="174045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教学目标叙述的关键词有三个，一是主体：教学目标的主体是学生而不是教师（切忌使用培养学生、使学生、让学生等表述），教学目标应该理解为学习目标，是从学生的角度来制定的；二是目标：目标的表述应该是学习结果而不是学习过程；三是行为动词：采用操作性行为动词进行客观描述，必须是具体、明确、可测评的，而不是笼统、抽象和模棱两可的。</a:t>
            </a:r>
            <a:endParaRPr lang="zh-CN" altLang="en-US" dirty="0"/>
          </a:p>
        </p:txBody>
      </p:sp>
      <p:sp>
        <p:nvSpPr>
          <p:cNvPr id="4" name="灯片编号占位符 3"/>
          <p:cNvSpPr>
            <a:spLocks noGrp="1"/>
          </p:cNvSpPr>
          <p:nvPr>
            <p:ph type="sldNum" sz="quarter" idx="10"/>
          </p:nvPr>
        </p:nvSpPr>
        <p:spPr/>
        <p:txBody>
          <a:bodyPr/>
          <a:lstStyle/>
          <a:p>
            <a:fld id="{D04B9200-10B5-4655-A710-FE6E01B04184}" type="slidenum">
              <a:rPr lang="zh-CN" altLang="en-US" smtClean="0"/>
              <a:t>62</a:t>
            </a:fld>
            <a:endParaRPr lang="zh-CN" altLang="en-US"/>
          </a:p>
        </p:txBody>
      </p:sp>
    </p:spTree>
    <p:extLst>
      <p:ext uri="{BB962C8B-B14F-4D97-AF65-F5344CB8AC3E}">
        <p14:creationId xmlns:p14="http://schemas.microsoft.com/office/powerpoint/2010/main" val="1082912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E3B7E6B2-93B6-457B-ABF8-9C7F4AC539B4}" type="datetimeFigureOut">
              <a:rPr lang="zh-CN" altLang="en-US" smtClean="0"/>
              <a:t>2016/7/15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7213342-C758-47AB-AF31-F07054D04EC4}" type="slidenum">
              <a:rPr lang="zh-CN" altLang="en-US" smtClean="0"/>
              <a:t>‹#›</a:t>
            </a:fld>
            <a:endParaRPr lang="zh-CN" altLang="en-US"/>
          </a:p>
        </p:txBody>
      </p:sp>
    </p:spTree>
    <p:extLst>
      <p:ext uri="{BB962C8B-B14F-4D97-AF65-F5344CB8AC3E}">
        <p14:creationId xmlns:p14="http://schemas.microsoft.com/office/powerpoint/2010/main" val="39807737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E3B7E6B2-93B6-457B-ABF8-9C7F4AC539B4}" type="datetimeFigureOut">
              <a:rPr lang="zh-CN" altLang="en-US" smtClean="0"/>
              <a:t>2016/7/15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7213342-C758-47AB-AF31-F07054D04EC4}" type="slidenum">
              <a:rPr lang="zh-CN" altLang="en-US" smtClean="0"/>
              <a:t>‹#›</a:t>
            </a:fld>
            <a:endParaRPr lang="zh-CN" altLang="en-US"/>
          </a:p>
        </p:txBody>
      </p:sp>
    </p:spTree>
    <p:extLst>
      <p:ext uri="{BB962C8B-B14F-4D97-AF65-F5344CB8AC3E}">
        <p14:creationId xmlns:p14="http://schemas.microsoft.com/office/powerpoint/2010/main" val="134498837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E3B7E6B2-93B6-457B-ABF8-9C7F4AC539B4}" type="datetimeFigureOut">
              <a:rPr lang="zh-CN" altLang="en-US" smtClean="0"/>
              <a:t>2016/7/15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7213342-C758-47AB-AF31-F07054D04EC4}" type="slidenum">
              <a:rPr lang="zh-CN" altLang="en-US" smtClean="0"/>
              <a:t>‹#›</a:t>
            </a:fld>
            <a:endParaRPr lang="zh-CN"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1989041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p>
        </p:txBody>
      </p:sp>
      <p:sp>
        <p:nvSpPr>
          <p:cNvPr id="5" name="Date Placeholder 4"/>
          <p:cNvSpPr>
            <a:spLocks noGrp="1"/>
          </p:cNvSpPr>
          <p:nvPr>
            <p:ph type="dt" sz="half" idx="10"/>
          </p:nvPr>
        </p:nvSpPr>
        <p:spPr/>
        <p:txBody>
          <a:bodyPr/>
          <a:lstStyle/>
          <a:p>
            <a:fld id="{E3B7E6B2-93B6-457B-ABF8-9C7F4AC539B4}" type="datetimeFigureOut">
              <a:rPr lang="zh-CN" altLang="en-US" smtClean="0"/>
              <a:t>2016/7/15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213342-C758-47AB-AF31-F07054D04EC4}" type="slidenum">
              <a:rPr lang="zh-CN" altLang="en-US" smtClean="0"/>
              <a:t>‹#›</a:t>
            </a:fld>
            <a:endParaRPr lang="zh-CN" altLang="en-US"/>
          </a:p>
        </p:txBody>
      </p:sp>
    </p:spTree>
    <p:extLst>
      <p:ext uri="{BB962C8B-B14F-4D97-AF65-F5344CB8AC3E}">
        <p14:creationId xmlns:p14="http://schemas.microsoft.com/office/powerpoint/2010/main" val="48234075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p>
        </p:txBody>
      </p:sp>
      <p:sp>
        <p:nvSpPr>
          <p:cNvPr id="5" name="Date Placeholder 4"/>
          <p:cNvSpPr>
            <a:spLocks noGrp="1"/>
          </p:cNvSpPr>
          <p:nvPr>
            <p:ph type="dt" sz="half" idx="10"/>
          </p:nvPr>
        </p:nvSpPr>
        <p:spPr/>
        <p:txBody>
          <a:bodyPr/>
          <a:lstStyle/>
          <a:p>
            <a:fld id="{E3B7E6B2-93B6-457B-ABF8-9C7F4AC539B4}" type="datetimeFigureOut">
              <a:rPr lang="zh-CN" altLang="en-US" smtClean="0"/>
              <a:t>2016/7/15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213342-C758-47AB-AF31-F07054D04EC4}" type="slidenum">
              <a:rPr lang="zh-CN" altLang="en-US" smtClean="0"/>
              <a:t>‹#›</a:t>
            </a:fld>
            <a:endParaRPr lang="zh-CN"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180166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CN" altLang="en-US" smtClean="0"/>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p>
        </p:txBody>
      </p:sp>
      <p:sp>
        <p:nvSpPr>
          <p:cNvPr id="5" name="Date Placeholder 4"/>
          <p:cNvSpPr>
            <a:spLocks noGrp="1"/>
          </p:cNvSpPr>
          <p:nvPr>
            <p:ph type="dt" sz="half" idx="10"/>
          </p:nvPr>
        </p:nvSpPr>
        <p:spPr/>
        <p:txBody>
          <a:bodyPr/>
          <a:lstStyle/>
          <a:p>
            <a:fld id="{E3B7E6B2-93B6-457B-ABF8-9C7F4AC539B4}" type="datetimeFigureOut">
              <a:rPr lang="zh-CN" altLang="en-US" smtClean="0"/>
              <a:t>2016/7/15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213342-C758-47AB-AF31-F07054D04EC4}" type="slidenum">
              <a:rPr lang="zh-CN" altLang="en-US" smtClean="0"/>
              <a:t>‹#›</a:t>
            </a:fld>
            <a:endParaRPr lang="zh-CN" altLang="en-US"/>
          </a:p>
        </p:txBody>
      </p:sp>
    </p:spTree>
    <p:extLst>
      <p:ext uri="{BB962C8B-B14F-4D97-AF65-F5344CB8AC3E}">
        <p14:creationId xmlns:p14="http://schemas.microsoft.com/office/powerpoint/2010/main" val="49736637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3B7E6B2-93B6-457B-ABF8-9C7F4AC539B4}" type="datetimeFigureOut">
              <a:rPr lang="zh-CN" altLang="en-US" smtClean="0"/>
              <a:t>2016/7/15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213342-C758-47AB-AF31-F07054D04EC4}" type="slidenum">
              <a:rPr lang="zh-CN" altLang="en-US" smtClean="0"/>
              <a:t>‹#›</a:t>
            </a:fld>
            <a:endParaRPr lang="zh-CN" altLang="en-US"/>
          </a:p>
        </p:txBody>
      </p:sp>
    </p:spTree>
    <p:extLst>
      <p:ext uri="{BB962C8B-B14F-4D97-AF65-F5344CB8AC3E}">
        <p14:creationId xmlns:p14="http://schemas.microsoft.com/office/powerpoint/2010/main" val="383642592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3B7E6B2-93B6-457B-ABF8-9C7F4AC539B4}" type="datetimeFigureOut">
              <a:rPr lang="zh-CN" altLang="en-US" smtClean="0"/>
              <a:t>2016/7/15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213342-C758-47AB-AF31-F07054D04EC4}" type="slidenum">
              <a:rPr lang="zh-CN" altLang="en-US" smtClean="0"/>
              <a:t>‹#›</a:t>
            </a:fld>
            <a:endParaRPr lang="zh-CN" altLang="en-US"/>
          </a:p>
        </p:txBody>
      </p:sp>
    </p:spTree>
    <p:extLst>
      <p:ext uri="{BB962C8B-B14F-4D97-AF65-F5344CB8AC3E}">
        <p14:creationId xmlns:p14="http://schemas.microsoft.com/office/powerpoint/2010/main" val="331013190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3B7E6B2-93B6-457B-ABF8-9C7F4AC539B4}" type="datetimeFigureOut">
              <a:rPr lang="zh-CN" altLang="en-US" smtClean="0"/>
              <a:t>2016/7/15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213342-C758-47AB-AF31-F07054D04EC4}" type="slidenum">
              <a:rPr lang="zh-CN" altLang="en-US" smtClean="0"/>
              <a:t>‹#›</a:t>
            </a:fld>
            <a:endParaRPr lang="zh-CN" altLang="en-US"/>
          </a:p>
        </p:txBody>
      </p:sp>
    </p:spTree>
    <p:extLst>
      <p:ext uri="{BB962C8B-B14F-4D97-AF65-F5344CB8AC3E}">
        <p14:creationId xmlns:p14="http://schemas.microsoft.com/office/powerpoint/2010/main" val="206114773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E3B7E6B2-93B6-457B-ABF8-9C7F4AC539B4}" type="datetimeFigureOut">
              <a:rPr lang="zh-CN" altLang="en-US" smtClean="0"/>
              <a:t>2016/7/15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7213342-C758-47AB-AF31-F07054D04EC4}" type="slidenum">
              <a:rPr lang="zh-CN" altLang="en-US" smtClean="0"/>
              <a:t>‹#›</a:t>
            </a:fld>
            <a:endParaRPr lang="zh-CN" altLang="en-US"/>
          </a:p>
        </p:txBody>
      </p:sp>
    </p:spTree>
    <p:extLst>
      <p:ext uri="{BB962C8B-B14F-4D97-AF65-F5344CB8AC3E}">
        <p14:creationId xmlns:p14="http://schemas.microsoft.com/office/powerpoint/2010/main" val="74660907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3B7E6B2-93B6-457B-ABF8-9C7F4AC539B4}" type="datetimeFigureOut">
              <a:rPr lang="zh-CN" altLang="en-US" smtClean="0"/>
              <a:t>2016/7/15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7213342-C758-47AB-AF31-F07054D04EC4}" type="slidenum">
              <a:rPr lang="zh-CN" altLang="en-US" smtClean="0"/>
              <a:t>‹#›</a:t>
            </a:fld>
            <a:endParaRPr lang="zh-CN" altLang="en-US"/>
          </a:p>
        </p:txBody>
      </p:sp>
    </p:spTree>
    <p:extLst>
      <p:ext uri="{BB962C8B-B14F-4D97-AF65-F5344CB8AC3E}">
        <p14:creationId xmlns:p14="http://schemas.microsoft.com/office/powerpoint/2010/main" val="286460996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E3B7E6B2-93B6-457B-ABF8-9C7F4AC539B4}" type="datetimeFigureOut">
              <a:rPr lang="zh-CN" altLang="en-US" smtClean="0"/>
              <a:t>2016/7/15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7213342-C758-47AB-AF31-F07054D04EC4}" type="slidenum">
              <a:rPr lang="zh-CN" altLang="en-US" smtClean="0"/>
              <a:t>‹#›</a:t>
            </a:fld>
            <a:endParaRPr lang="zh-CN" altLang="en-US"/>
          </a:p>
        </p:txBody>
      </p:sp>
    </p:spTree>
    <p:extLst>
      <p:ext uri="{BB962C8B-B14F-4D97-AF65-F5344CB8AC3E}">
        <p14:creationId xmlns:p14="http://schemas.microsoft.com/office/powerpoint/2010/main" val="95302011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3B7E6B2-93B6-457B-ABF8-9C7F4AC539B4}" type="datetimeFigureOut">
              <a:rPr lang="zh-CN" altLang="en-US" smtClean="0"/>
              <a:t>2016/7/15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7213342-C758-47AB-AF31-F07054D04EC4}" type="slidenum">
              <a:rPr lang="zh-CN" altLang="en-US" smtClean="0"/>
              <a:t>‹#›</a:t>
            </a:fld>
            <a:endParaRPr lang="zh-CN" altLang="en-US"/>
          </a:p>
        </p:txBody>
      </p:sp>
    </p:spTree>
    <p:extLst>
      <p:ext uri="{BB962C8B-B14F-4D97-AF65-F5344CB8AC3E}">
        <p14:creationId xmlns:p14="http://schemas.microsoft.com/office/powerpoint/2010/main" val="130429546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B7E6B2-93B6-457B-ABF8-9C7F4AC539B4}" type="datetimeFigureOut">
              <a:rPr lang="zh-CN" altLang="en-US" smtClean="0"/>
              <a:t>2016/7/15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7213342-C758-47AB-AF31-F07054D04EC4}" type="slidenum">
              <a:rPr lang="zh-CN" altLang="en-US" smtClean="0"/>
              <a:t>‹#›</a:t>
            </a:fld>
            <a:endParaRPr lang="zh-CN" altLang="en-US"/>
          </a:p>
        </p:txBody>
      </p:sp>
    </p:spTree>
    <p:extLst>
      <p:ext uri="{BB962C8B-B14F-4D97-AF65-F5344CB8AC3E}">
        <p14:creationId xmlns:p14="http://schemas.microsoft.com/office/powerpoint/2010/main" val="233710235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E3B7E6B2-93B6-457B-ABF8-9C7F4AC539B4}" type="datetimeFigureOut">
              <a:rPr lang="zh-CN" altLang="en-US" smtClean="0"/>
              <a:t>2016/7/15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7213342-C758-47AB-AF31-F07054D04EC4}" type="slidenum">
              <a:rPr lang="zh-CN" altLang="en-US" smtClean="0"/>
              <a:t>‹#›</a:t>
            </a:fld>
            <a:endParaRPr lang="zh-CN" altLang="en-US"/>
          </a:p>
        </p:txBody>
      </p:sp>
    </p:spTree>
    <p:extLst>
      <p:ext uri="{BB962C8B-B14F-4D97-AF65-F5344CB8AC3E}">
        <p14:creationId xmlns:p14="http://schemas.microsoft.com/office/powerpoint/2010/main" val="410617749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E3B7E6B2-93B6-457B-ABF8-9C7F4AC539B4}" type="datetimeFigureOut">
              <a:rPr lang="zh-CN" altLang="en-US" smtClean="0"/>
              <a:t>2016/7/15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213342-C758-47AB-AF31-F07054D04EC4}" type="slidenum">
              <a:rPr lang="zh-CN" altLang="en-US" smtClean="0"/>
              <a:t>‹#›</a:t>
            </a:fld>
            <a:endParaRPr lang="zh-CN" altLang="en-US"/>
          </a:p>
        </p:txBody>
      </p:sp>
    </p:spTree>
    <p:extLst>
      <p:ext uri="{BB962C8B-B14F-4D97-AF65-F5344CB8AC3E}">
        <p14:creationId xmlns:p14="http://schemas.microsoft.com/office/powerpoint/2010/main" val="131145989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3B7E6B2-93B6-457B-ABF8-9C7F4AC539B4}" type="datetimeFigureOut">
              <a:rPr lang="zh-CN" altLang="en-US" smtClean="0"/>
              <a:t>2016/7/15</a:t>
            </a:fld>
            <a:endParaRPr lang="zh-CN"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7213342-C758-47AB-AF31-F07054D04EC4}" type="slidenum">
              <a:rPr lang="zh-CN" altLang="en-US" smtClean="0"/>
              <a:t>‹#›</a:t>
            </a:fld>
            <a:endParaRPr lang="zh-CN" altLang="en-US"/>
          </a:p>
        </p:txBody>
      </p:sp>
    </p:spTree>
    <p:extLst>
      <p:ext uri="{BB962C8B-B14F-4D97-AF65-F5344CB8AC3E}">
        <p14:creationId xmlns:p14="http://schemas.microsoft.com/office/powerpoint/2010/main" val="224937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27743;&#33487;&#30465;&#25945;&#32946;&#31185;&#23398;&#30740;&#31350;&#38498;&#25991;&#20214;.do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8220;&#20116;&#35838;&#8221;&#25945;&#30740;&#30340;&#30446;&#26631;&#65306;&#25552;&#21319;&#25945;&#24072;&#35838;&#31243;&#23454;&#26045;&#33021;&#21147;.doc"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8220;&#20116;&#35838;&#8221;&#25945;&#30740;&#30340;&#25216;&#26415;&#32454;&#21270;&#21644;&#29702;&#24615;&#24605;&#32771;.doc"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20116;&#35838;&#25945;&#30740;&#21161;&#21147;&#38738;&#24180;&#25945;&#24072;&#25104;&#38271;.doc"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8220;&#20869;&#21270;&#8221;&#19982;&#8220;&#22806;&#25512;&#8221;&#30456;&#32467;&#21512;%20&#20419;&#36827;&#25945;&#24072;&#19987;&#19994;&#21270;&#25104;&#38271;.doc"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8220;&#20116;&#35838;&#8221;&#24341;&#39046;%20&#8220;&#20004;&#35838;&#8221;&#25512;&#36827;%20&#20419;&#36827;&#25945;&#24072;&#19987;&#19994;&#21270;&#21457;&#23637;.do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20004;&#35838;&#35780;&#27604;&#20013;&#30340;&#34892;&#19982;&#24605;.doc"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25351;&#25968;&#20989;&#25968;&#65288;&#25945;&#26696;&#65289;.doc" TargetMode="External"/><Relationship Id="rId2" Type="http://schemas.openxmlformats.org/officeDocument/2006/relationships/hyperlink" Target="&#21547;&#32477;&#23545;&#20540;&#30340;&#19981;&#31561;&#24335;&#65288;&#25945;&#26696;&#65289;.doc"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25945;&#26696;&#27427;&#36175;/&#25968;&#23398;3.pdf" TargetMode="External"/><Relationship Id="rId3" Type="http://schemas.openxmlformats.org/officeDocument/2006/relationships/hyperlink" Target="../&#25945;&#26696;&#27427;&#36175;/&#29289;&#29702;1.pdf" TargetMode="External"/><Relationship Id="rId7" Type="http://schemas.openxmlformats.org/officeDocument/2006/relationships/hyperlink" Target="../&#25945;&#26696;&#27427;&#36175;/&#25968;&#23398;2.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25945;&#26696;&#27427;&#36175;/&#25968;&#23398;1.pdf" TargetMode="External"/><Relationship Id="rId5" Type="http://schemas.openxmlformats.org/officeDocument/2006/relationships/hyperlink" Target="../&#25945;&#26696;&#27427;&#36175;/&#24503;&#32946;.pdf" TargetMode="External"/><Relationship Id="rId4" Type="http://schemas.openxmlformats.org/officeDocument/2006/relationships/hyperlink" Target="../&#25945;&#26696;&#27427;&#36175;/&#29289;&#29702;2.pdf"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nordridesign.com/" TargetMode="External"/><Relationship Id="rId7" Type="http://schemas.openxmlformats.org/officeDocument/2006/relationships/diagramColors" Target="../diagrams/colors1.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19977;&#24180;&#35268;&#21010;&#65288;2014-2017&#65289;.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0.jpe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474912" y="1631369"/>
            <a:ext cx="8915399" cy="1379553"/>
          </a:xfrm>
        </p:spPr>
        <p:txBody>
          <a:bodyPr/>
          <a:lstStyle/>
          <a:p>
            <a:r>
              <a:rPr lang="zh-CN" altLang="en-US" dirty="0" smtClean="0">
                <a:latin typeface="微软雅黑" panose="020B0503020204020204" pitchFamily="34" charset="-122"/>
                <a:ea typeface="微软雅黑" panose="020B0503020204020204" pitchFamily="34" charset="-122"/>
              </a:rPr>
              <a:t>让“五课”教研落地生根</a:t>
            </a:r>
            <a:endParaRPr lang="zh-CN" altLang="en-US" dirty="0">
              <a:latin typeface="微软雅黑" panose="020B0503020204020204" pitchFamily="34" charset="-122"/>
              <a:ea typeface="微软雅黑" panose="020B0503020204020204" pitchFamily="34" charset="-122"/>
            </a:endParaRPr>
          </a:p>
        </p:txBody>
      </p:sp>
      <p:sp>
        <p:nvSpPr>
          <p:cNvPr id="3" name="副标题 2"/>
          <p:cNvSpPr>
            <a:spLocks noGrp="1"/>
          </p:cNvSpPr>
          <p:nvPr>
            <p:ph type="subTitle" idx="1"/>
          </p:nvPr>
        </p:nvSpPr>
        <p:spPr>
          <a:xfrm>
            <a:off x="3046414" y="3623988"/>
            <a:ext cx="5993678" cy="1976711"/>
          </a:xfrm>
        </p:spPr>
        <p:txBody>
          <a:bodyPr>
            <a:normAutofit/>
          </a:bodyPr>
          <a:lstStyle/>
          <a:p>
            <a:pPr algn="ctr">
              <a:lnSpc>
                <a:spcPct val="200000"/>
              </a:lnSpc>
            </a:pPr>
            <a:r>
              <a:rPr lang="zh-CN" altLang="en-US" sz="2800" dirty="0" smtClean="0">
                <a:latin typeface="微软雅黑" panose="020B0503020204020204" pitchFamily="34" charset="-122"/>
                <a:ea typeface="微软雅黑" panose="020B0503020204020204" pitchFamily="34" charset="-122"/>
              </a:rPr>
              <a:t>江苏省南通中等专业学校       吴晓进</a:t>
            </a:r>
            <a:endParaRPr lang="en-US" altLang="zh-CN" sz="2800" dirty="0" smtClean="0">
              <a:latin typeface="微软雅黑" panose="020B0503020204020204" pitchFamily="34" charset="-122"/>
              <a:ea typeface="微软雅黑" panose="020B0503020204020204" pitchFamily="34" charset="-122"/>
            </a:endParaRPr>
          </a:p>
          <a:p>
            <a:pPr algn="ctr">
              <a:lnSpc>
                <a:spcPct val="200000"/>
              </a:lnSpc>
            </a:pPr>
            <a:r>
              <a:rPr lang="en-US" altLang="zh-CN" sz="2800" dirty="0" smtClean="0">
                <a:latin typeface="微软雅黑" panose="020B0503020204020204" pitchFamily="34" charset="-122"/>
                <a:ea typeface="微软雅黑" panose="020B0503020204020204" pitchFamily="34" charset="-122"/>
              </a:rPr>
              <a:t>2015 </a:t>
            </a:r>
            <a:r>
              <a:rPr lang="zh-CN" altLang="en-US" sz="2800" dirty="0" smtClean="0">
                <a:latin typeface="微软雅黑" panose="020B0503020204020204" pitchFamily="34" charset="-122"/>
                <a:ea typeface="微软雅黑" panose="020B0503020204020204" pitchFamily="34" charset="-122"/>
              </a:rPr>
              <a:t>年 </a:t>
            </a:r>
            <a:r>
              <a:rPr lang="en-US" altLang="zh-CN" sz="2800" dirty="0" smtClean="0">
                <a:latin typeface="微软雅黑" panose="020B0503020204020204" pitchFamily="34" charset="-122"/>
                <a:ea typeface="微软雅黑" panose="020B0503020204020204" pitchFamily="34" charset="-122"/>
              </a:rPr>
              <a:t>7 </a:t>
            </a:r>
            <a:r>
              <a:rPr lang="zh-CN" altLang="en-US" sz="2800" dirty="0" smtClean="0">
                <a:latin typeface="微软雅黑" panose="020B0503020204020204" pitchFamily="34" charset="-122"/>
                <a:ea typeface="微软雅黑" panose="020B0503020204020204" pitchFamily="34" charset="-122"/>
              </a:rPr>
              <a:t>月 </a:t>
            </a:r>
            <a:r>
              <a:rPr lang="en-US" altLang="zh-CN" sz="2800" dirty="0" smtClean="0">
                <a:latin typeface="微软雅黑" panose="020B0503020204020204" pitchFamily="34" charset="-122"/>
                <a:ea typeface="微软雅黑" panose="020B0503020204020204" pitchFamily="34" charset="-122"/>
              </a:rPr>
              <a:t>15 </a:t>
            </a:r>
            <a:r>
              <a:rPr lang="zh-CN" altLang="en-US" sz="2800" dirty="0" smtClean="0">
                <a:latin typeface="微软雅黑" panose="020B0503020204020204" pitchFamily="34" charset="-122"/>
                <a:ea typeface="微软雅黑" panose="020B0503020204020204" pitchFamily="34" charset="-122"/>
              </a:rPr>
              <a:t>日</a:t>
            </a:r>
            <a:endParaRPr lang="zh-CN" altLang="en-US" sz="2800" dirty="0">
              <a:latin typeface="微软雅黑" panose="020B0503020204020204" pitchFamily="34" charset="-122"/>
              <a:ea typeface="微软雅黑" panose="020B0503020204020204" pitchFamily="34" charset="-122"/>
            </a:endParaRPr>
          </a:p>
        </p:txBody>
      </p:sp>
      <p:pic>
        <p:nvPicPr>
          <p:cNvPr id="4" name="假如爱有天意">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64896" y="1021769"/>
            <a:ext cx="609600" cy="609600"/>
          </a:xfrm>
          <a:prstGeom prst="rect">
            <a:avLst/>
          </a:prstGeom>
        </p:spPr>
      </p:pic>
    </p:spTree>
    <p:extLst>
      <p:ext uri="{BB962C8B-B14F-4D97-AF65-F5344CB8AC3E}">
        <p14:creationId xmlns:p14="http://schemas.microsoft.com/office/powerpoint/2010/main" val="340591350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597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zh-CN"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一、单</a:t>
            </a:r>
            <a:r>
              <a:rPr lang="zh-CN" altLang="zh-CN"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选题</a:t>
            </a:r>
            <a:r>
              <a:rPr lang="zh-CN" altLang="zh-CN" sz="2000" dirty="0">
                <a:solidFill>
                  <a:schemeClr val="tx1"/>
                </a:solidFill>
              </a:rPr>
              <a:t/>
            </a:r>
            <a:br>
              <a:rPr lang="zh-CN" altLang="zh-CN" sz="2000" dirty="0">
                <a:solidFill>
                  <a:schemeClr val="tx1"/>
                </a:solidFill>
              </a:rPr>
            </a:br>
            <a:endParaRPr lang="zh-CN" altLang="en-US" dirty="0"/>
          </a:p>
        </p:txBody>
      </p:sp>
      <p:sp>
        <p:nvSpPr>
          <p:cNvPr id="3" name="内容占位符 2"/>
          <p:cNvSpPr>
            <a:spLocks noGrp="1"/>
          </p:cNvSpPr>
          <p:nvPr>
            <p:ph idx="1"/>
          </p:nvPr>
        </p:nvSpPr>
        <p:spPr>
          <a:xfrm>
            <a:off x="3119148" y="1801091"/>
            <a:ext cx="8915400" cy="2209800"/>
          </a:xfrm>
        </p:spPr>
        <p:txBody>
          <a:bodyPr>
            <a:normAutofit/>
          </a:bodyPr>
          <a:lstStyle/>
          <a:p>
            <a:pPr marL="0" indent="0">
              <a:lnSpc>
                <a:spcPct val="150000"/>
              </a:lnSpc>
              <a:buNone/>
            </a:pPr>
            <a:r>
              <a:rPr lang="en-US" altLang="zh-CN" sz="2400" dirty="0">
                <a:latin typeface="微软雅黑" panose="020B0503020204020204" pitchFamily="34" charset="-122"/>
                <a:ea typeface="微软雅黑" panose="020B0503020204020204" pitchFamily="34" charset="-122"/>
              </a:rPr>
              <a:t>4</a:t>
            </a:r>
            <a:r>
              <a:rPr lang="zh-CN" altLang="zh-CN" sz="2400" dirty="0">
                <a:latin typeface="微软雅黑" panose="020B0503020204020204" pitchFamily="34" charset="-122"/>
                <a:ea typeface="微软雅黑" panose="020B0503020204020204" pitchFamily="34" charset="-122"/>
              </a:rPr>
              <a:t>．你所在的学校参加市、省“两课”评比取得的成绩（▲）</a:t>
            </a:r>
          </a:p>
          <a:p>
            <a:pPr marL="0" indent="0">
              <a:lnSpc>
                <a:spcPct val="150000"/>
              </a:lnSpc>
              <a:buNone/>
            </a:pPr>
            <a:r>
              <a:rPr lang="en-US" altLang="zh-CN" sz="2400" dirty="0" smtClean="0">
                <a:latin typeface="微软雅黑" panose="020B0503020204020204" pitchFamily="34" charset="-122"/>
                <a:ea typeface="微软雅黑" panose="020B0503020204020204" pitchFamily="34" charset="-122"/>
              </a:rPr>
              <a:t>          A</a:t>
            </a:r>
            <a:r>
              <a:rPr lang="zh-CN" altLang="zh-CN" sz="2400" dirty="0">
                <a:latin typeface="微软雅黑" panose="020B0503020204020204" pitchFamily="34" charset="-122"/>
                <a:ea typeface="微软雅黑" panose="020B0503020204020204" pitchFamily="34" charset="-122"/>
              </a:rPr>
              <a:t>．很好</a:t>
            </a: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B</a:t>
            </a:r>
            <a:r>
              <a:rPr lang="zh-CN" altLang="zh-CN" sz="2400" dirty="0">
                <a:latin typeface="微软雅黑" panose="020B0503020204020204" pitchFamily="34" charset="-122"/>
                <a:ea typeface="微软雅黑" panose="020B0503020204020204" pitchFamily="34" charset="-122"/>
              </a:rPr>
              <a:t>．比较好 </a:t>
            </a: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C</a:t>
            </a:r>
            <a:r>
              <a:rPr lang="zh-CN" altLang="zh-CN" sz="2400" dirty="0">
                <a:latin typeface="微软雅黑" panose="020B0503020204020204" pitchFamily="34" charset="-122"/>
                <a:ea typeface="微软雅黑" panose="020B0503020204020204" pitchFamily="34" charset="-122"/>
              </a:rPr>
              <a:t>．一般 </a:t>
            </a:r>
            <a:r>
              <a:rPr lang="en-US" altLang="zh-CN" sz="2400" dirty="0">
                <a:latin typeface="微软雅黑" panose="020B0503020204020204" pitchFamily="34" charset="-122"/>
                <a:ea typeface="微软雅黑" panose="020B0503020204020204" pitchFamily="34" charset="-122"/>
              </a:rPr>
              <a:t>  </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en-US" altLang="zh-CN" sz="2400" dirty="0" smtClean="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D</a:t>
            </a:r>
            <a:r>
              <a:rPr lang="zh-CN" altLang="zh-CN" sz="2400" dirty="0">
                <a:latin typeface="微软雅黑" panose="020B0503020204020204" pitchFamily="34" charset="-122"/>
                <a:ea typeface="微软雅黑" panose="020B0503020204020204" pitchFamily="34" charset="-122"/>
              </a:rPr>
              <a:t>．</a:t>
            </a:r>
            <a:r>
              <a:rPr lang="zh-CN" altLang="zh-CN" sz="2400" dirty="0" smtClean="0">
                <a:latin typeface="微软雅黑" panose="020B0503020204020204" pitchFamily="34" charset="-122"/>
                <a:ea typeface="微软雅黑" panose="020B0503020204020204" pitchFamily="34" charset="-122"/>
              </a:rPr>
              <a:t>不好</a:t>
            </a:r>
            <a:r>
              <a:rPr lang="en-US" altLang="zh-CN" sz="2400" dirty="0" smtClean="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E</a:t>
            </a:r>
            <a:r>
              <a:rPr lang="zh-CN" altLang="zh-CN" sz="2400" dirty="0">
                <a:latin typeface="微软雅黑" panose="020B0503020204020204" pitchFamily="34" charset="-122"/>
                <a:ea typeface="微软雅黑" panose="020B0503020204020204" pitchFamily="34" charset="-122"/>
              </a:rPr>
              <a:t>．不参加</a:t>
            </a:r>
            <a:endParaRPr lang="zh-CN" altLang="en-US" sz="2400" dirty="0">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3486067563"/>
              </p:ext>
            </p:extLst>
          </p:nvPr>
        </p:nvGraphicFramePr>
        <p:xfrm>
          <a:off x="3566045" y="4145973"/>
          <a:ext cx="6481962" cy="1097280"/>
        </p:xfrm>
        <a:graphic>
          <a:graphicData uri="http://schemas.openxmlformats.org/drawingml/2006/table">
            <a:tbl>
              <a:tblPr firstRow="1" firstCol="1" bandRow="1">
                <a:tableStyleId>{5C22544A-7EE6-4342-B048-85BDC9FD1C3A}</a:tableStyleId>
              </a:tblPr>
              <a:tblGrid>
                <a:gridCol w="1374096"/>
                <a:gridCol w="851311"/>
                <a:gridCol w="851311"/>
                <a:gridCol w="851311"/>
                <a:gridCol w="851311"/>
                <a:gridCol w="851311"/>
                <a:gridCol w="851311"/>
              </a:tblGrid>
              <a:tr h="393700">
                <a:tc>
                  <a:txBody>
                    <a:bodyPr/>
                    <a:lstStyle/>
                    <a:p>
                      <a:pPr algn="ctr">
                        <a:lnSpc>
                          <a:spcPct val="150000"/>
                        </a:lnSpc>
                        <a:spcAft>
                          <a:spcPts val="0"/>
                        </a:spcAft>
                      </a:pPr>
                      <a:r>
                        <a:rPr lang="zh-CN" sz="2400" kern="100" dirty="0">
                          <a:effectLst/>
                        </a:rPr>
                        <a:t>选择支</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A</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B</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C</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D</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E</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2400" kern="100">
                          <a:effectLst/>
                        </a:rPr>
                        <a:t>总数</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444500">
                <a:tc>
                  <a:txBody>
                    <a:bodyPr/>
                    <a:lstStyle/>
                    <a:p>
                      <a:pPr algn="ctr">
                        <a:lnSpc>
                          <a:spcPct val="150000"/>
                        </a:lnSpc>
                        <a:spcAft>
                          <a:spcPts val="0"/>
                        </a:spcAft>
                      </a:pPr>
                      <a:r>
                        <a:rPr lang="zh-CN" sz="2400" kern="100">
                          <a:effectLst/>
                        </a:rPr>
                        <a:t>选择数</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7</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dirty="0">
                          <a:effectLst/>
                        </a:rPr>
                        <a:t>16</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11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 </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 </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dirty="0">
                          <a:effectLst/>
                        </a:rPr>
                        <a:t>34</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70148292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zh-CN"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一、单</a:t>
            </a:r>
            <a:r>
              <a:rPr lang="zh-CN" altLang="zh-CN"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选题</a:t>
            </a:r>
            <a:r>
              <a:rPr lang="zh-CN" altLang="zh-CN" sz="2000" dirty="0">
                <a:solidFill>
                  <a:schemeClr val="tx1"/>
                </a:solidFill>
              </a:rPr>
              <a:t/>
            </a:r>
            <a:br>
              <a:rPr lang="zh-CN" altLang="zh-CN" sz="2000" dirty="0">
                <a:solidFill>
                  <a:schemeClr val="tx1"/>
                </a:solidFill>
              </a:rPr>
            </a:br>
            <a:endParaRPr lang="zh-CN" altLang="en-US" dirty="0"/>
          </a:p>
        </p:txBody>
      </p:sp>
      <p:sp>
        <p:nvSpPr>
          <p:cNvPr id="3" name="内容占位符 2"/>
          <p:cNvSpPr>
            <a:spLocks noGrp="1"/>
          </p:cNvSpPr>
          <p:nvPr>
            <p:ph idx="1"/>
          </p:nvPr>
        </p:nvSpPr>
        <p:spPr>
          <a:xfrm>
            <a:off x="2703511" y="1905000"/>
            <a:ext cx="8915400" cy="2209800"/>
          </a:xfrm>
        </p:spPr>
        <p:txBody>
          <a:bodyPr>
            <a:normAutofit/>
          </a:bodyPr>
          <a:lstStyle/>
          <a:p>
            <a:pPr marL="0" indent="0">
              <a:lnSpc>
                <a:spcPct val="150000"/>
              </a:lnSpc>
              <a:buNone/>
            </a:pPr>
            <a:r>
              <a:rPr lang="en-US" altLang="zh-CN" sz="2400" dirty="0">
                <a:latin typeface="微软雅黑" panose="020B0503020204020204" pitchFamily="34" charset="-122"/>
                <a:ea typeface="微软雅黑" panose="020B0503020204020204" pitchFamily="34" charset="-122"/>
              </a:rPr>
              <a:t>5</a:t>
            </a:r>
            <a:r>
              <a:rPr lang="zh-CN" altLang="zh-CN" sz="2400" dirty="0">
                <a:latin typeface="微软雅黑" panose="020B0503020204020204" pitchFamily="34" charset="-122"/>
                <a:ea typeface="微软雅黑" panose="020B0503020204020204" pitchFamily="34" charset="-122"/>
              </a:rPr>
              <a:t>．你参加过哪个级别的“两课”评比（选最高级别）（▲）</a:t>
            </a:r>
          </a:p>
          <a:p>
            <a:pPr marL="0" indent="0">
              <a:lnSpc>
                <a:spcPct val="150000"/>
              </a:lnSpc>
              <a:buNone/>
            </a:pPr>
            <a:r>
              <a:rPr lang="en-US" altLang="zh-CN" sz="2400" dirty="0" smtClean="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A</a:t>
            </a:r>
            <a:r>
              <a:rPr lang="zh-CN" altLang="zh-CN" sz="2400" dirty="0">
                <a:latin typeface="微软雅黑" panose="020B0503020204020204" pitchFamily="34" charset="-122"/>
                <a:ea typeface="微软雅黑" panose="020B0503020204020204" pitchFamily="34" charset="-122"/>
              </a:rPr>
              <a:t>．省级</a:t>
            </a: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B</a:t>
            </a:r>
            <a:r>
              <a:rPr lang="zh-CN" altLang="zh-CN" sz="2400" dirty="0">
                <a:latin typeface="微软雅黑" panose="020B0503020204020204" pitchFamily="34" charset="-122"/>
                <a:ea typeface="微软雅黑" panose="020B0503020204020204" pitchFamily="34" charset="-122"/>
              </a:rPr>
              <a:t>．市级 </a:t>
            </a:r>
            <a:r>
              <a:rPr lang="en-US" altLang="zh-CN" sz="2400" dirty="0">
                <a:latin typeface="微软雅黑" panose="020B0503020204020204" pitchFamily="34" charset="-122"/>
                <a:ea typeface="微软雅黑" panose="020B0503020204020204" pitchFamily="34" charset="-122"/>
              </a:rPr>
              <a:t>   </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en-US" altLang="zh-CN" sz="2400" dirty="0" smtClean="0">
                <a:latin typeface="微软雅黑" panose="020B0503020204020204" pitchFamily="34" charset="-122"/>
                <a:ea typeface="微软雅黑" panose="020B0503020204020204" pitchFamily="34" charset="-122"/>
              </a:rPr>
              <a:t>              C</a:t>
            </a:r>
            <a:r>
              <a:rPr lang="zh-CN" altLang="zh-CN" sz="2400" dirty="0">
                <a:latin typeface="微软雅黑" panose="020B0503020204020204" pitchFamily="34" charset="-122"/>
                <a:ea typeface="微软雅黑" panose="020B0503020204020204" pitchFamily="34" charset="-122"/>
              </a:rPr>
              <a:t>．县（区）级或校级 </a:t>
            </a: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D</a:t>
            </a:r>
            <a:r>
              <a:rPr lang="zh-CN" altLang="zh-CN" sz="2400" dirty="0">
                <a:latin typeface="微软雅黑" panose="020B0503020204020204" pitchFamily="34" charset="-122"/>
                <a:ea typeface="微软雅黑" panose="020B0503020204020204" pitchFamily="34" charset="-122"/>
              </a:rPr>
              <a:t>．没有参加</a:t>
            </a:r>
            <a:endParaRPr lang="zh-CN" altLang="en-US" sz="2400" dirty="0">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2935727384"/>
              </p:ext>
            </p:extLst>
          </p:nvPr>
        </p:nvGraphicFramePr>
        <p:xfrm>
          <a:off x="3579726" y="4208318"/>
          <a:ext cx="5948736" cy="1097280"/>
        </p:xfrm>
        <a:graphic>
          <a:graphicData uri="http://schemas.openxmlformats.org/drawingml/2006/table">
            <a:tbl>
              <a:tblPr firstRow="1" firstCol="1" bandRow="1">
                <a:tableStyleId>{5C22544A-7EE6-4342-B048-85BDC9FD1C3A}</a:tableStyleId>
              </a:tblPr>
              <a:tblGrid>
                <a:gridCol w="1451721"/>
                <a:gridCol w="899403"/>
                <a:gridCol w="899403"/>
                <a:gridCol w="899403"/>
                <a:gridCol w="899403"/>
                <a:gridCol w="899403"/>
              </a:tblGrid>
              <a:tr h="393700">
                <a:tc>
                  <a:txBody>
                    <a:bodyPr/>
                    <a:lstStyle/>
                    <a:p>
                      <a:pPr algn="ctr">
                        <a:lnSpc>
                          <a:spcPct val="150000"/>
                        </a:lnSpc>
                        <a:spcAft>
                          <a:spcPts val="0"/>
                        </a:spcAft>
                      </a:pPr>
                      <a:r>
                        <a:rPr lang="zh-CN" sz="2400" kern="100" dirty="0">
                          <a:effectLst/>
                        </a:rPr>
                        <a:t>选择支</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A</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B</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C</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D</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2400" kern="100">
                          <a:effectLst/>
                        </a:rPr>
                        <a:t>总数</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444500">
                <a:tc>
                  <a:txBody>
                    <a:bodyPr/>
                    <a:lstStyle/>
                    <a:p>
                      <a:pPr algn="ctr">
                        <a:lnSpc>
                          <a:spcPct val="150000"/>
                        </a:lnSpc>
                        <a:spcAft>
                          <a:spcPts val="0"/>
                        </a:spcAft>
                      </a:pPr>
                      <a:r>
                        <a:rPr lang="zh-CN" sz="2400" kern="100">
                          <a:effectLst/>
                        </a:rPr>
                        <a:t>选择数</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9</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8</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13</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dirty="0">
                          <a:effectLst/>
                        </a:rPr>
                        <a:t>34</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85671436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zh-CN"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一、单</a:t>
            </a:r>
            <a:r>
              <a:rPr lang="zh-CN" altLang="zh-CN"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选题</a:t>
            </a:r>
            <a:r>
              <a:rPr lang="zh-CN" altLang="zh-CN" sz="2000" dirty="0">
                <a:solidFill>
                  <a:schemeClr val="tx1"/>
                </a:solidFill>
              </a:rPr>
              <a:t/>
            </a:r>
            <a:br>
              <a:rPr lang="zh-CN" altLang="zh-CN" sz="2000" dirty="0">
                <a:solidFill>
                  <a:schemeClr val="tx1"/>
                </a:solidFill>
              </a:rPr>
            </a:br>
            <a:endParaRPr lang="zh-CN" altLang="en-US" dirty="0"/>
          </a:p>
        </p:txBody>
      </p:sp>
      <p:sp>
        <p:nvSpPr>
          <p:cNvPr id="3" name="内容占位符 2"/>
          <p:cNvSpPr>
            <a:spLocks noGrp="1"/>
          </p:cNvSpPr>
          <p:nvPr>
            <p:ph idx="1"/>
          </p:nvPr>
        </p:nvSpPr>
        <p:spPr>
          <a:xfrm>
            <a:off x="2078183" y="1801090"/>
            <a:ext cx="9956366" cy="2885209"/>
          </a:xfrm>
        </p:spPr>
        <p:txBody>
          <a:bodyPr>
            <a:normAutofit/>
          </a:bodyPr>
          <a:lstStyle/>
          <a:p>
            <a:pPr marL="0" indent="0">
              <a:lnSpc>
                <a:spcPct val="150000"/>
              </a:lnSpc>
              <a:buNone/>
            </a:pPr>
            <a:r>
              <a:rPr lang="en-US" altLang="zh-CN" sz="2400" dirty="0">
                <a:latin typeface="微软雅黑" panose="020B0503020204020204" pitchFamily="34" charset="-122"/>
                <a:ea typeface="微软雅黑" panose="020B0503020204020204" pitchFamily="34" charset="-122"/>
              </a:rPr>
              <a:t>6</a:t>
            </a:r>
            <a:r>
              <a:rPr lang="zh-CN" altLang="zh-CN" sz="2400" dirty="0">
                <a:latin typeface="微软雅黑" panose="020B0503020204020204" pitchFamily="34" charset="-122"/>
                <a:ea typeface="微软雅黑" panose="020B0503020204020204" pitchFamily="34" charset="-122"/>
              </a:rPr>
              <a:t>．近三年你开设个什么范围的公开课或者讲座（选最高级别）（▲）</a:t>
            </a:r>
          </a:p>
          <a:p>
            <a:pPr marL="0" indent="0">
              <a:lnSpc>
                <a:spcPct val="150000"/>
              </a:lnSpc>
              <a:buNone/>
            </a:pP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A</a:t>
            </a:r>
            <a:r>
              <a:rPr lang="zh-CN" altLang="zh-CN" sz="2400" dirty="0">
                <a:latin typeface="微软雅黑" panose="020B0503020204020204" pitchFamily="34" charset="-122"/>
                <a:ea typeface="微软雅黑" panose="020B0503020204020204" pitchFamily="34" charset="-122"/>
              </a:rPr>
              <a:t>．省级</a:t>
            </a: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B</a:t>
            </a:r>
            <a:r>
              <a:rPr lang="zh-CN" altLang="zh-CN" sz="2400" dirty="0">
                <a:latin typeface="微软雅黑" panose="020B0503020204020204" pitchFamily="34" charset="-122"/>
                <a:ea typeface="微软雅黑" panose="020B0503020204020204" pitchFamily="34" charset="-122"/>
              </a:rPr>
              <a:t>．市级 </a:t>
            </a: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C</a:t>
            </a:r>
            <a:r>
              <a:rPr lang="zh-CN" altLang="zh-CN" sz="2400" dirty="0">
                <a:latin typeface="微软雅黑" panose="020B0503020204020204" pitchFamily="34" charset="-122"/>
                <a:ea typeface="微软雅黑" panose="020B0503020204020204" pitchFamily="34" charset="-122"/>
              </a:rPr>
              <a:t>．县（区）级</a:t>
            </a:r>
            <a:r>
              <a:rPr lang="en-US" altLang="zh-CN" sz="2400" dirty="0">
                <a:latin typeface="微软雅黑" panose="020B0503020204020204" pitchFamily="34" charset="-122"/>
                <a:ea typeface="微软雅黑" panose="020B0503020204020204" pitchFamily="34" charset="-122"/>
              </a:rPr>
              <a:t>    </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en-US" altLang="zh-CN" sz="2400" dirty="0" smtClean="0">
                <a:latin typeface="微软雅黑" panose="020B0503020204020204" pitchFamily="34" charset="-122"/>
                <a:ea typeface="微软雅黑" panose="020B0503020204020204" pitchFamily="34" charset="-122"/>
              </a:rPr>
              <a:t>          D</a:t>
            </a:r>
            <a:r>
              <a:rPr lang="zh-CN" altLang="zh-CN" sz="2400" dirty="0">
                <a:latin typeface="微软雅黑" panose="020B0503020204020204" pitchFamily="34" charset="-122"/>
                <a:ea typeface="微软雅黑" panose="020B0503020204020204" pitchFamily="34" charset="-122"/>
              </a:rPr>
              <a:t>．校级 </a:t>
            </a: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E</a:t>
            </a:r>
            <a:r>
              <a:rPr lang="zh-CN" altLang="zh-CN" sz="2400" dirty="0">
                <a:latin typeface="微软雅黑" panose="020B0503020204020204" pitchFamily="34" charset="-122"/>
                <a:ea typeface="微软雅黑" panose="020B0503020204020204" pitchFamily="34" charset="-122"/>
              </a:rPr>
              <a:t>．没有开设</a:t>
            </a:r>
            <a:endParaRPr lang="zh-CN" altLang="en-US" sz="2400" dirty="0">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1436698679"/>
              </p:ext>
            </p:extLst>
          </p:nvPr>
        </p:nvGraphicFramePr>
        <p:xfrm>
          <a:off x="2765945" y="4052455"/>
          <a:ext cx="6710567" cy="1097280"/>
        </p:xfrm>
        <a:graphic>
          <a:graphicData uri="http://schemas.openxmlformats.org/drawingml/2006/table">
            <a:tbl>
              <a:tblPr firstRow="1" firstCol="1" bandRow="1">
                <a:tableStyleId>{5C22544A-7EE6-4342-B048-85BDC9FD1C3A}</a:tableStyleId>
              </a:tblPr>
              <a:tblGrid>
                <a:gridCol w="1422557"/>
                <a:gridCol w="881335"/>
                <a:gridCol w="881335"/>
                <a:gridCol w="881335"/>
                <a:gridCol w="881335"/>
                <a:gridCol w="881335"/>
                <a:gridCol w="881335"/>
              </a:tblGrid>
              <a:tr h="393700">
                <a:tc>
                  <a:txBody>
                    <a:bodyPr/>
                    <a:lstStyle/>
                    <a:p>
                      <a:pPr algn="ctr">
                        <a:lnSpc>
                          <a:spcPct val="150000"/>
                        </a:lnSpc>
                        <a:spcAft>
                          <a:spcPts val="0"/>
                        </a:spcAft>
                      </a:pPr>
                      <a:r>
                        <a:rPr lang="zh-CN" sz="2400" kern="100" dirty="0">
                          <a:effectLst/>
                        </a:rPr>
                        <a:t>选择支</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A</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B</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C</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D</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E</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2400" kern="100">
                          <a:effectLst/>
                        </a:rPr>
                        <a:t>总数</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444500">
                <a:tc>
                  <a:txBody>
                    <a:bodyPr/>
                    <a:lstStyle/>
                    <a:p>
                      <a:pPr algn="ctr">
                        <a:lnSpc>
                          <a:spcPct val="150000"/>
                        </a:lnSpc>
                        <a:spcAft>
                          <a:spcPts val="0"/>
                        </a:spcAft>
                      </a:pPr>
                      <a:r>
                        <a:rPr lang="zh-CN" sz="2400" kern="100">
                          <a:effectLst/>
                        </a:rPr>
                        <a:t>选择数</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3</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dirty="0">
                          <a:effectLst/>
                        </a:rPr>
                        <a:t>8</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19</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3</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dirty="0">
                          <a:effectLst/>
                        </a:rPr>
                        <a:t>34</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9921498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zh-CN"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一、单</a:t>
            </a:r>
            <a:r>
              <a:rPr lang="zh-CN" altLang="zh-CN"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选题</a:t>
            </a:r>
            <a:r>
              <a:rPr lang="zh-CN" altLang="zh-CN" sz="2000" dirty="0">
                <a:solidFill>
                  <a:schemeClr val="tx1"/>
                </a:solidFill>
              </a:rPr>
              <a:t/>
            </a:r>
            <a:br>
              <a:rPr lang="zh-CN" altLang="zh-CN" sz="2000" dirty="0">
                <a:solidFill>
                  <a:schemeClr val="tx1"/>
                </a:solidFill>
              </a:rPr>
            </a:br>
            <a:endParaRPr lang="zh-CN" altLang="en-US" dirty="0"/>
          </a:p>
        </p:txBody>
      </p:sp>
      <p:sp>
        <p:nvSpPr>
          <p:cNvPr id="3" name="内容占位符 2"/>
          <p:cNvSpPr>
            <a:spLocks noGrp="1"/>
          </p:cNvSpPr>
          <p:nvPr>
            <p:ph idx="1"/>
          </p:nvPr>
        </p:nvSpPr>
        <p:spPr>
          <a:xfrm>
            <a:off x="3119148" y="1801091"/>
            <a:ext cx="7375670" cy="2209800"/>
          </a:xfrm>
        </p:spPr>
        <p:txBody>
          <a:bodyPr>
            <a:normAutofit/>
          </a:bodyPr>
          <a:lstStyle/>
          <a:p>
            <a:pPr marL="0" indent="0">
              <a:lnSpc>
                <a:spcPct val="150000"/>
              </a:lnSpc>
              <a:buNone/>
            </a:pPr>
            <a:r>
              <a:rPr lang="en-US" altLang="zh-CN" sz="2400" dirty="0">
                <a:latin typeface="微软雅黑" panose="020B0503020204020204" pitchFamily="34" charset="-122"/>
                <a:ea typeface="微软雅黑" panose="020B0503020204020204" pitchFamily="34" charset="-122"/>
              </a:rPr>
              <a:t>7</a:t>
            </a:r>
            <a:r>
              <a:rPr lang="zh-CN" altLang="zh-CN" sz="2400" dirty="0">
                <a:latin typeface="微软雅黑" panose="020B0503020204020204" pitchFamily="34" charset="-122"/>
                <a:ea typeface="微软雅黑" panose="020B0503020204020204" pitchFamily="34" charset="-122"/>
              </a:rPr>
              <a:t>．你认为参与“五课”教研对个人专业成长（▲）</a:t>
            </a:r>
          </a:p>
          <a:p>
            <a:pPr marL="0" indent="0">
              <a:lnSpc>
                <a:spcPct val="150000"/>
              </a:lnSpc>
              <a:buNone/>
            </a:pP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A</a:t>
            </a:r>
            <a:r>
              <a:rPr lang="zh-CN" altLang="zh-CN" sz="2400" dirty="0">
                <a:latin typeface="微软雅黑" panose="020B0503020204020204" pitchFamily="34" charset="-122"/>
                <a:ea typeface="微软雅黑" panose="020B0503020204020204" pitchFamily="34" charset="-122"/>
              </a:rPr>
              <a:t>．作用很大</a:t>
            </a: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B</a:t>
            </a:r>
            <a:r>
              <a:rPr lang="zh-CN" altLang="zh-CN" sz="2400" dirty="0">
                <a:latin typeface="微软雅黑" panose="020B0503020204020204" pitchFamily="34" charset="-122"/>
                <a:ea typeface="微软雅黑" panose="020B0503020204020204" pitchFamily="34" charset="-122"/>
              </a:rPr>
              <a:t>．有一定作用 </a:t>
            </a:r>
            <a:r>
              <a:rPr lang="en-US" altLang="zh-CN" sz="2400" dirty="0">
                <a:latin typeface="微软雅黑" panose="020B0503020204020204" pitchFamily="34" charset="-122"/>
                <a:ea typeface="微软雅黑" panose="020B0503020204020204" pitchFamily="34" charset="-122"/>
              </a:rPr>
              <a:t>  </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en-US" altLang="zh-CN" sz="2400" dirty="0" smtClean="0">
                <a:latin typeface="微软雅黑" panose="020B0503020204020204" pitchFamily="34" charset="-122"/>
                <a:ea typeface="微软雅黑" panose="020B0503020204020204" pitchFamily="34" charset="-122"/>
              </a:rPr>
              <a:t>              C</a:t>
            </a:r>
            <a:r>
              <a:rPr lang="zh-CN" altLang="zh-CN" sz="2400" dirty="0">
                <a:latin typeface="微软雅黑" panose="020B0503020204020204" pitchFamily="34" charset="-122"/>
                <a:ea typeface="微软雅黑" panose="020B0503020204020204" pitchFamily="34" charset="-122"/>
              </a:rPr>
              <a:t>．作用不大 </a:t>
            </a: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D</a:t>
            </a:r>
            <a:r>
              <a:rPr lang="zh-CN" altLang="zh-CN" sz="2400" dirty="0">
                <a:latin typeface="微软雅黑" panose="020B0503020204020204" pitchFamily="34" charset="-122"/>
                <a:ea typeface="微软雅黑" panose="020B0503020204020204" pitchFamily="34" charset="-122"/>
              </a:rPr>
              <a:t>．浪费时间</a:t>
            </a:r>
            <a:endParaRPr lang="zh-CN" altLang="en-US" sz="2400" dirty="0">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3408232995"/>
              </p:ext>
            </p:extLst>
          </p:nvPr>
        </p:nvGraphicFramePr>
        <p:xfrm>
          <a:off x="3813466" y="4166754"/>
          <a:ext cx="5443334" cy="1201882"/>
        </p:xfrm>
        <a:graphic>
          <a:graphicData uri="http://schemas.openxmlformats.org/drawingml/2006/table">
            <a:tbl>
              <a:tblPr firstRow="1" firstCol="1" bandRow="1">
                <a:tableStyleId>{5C22544A-7EE6-4342-B048-85BDC9FD1C3A}</a:tableStyleId>
              </a:tblPr>
              <a:tblGrid>
                <a:gridCol w="1328384"/>
                <a:gridCol w="822990"/>
                <a:gridCol w="822990"/>
                <a:gridCol w="822990"/>
                <a:gridCol w="822990"/>
                <a:gridCol w="822990"/>
              </a:tblGrid>
              <a:tr h="564520">
                <a:tc>
                  <a:txBody>
                    <a:bodyPr/>
                    <a:lstStyle/>
                    <a:p>
                      <a:pPr algn="ctr">
                        <a:lnSpc>
                          <a:spcPct val="150000"/>
                        </a:lnSpc>
                        <a:spcAft>
                          <a:spcPts val="0"/>
                        </a:spcAft>
                      </a:pPr>
                      <a:r>
                        <a:rPr lang="zh-CN" sz="2400" kern="100" dirty="0">
                          <a:effectLst/>
                        </a:rPr>
                        <a:t>选择支</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A</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B</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C</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D</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2400" kern="100">
                          <a:effectLst/>
                        </a:rPr>
                        <a:t>总数</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637362">
                <a:tc>
                  <a:txBody>
                    <a:bodyPr/>
                    <a:lstStyle/>
                    <a:p>
                      <a:pPr algn="ctr">
                        <a:lnSpc>
                          <a:spcPct val="150000"/>
                        </a:lnSpc>
                        <a:spcAft>
                          <a:spcPts val="0"/>
                        </a:spcAft>
                      </a:pPr>
                      <a:r>
                        <a:rPr lang="zh-CN" sz="2400" kern="100" dirty="0">
                          <a:effectLst/>
                        </a:rPr>
                        <a:t>选择数</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13</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dirty="0">
                          <a:effectLst/>
                        </a:rPr>
                        <a:t>21</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 </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 </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dirty="0">
                          <a:effectLst/>
                        </a:rPr>
                        <a:t>34</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33405107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zh-CN"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一、单</a:t>
            </a:r>
            <a:r>
              <a:rPr lang="zh-CN" altLang="zh-CN"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选题</a:t>
            </a:r>
            <a:r>
              <a:rPr lang="zh-CN" altLang="zh-CN" sz="2000" dirty="0">
                <a:solidFill>
                  <a:schemeClr val="tx1"/>
                </a:solidFill>
              </a:rPr>
              <a:t/>
            </a:r>
            <a:br>
              <a:rPr lang="zh-CN" altLang="zh-CN" sz="2000" dirty="0">
                <a:solidFill>
                  <a:schemeClr val="tx1"/>
                </a:solidFill>
              </a:rPr>
            </a:br>
            <a:endParaRPr lang="zh-CN" altLang="en-US" dirty="0"/>
          </a:p>
        </p:txBody>
      </p:sp>
      <p:sp>
        <p:nvSpPr>
          <p:cNvPr id="3" name="内容占位符 2"/>
          <p:cNvSpPr>
            <a:spLocks noGrp="1"/>
          </p:cNvSpPr>
          <p:nvPr>
            <p:ph idx="1"/>
          </p:nvPr>
        </p:nvSpPr>
        <p:spPr>
          <a:xfrm>
            <a:off x="2017712" y="1905000"/>
            <a:ext cx="8915400" cy="2209800"/>
          </a:xfrm>
        </p:spPr>
        <p:txBody>
          <a:bodyPr>
            <a:normAutofit/>
          </a:bodyPr>
          <a:lstStyle/>
          <a:p>
            <a:pPr marL="0" indent="0">
              <a:lnSpc>
                <a:spcPct val="150000"/>
              </a:lnSpc>
              <a:buNone/>
            </a:pPr>
            <a:r>
              <a:rPr lang="en-US" altLang="zh-CN" sz="2400" dirty="0">
                <a:latin typeface="微软雅黑" panose="020B0503020204020204" pitchFamily="34" charset="-122"/>
                <a:ea typeface="微软雅黑" panose="020B0503020204020204" pitchFamily="34" charset="-122"/>
              </a:rPr>
              <a:t>8</a:t>
            </a:r>
            <a:r>
              <a:rPr lang="zh-CN" altLang="zh-CN" sz="2400" dirty="0">
                <a:latin typeface="微软雅黑" panose="020B0503020204020204" pitchFamily="34" charset="-122"/>
                <a:ea typeface="微软雅黑" panose="020B0503020204020204" pitchFamily="34" charset="-122"/>
              </a:rPr>
              <a:t>．你认为 “五课”教研活动的有效开展对实际教学的促进（▲）</a:t>
            </a:r>
          </a:p>
          <a:p>
            <a:pPr marL="0" indent="0">
              <a:lnSpc>
                <a:spcPct val="150000"/>
              </a:lnSpc>
              <a:buNone/>
            </a:pP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a:t>
            </a:r>
            <a:r>
              <a:rPr lang="zh-CN" altLang="zh-CN" sz="2400" dirty="0">
                <a:latin typeface="微软雅黑" panose="020B0503020204020204" pitchFamily="34" charset="-122"/>
                <a:ea typeface="微软雅黑" panose="020B0503020204020204" pitchFamily="34" charset="-122"/>
              </a:rPr>
              <a:t>．作用很大</a:t>
            </a: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B</a:t>
            </a:r>
            <a:r>
              <a:rPr lang="zh-CN" altLang="zh-CN" sz="2400" dirty="0">
                <a:latin typeface="微软雅黑" panose="020B0503020204020204" pitchFamily="34" charset="-122"/>
                <a:ea typeface="微软雅黑" panose="020B0503020204020204" pitchFamily="34" charset="-122"/>
              </a:rPr>
              <a:t>．有一定作用 </a:t>
            </a:r>
            <a:r>
              <a:rPr lang="en-US" altLang="zh-CN" sz="2400" dirty="0">
                <a:latin typeface="微软雅黑" panose="020B0503020204020204" pitchFamily="34" charset="-122"/>
                <a:ea typeface="微软雅黑" panose="020B0503020204020204" pitchFamily="34" charset="-122"/>
              </a:rPr>
              <a:t> </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en-US" altLang="zh-CN" sz="2400" dirty="0" smtClean="0">
                <a:latin typeface="微软雅黑" panose="020B0503020204020204" pitchFamily="34" charset="-122"/>
                <a:ea typeface="微软雅黑" panose="020B0503020204020204" pitchFamily="34" charset="-122"/>
              </a:rPr>
              <a:t>             C</a:t>
            </a:r>
            <a:r>
              <a:rPr lang="zh-CN" altLang="zh-CN" sz="2400" dirty="0">
                <a:latin typeface="微软雅黑" panose="020B0503020204020204" pitchFamily="34" charset="-122"/>
                <a:ea typeface="微软雅黑" panose="020B0503020204020204" pitchFamily="34" charset="-122"/>
              </a:rPr>
              <a:t>．作用不大 </a:t>
            </a:r>
            <a:r>
              <a:rPr lang="en-US" altLang="zh-CN" sz="2400" dirty="0" smtClean="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D</a:t>
            </a:r>
            <a:r>
              <a:rPr lang="zh-CN" altLang="zh-CN" sz="2400" dirty="0">
                <a:latin typeface="微软雅黑" panose="020B0503020204020204" pitchFamily="34" charset="-122"/>
                <a:ea typeface="微软雅黑" panose="020B0503020204020204" pitchFamily="34" charset="-122"/>
              </a:rPr>
              <a:t>．主要是形式上的需要</a:t>
            </a:r>
            <a:endParaRPr lang="zh-CN" altLang="en-US" sz="2400" dirty="0">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3929456302"/>
              </p:ext>
            </p:extLst>
          </p:nvPr>
        </p:nvGraphicFramePr>
        <p:xfrm>
          <a:off x="3148446" y="4211126"/>
          <a:ext cx="6005943" cy="1097280"/>
        </p:xfrm>
        <a:graphic>
          <a:graphicData uri="http://schemas.openxmlformats.org/drawingml/2006/table">
            <a:tbl>
              <a:tblPr firstRow="1" firstCol="1" bandRow="1">
                <a:tableStyleId>{5C22544A-7EE6-4342-B048-85BDC9FD1C3A}</a:tableStyleId>
              </a:tblPr>
              <a:tblGrid>
                <a:gridCol w="1465683"/>
                <a:gridCol w="908052"/>
                <a:gridCol w="908052"/>
                <a:gridCol w="908052"/>
                <a:gridCol w="908052"/>
                <a:gridCol w="908052"/>
              </a:tblGrid>
              <a:tr h="382620">
                <a:tc>
                  <a:txBody>
                    <a:bodyPr/>
                    <a:lstStyle/>
                    <a:p>
                      <a:pPr algn="ctr">
                        <a:lnSpc>
                          <a:spcPct val="150000"/>
                        </a:lnSpc>
                        <a:spcAft>
                          <a:spcPts val="0"/>
                        </a:spcAft>
                      </a:pPr>
                      <a:r>
                        <a:rPr lang="zh-CN" sz="2400" kern="100">
                          <a:effectLst/>
                        </a:rPr>
                        <a:t>选择支</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A</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B</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C</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D</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2400" kern="100">
                          <a:effectLst/>
                        </a:rPr>
                        <a:t>总数</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431990">
                <a:tc>
                  <a:txBody>
                    <a:bodyPr/>
                    <a:lstStyle/>
                    <a:p>
                      <a:pPr algn="ctr">
                        <a:lnSpc>
                          <a:spcPct val="150000"/>
                        </a:lnSpc>
                        <a:spcAft>
                          <a:spcPts val="0"/>
                        </a:spcAft>
                      </a:pPr>
                      <a:r>
                        <a:rPr lang="zh-CN" sz="2400" kern="100">
                          <a:effectLst/>
                        </a:rPr>
                        <a:t>选择数</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9</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22</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3</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 </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dirty="0">
                          <a:effectLst/>
                        </a:rPr>
                        <a:t>34</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41571999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94161" y="748800"/>
            <a:ext cx="8911687" cy="872181"/>
          </a:xfrm>
        </p:spPr>
        <p:txBody>
          <a:bodyPr>
            <a:normAutofit fontScale="90000"/>
          </a:bodyPr>
          <a:lstStyle/>
          <a:p>
            <a:pPr lvl="0"/>
            <a:r>
              <a:rPr lang="zh-CN" altLang="en-US"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二</a:t>
            </a:r>
            <a:r>
              <a:rPr lang="zh-CN" altLang="zh-CN"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b="1" dirty="0">
                <a:latin typeface="微软雅黑" panose="020B0503020204020204" pitchFamily="34" charset="-122"/>
                <a:ea typeface="微软雅黑" panose="020B0503020204020204" pitchFamily="34" charset="-122"/>
              </a:rPr>
              <a:t>根据你自己的观点或者理解表述（简明扼要）</a:t>
            </a:r>
            <a:r>
              <a:rPr lang="zh-CN" altLang="zh-CN" sz="2000" dirty="0">
                <a:solidFill>
                  <a:schemeClr val="tx1"/>
                </a:solidFill>
              </a:rPr>
              <a:t/>
            </a:r>
            <a:br>
              <a:rPr lang="zh-CN" altLang="zh-CN" sz="2000" dirty="0">
                <a:solidFill>
                  <a:schemeClr val="tx1"/>
                </a:solidFill>
              </a:rPr>
            </a:br>
            <a:endParaRPr lang="zh-CN" altLang="en-US" dirty="0"/>
          </a:p>
        </p:txBody>
      </p:sp>
      <p:sp>
        <p:nvSpPr>
          <p:cNvPr id="3" name="内容占位符 2"/>
          <p:cNvSpPr>
            <a:spLocks noGrp="1"/>
          </p:cNvSpPr>
          <p:nvPr>
            <p:ph idx="1"/>
          </p:nvPr>
        </p:nvSpPr>
        <p:spPr>
          <a:xfrm>
            <a:off x="2017712" y="1880755"/>
            <a:ext cx="8915400" cy="4416136"/>
          </a:xfrm>
        </p:spPr>
        <p:txBody>
          <a:bodyPr>
            <a:normAutofit/>
          </a:bodyPr>
          <a:lstStyle/>
          <a:p>
            <a:pPr marL="0" indent="0">
              <a:lnSpc>
                <a:spcPct val="150000"/>
              </a:lnSpc>
              <a:buNone/>
            </a:pPr>
            <a:r>
              <a:rPr lang="en-US" altLang="zh-CN" sz="2400" dirty="0" smtClean="0"/>
              <a:t>       </a:t>
            </a:r>
            <a:r>
              <a:rPr lang="zh-CN" altLang="zh-CN" sz="2400" dirty="0" smtClean="0">
                <a:latin typeface="微软雅黑" panose="020B0503020204020204" pitchFamily="34" charset="-122"/>
                <a:ea typeface="微软雅黑" panose="020B0503020204020204" pitchFamily="34" charset="-122"/>
              </a:rPr>
              <a:t>（</a:t>
            </a:r>
            <a:r>
              <a:rPr lang="zh-CN" altLang="zh-CN" sz="2400" dirty="0">
                <a:latin typeface="微软雅黑" panose="020B0503020204020204" pitchFamily="34" charset="-122"/>
                <a:ea typeface="微软雅黑" panose="020B0503020204020204" pitchFamily="34" charset="-122"/>
              </a:rPr>
              <a:t>一）你认为在当前情况下，影响学校“五课”教研工作有效开展的主要困难（或者障碍）是什么（至少列三点）？你认为可以通过什么方法解决或者改进</a:t>
            </a:r>
            <a:r>
              <a:rPr lang="zh-CN" altLang="zh-CN" sz="2400" dirty="0" smtClean="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marL="0" indent="0">
              <a:lnSpc>
                <a:spcPct val="150000"/>
              </a:lnSpc>
              <a:buNone/>
            </a:pPr>
            <a:r>
              <a:rPr lang="en-US" altLang="zh-CN" sz="2400" dirty="0" smtClean="0">
                <a:latin typeface="微软雅黑" panose="020B0503020204020204" pitchFamily="34" charset="-122"/>
                <a:ea typeface="微软雅黑" panose="020B0503020204020204" pitchFamily="34" charset="-122"/>
              </a:rPr>
              <a:t>       </a:t>
            </a:r>
            <a:r>
              <a:rPr lang="zh-CN" altLang="zh-CN" sz="2400" dirty="0" smtClean="0">
                <a:latin typeface="微软雅黑" panose="020B0503020204020204" pitchFamily="34" charset="-122"/>
                <a:ea typeface="微软雅黑" panose="020B0503020204020204" pitchFamily="34" charset="-122"/>
              </a:rPr>
              <a:t>（</a:t>
            </a:r>
            <a:r>
              <a:rPr lang="zh-CN" altLang="zh-CN" sz="2400" dirty="0">
                <a:latin typeface="微软雅黑" panose="020B0503020204020204" pitchFamily="34" charset="-122"/>
                <a:ea typeface="微软雅黑" panose="020B0503020204020204" pitchFamily="34" charset="-122"/>
              </a:rPr>
              <a:t>二）通过本专题的研讨，你最希望在“五课”教研中的哪些方面得到提高</a:t>
            </a:r>
            <a:r>
              <a:rPr lang="zh-CN" altLang="zh-CN"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en-US" altLang="zh-CN" sz="2400" dirty="0" smtClean="0">
                <a:latin typeface="微软雅黑" panose="020B0503020204020204" pitchFamily="34" charset="-122"/>
                <a:ea typeface="微软雅黑" panose="020B0503020204020204" pitchFamily="34" charset="-122"/>
              </a:rPr>
              <a:t>       </a:t>
            </a:r>
            <a:r>
              <a:rPr lang="zh-CN" altLang="zh-CN" sz="2400" dirty="0" smtClean="0">
                <a:latin typeface="微软雅黑" panose="020B0503020204020204" pitchFamily="34" charset="-122"/>
                <a:ea typeface="微软雅黑" panose="020B0503020204020204" pitchFamily="34" charset="-122"/>
              </a:rPr>
              <a:t>（</a:t>
            </a:r>
            <a:r>
              <a:rPr lang="zh-CN" altLang="zh-CN" sz="2400" dirty="0">
                <a:latin typeface="微软雅黑" panose="020B0503020204020204" pitchFamily="34" charset="-122"/>
                <a:ea typeface="微软雅黑" panose="020B0503020204020204" pitchFamily="34" charset="-122"/>
              </a:rPr>
              <a:t>三）如果给你平台，你愿意与其他学员分享你的与“五课”教研有关的哪个方面的心得？（多为自己创造机会哦）</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5056842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78183" y="624110"/>
            <a:ext cx="8437417" cy="695535"/>
          </a:xfrm>
        </p:spPr>
        <p:txBody>
          <a:bodyPr>
            <a:normAutofit/>
          </a:bodyPr>
          <a:lstStyle/>
          <a:p>
            <a:r>
              <a:rPr lang="en-US" altLang="zh-CN" sz="2800" dirty="0" smtClean="0">
                <a:latin typeface="微软雅黑" panose="020B0503020204020204" pitchFamily="34" charset="-122"/>
                <a:ea typeface="微软雅黑" panose="020B0503020204020204" pitchFamily="34" charset="-122"/>
              </a:rPr>
              <a:t>1. </a:t>
            </a:r>
            <a:r>
              <a:rPr lang="zh-CN" altLang="zh-CN" sz="2800" dirty="0" smtClean="0">
                <a:latin typeface="微软雅黑" panose="020B0503020204020204" pitchFamily="34" charset="-122"/>
                <a:ea typeface="微软雅黑" panose="020B0503020204020204" pitchFamily="34" charset="-122"/>
              </a:rPr>
              <a:t>影响</a:t>
            </a:r>
            <a:r>
              <a:rPr lang="zh-CN" altLang="zh-CN" sz="2800" dirty="0">
                <a:latin typeface="微软雅黑" panose="020B0503020204020204" pitchFamily="34" charset="-122"/>
                <a:ea typeface="微软雅黑" panose="020B0503020204020204" pitchFamily="34" charset="-122"/>
              </a:rPr>
              <a:t>学校“五课”教研工作有效开展的主要困难</a:t>
            </a:r>
            <a:endParaRPr lang="zh-CN" altLang="en-US" sz="2800" dirty="0"/>
          </a:p>
        </p:txBody>
      </p:sp>
      <p:sp>
        <p:nvSpPr>
          <p:cNvPr id="3" name="内容占位符 2"/>
          <p:cNvSpPr>
            <a:spLocks noGrp="1"/>
          </p:cNvSpPr>
          <p:nvPr>
            <p:ph idx="1"/>
          </p:nvPr>
        </p:nvSpPr>
        <p:spPr>
          <a:xfrm>
            <a:off x="1485903" y="1423556"/>
            <a:ext cx="10226530" cy="4977245"/>
          </a:xfrm>
        </p:spPr>
        <p:txBody>
          <a:bodyPr>
            <a:normAutofit/>
          </a:bodyPr>
          <a:lstStyle/>
          <a:p>
            <a:pPr marL="0" indent="0">
              <a:lnSpc>
                <a:spcPts val="2500"/>
              </a:lnSpc>
              <a:buNone/>
            </a:pPr>
            <a:r>
              <a:rPr lang="zh-CN" altLang="zh-CN" sz="2000" dirty="0">
                <a:latin typeface="微软雅黑" panose="020B0503020204020204" pitchFamily="34" charset="-122"/>
                <a:ea typeface="微软雅黑" panose="020B0503020204020204" pitchFamily="34" charset="-122"/>
              </a:rPr>
              <a:t>从</a:t>
            </a:r>
            <a:r>
              <a:rPr lang="zh-CN" altLang="zh-CN" sz="2000" dirty="0">
                <a:solidFill>
                  <a:srgbClr val="FF0000"/>
                </a:solidFill>
                <a:latin typeface="微软雅黑" panose="020B0503020204020204" pitchFamily="34" charset="-122"/>
                <a:ea typeface="微软雅黑" panose="020B0503020204020204" pitchFamily="34" charset="-122"/>
              </a:rPr>
              <a:t>学校</a:t>
            </a:r>
            <a:r>
              <a:rPr lang="zh-CN" altLang="zh-CN" sz="2000" dirty="0">
                <a:latin typeface="微软雅黑" panose="020B0503020204020204" pitchFamily="34" charset="-122"/>
                <a:ea typeface="微软雅黑" panose="020B0503020204020204" pitchFamily="34" charset="-122"/>
              </a:rPr>
              <a:t>层面来分析，主要存在以下问题：</a:t>
            </a:r>
          </a:p>
          <a:p>
            <a:pPr marL="0" indent="457200">
              <a:lnSpc>
                <a:spcPts val="2500"/>
              </a:lnSpc>
              <a:buNone/>
            </a:pPr>
            <a:r>
              <a:rPr lang="en-US" altLang="zh-CN" sz="2000" dirty="0">
                <a:latin typeface="微软雅黑" panose="020B0503020204020204" pitchFamily="34" charset="-122"/>
                <a:ea typeface="微软雅黑" panose="020B0503020204020204" pitchFamily="34" charset="-122"/>
              </a:rPr>
              <a:t>1</a:t>
            </a:r>
            <a:r>
              <a:rPr lang="zh-CN" altLang="zh-CN" sz="2000" dirty="0">
                <a:latin typeface="微软雅黑" panose="020B0503020204020204" pitchFamily="34" charset="-122"/>
                <a:ea typeface="微软雅黑" panose="020B0503020204020204" pitchFamily="34" charset="-122"/>
              </a:rPr>
              <a:t>．学校（领导）不重视，对</a:t>
            </a:r>
            <a:r>
              <a:rPr lang="en-US" altLang="zh-CN"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五课</a:t>
            </a:r>
            <a:r>
              <a:rPr lang="en-US" altLang="zh-CN"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认识不足，没有形成一定的（五课）机制，缺少激励措施；</a:t>
            </a:r>
          </a:p>
          <a:p>
            <a:pPr marL="0" indent="457200">
              <a:lnSpc>
                <a:spcPts val="2500"/>
              </a:lnSpc>
              <a:buNone/>
            </a:pPr>
            <a:r>
              <a:rPr lang="en-US" altLang="zh-CN" sz="2000" dirty="0">
                <a:latin typeface="微软雅黑" panose="020B0503020204020204" pitchFamily="34" charset="-122"/>
                <a:ea typeface="微软雅黑" panose="020B0503020204020204" pitchFamily="34" charset="-122"/>
              </a:rPr>
              <a:t>2</a:t>
            </a:r>
            <a:r>
              <a:rPr lang="zh-CN" altLang="zh-CN" sz="2000" dirty="0">
                <a:latin typeface="微软雅黑" panose="020B0503020204020204" pitchFamily="34" charset="-122"/>
                <a:ea typeface="微软雅黑" panose="020B0503020204020204" pitchFamily="34" charset="-122"/>
              </a:rPr>
              <a:t>．教科研氛围不浓，教研活动少，教学工作交流少、评价少；</a:t>
            </a:r>
          </a:p>
          <a:p>
            <a:pPr marL="0" indent="457200">
              <a:lnSpc>
                <a:spcPts val="2500"/>
              </a:lnSpc>
              <a:buNone/>
            </a:pPr>
            <a:r>
              <a:rPr lang="en-US" altLang="zh-CN" sz="2000" dirty="0">
                <a:latin typeface="微软雅黑" panose="020B0503020204020204" pitchFamily="34" charset="-122"/>
                <a:ea typeface="微软雅黑" panose="020B0503020204020204" pitchFamily="34" charset="-122"/>
              </a:rPr>
              <a:t>3</a:t>
            </a:r>
            <a:r>
              <a:rPr lang="zh-CN" altLang="zh-CN" sz="2000" dirty="0">
                <a:latin typeface="微软雅黑" panose="020B0503020204020204" pitchFamily="34" charset="-122"/>
                <a:ea typeface="微软雅黑" panose="020B0503020204020204" pitchFamily="34" charset="-122"/>
              </a:rPr>
              <a:t>．学校重视的范围小，重科研轻教学，重</a:t>
            </a:r>
            <a:r>
              <a:rPr lang="en-US" altLang="zh-CN"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两课</a:t>
            </a:r>
            <a:r>
              <a:rPr lang="en-US" altLang="zh-CN"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轻</a:t>
            </a:r>
            <a:r>
              <a:rPr lang="en-US" altLang="zh-CN"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五课</a:t>
            </a:r>
            <a:r>
              <a:rPr lang="en-US" altLang="zh-CN"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a:t>
            </a:r>
          </a:p>
          <a:p>
            <a:pPr marL="0" indent="457200">
              <a:lnSpc>
                <a:spcPts val="2500"/>
              </a:lnSpc>
              <a:buNone/>
            </a:pPr>
            <a:r>
              <a:rPr lang="en-US" altLang="zh-CN" sz="2000" dirty="0">
                <a:latin typeface="微软雅黑" panose="020B0503020204020204" pitchFamily="34" charset="-122"/>
                <a:ea typeface="微软雅黑" panose="020B0503020204020204" pitchFamily="34" charset="-122"/>
              </a:rPr>
              <a:t>4</a:t>
            </a:r>
            <a:r>
              <a:rPr lang="zh-CN" altLang="zh-CN" sz="2000" dirty="0">
                <a:latin typeface="微软雅黑" panose="020B0503020204020204" pitchFamily="34" charset="-122"/>
                <a:ea typeface="微软雅黑" panose="020B0503020204020204" pitchFamily="34" charset="-122"/>
              </a:rPr>
              <a:t>．检查考评多，突击事情多，影响的</a:t>
            </a:r>
            <a:r>
              <a:rPr lang="en-US" altLang="zh-CN"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五课</a:t>
            </a:r>
            <a:r>
              <a:rPr lang="en-US" altLang="zh-CN"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教研的正常开展；</a:t>
            </a:r>
          </a:p>
          <a:p>
            <a:pPr marL="0" indent="457200">
              <a:lnSpc>
                <a:spcPts val="2500"/>
              </a:lnSpc>
              <a:buNone/>
            </a:pPr>
            <a:r>
              <a:rPr lang="en-US" altLang="zh-CN" sz="2000" dirty="0">
                <a:latin typeface="微软雅黑" panose="020B0503020204020204" pitchFamily="34" charset="-122"/>
                <a:ea typeface="微软雅黑" panose="020B0503020204020204" pitchFamily="34" charset="-122"/>
              </a:rPr>
              <a:t>5</a:t>
            </a:r>
            <a:r>
              <a:rPr lang="zh-CN" altLang="zh-CN" sz="2000" dirty="0">
                <a:latin typeface="微软雅黑" panose="020B0503020204020204" pitchFamily="34" charset="-122"/>
                <a:ea typeface="微软雅黑" panose="020B0503020204020204" pitchFamily="34" charset="-122"/>
              </a:rPr>
              <a:t>．学科结构不合理，教师人数少，分布散，选修课不受重视；</a:t>
            </a:r>
          </a:p>
          <a:p>
            <a:pPr marL="0" indent="457200">
              <a:lnSpc>
                <a:spcPts val="2500"/>
              </a:lnSpc>
              <a:buNone/>
            </a:pPr>
            <a:r>
              <a:rPr lang="en-US" altLang="zh-CN" sz="2000" dirty="0">
                <a:latin typeface="微软雅黑" panose="020B0503020204020204" pitchFamily="34" charset="-122"/>
                <a:ea typeface="微软雅黑" panose="020B0503020204020204" pitchFamily="34" charset="-122"/>
              </a:rPr>
              <a:t>6</a:t>
            </a:r>
            <a:r>
              <a:rPr lang="zh-CN" altLang="zh-CN" sz="2000" dirty="0">
                <a:latin typeface="微软雅黑" panose="020B0503020204020204" pitchFamily="34" charset="-122"/>
                <a:ea typeface="微软雅黑" panose="020B0503020204020204" pitchFamily="34" charset="-122"/>
              </a:rPr>
              <a:t>．各种培训华而不实；</a:t>
            </a:r>
          </a:p>
          <a:p>
            <a:pPr marL="0" indent="457200">
              <a:lnSpc>
                <a:spcPts val="2500"/>
              </a:lnSpc>
              <a:buNone/>
            </a:pPr>
            <a:r>
              <a:rPr lang="en-US" altLang="zh-CN" sz="2000" dirty="0">
                <a:latin typeface="微软雅黑" panose="020B0503020204020204" pitchFamily="34" charset="-122"/>
                <a:ea typeface="微软雅黑" panose="020B0503020204020204" pitchFamily="34" charset="-122"/>
              </a:rPr>
              <a:t>7</a:t>
            </a:r>
            <a:r>
              <a:rPr lang="zh-CN" altLang="zh-CN" sz="2000" dirty="0">
                <a:latin typeface="微软雅黑" panose="020B0503020204020204" pitchFamily="34" charset="-122"/>
                <a:ea typeface="微软雅黑" panose="020B0503020204020204" pitchFamily="34" charset="-122"/>
              </a:rPr>
              <a:t>．教研活动形式化严重，缺少实效（评课泛泛而谈）；</a:t>
            </a:r>
          </a:p>
          <a:p>
            <a:pPr marL="0" indent="457200">
              <a:lnSpc>
                <a:spcPts val="2500"/>
              </a:lnSpc>
              <a:buNone/>
            </a:pPr>
            <a:r>
              <a:rPr lang="en-US" altLang="zh-CN" sz="2000" dirty="0">
                <a:latin typeface="微软雅黑" panose="020B0503020204020204" pitchFamily="34" charset="-122"/>
                <a:ea typeface="微软雅黑" panose="020B0503020204020204" pitchFamily="34" charset="-122"/>
              </a:rPr>
              <a:t>8</a:t>
            </a:r>
            <a:r>
              <a:rPr lang="zh-CN" altLang="zh-CN" sz="2000" dirty="0">
                <a:latin typeface="微软雅黑" panose="020B0503020204020204" pitchFamily="34" charset="-122"/>
                <a:ea typeface="微软雅黑" panose="020B0503020204020204" pitchFamily="34" charset="-122"/>
              </a:rPr>
              <a:t>．与兄弟学校交流少；</a:t>
            </a:r>
          </a:p>
          <a:p>
            <a:pPr marL="0" indent="457200">
              <a:lnSpc>
                <a:spcPts val="2500"/>
              </a:lnSpc>
              <a:buNone/>
            </a:pPr>
            <a:r>
              <a:rPr lang="en-US" altLang="zh-CN" sz="2000" dirty="0">
                <a:latin typeface="微软雅黑" panose="020B0503020204020204" pitchFamily="34" charset="-122"/>
                <a:ea typeface="微软雅黑" panose="020B0503020204020204" pitchFamily="34" charset="-122"/>
              </a:rPr>
              <a:t>9</a:t>
            </a:r>
            <a:r>
              <a:rPr lang="zh-CN" altLang="zh-CN" sz="2000" dirty="0">
                <a:latin typeface="微软雅黑" panose="020B0503020204020204" pitchFamily="34" charset="-122"/>
                <a:ea typeface="微软雅黑" panose="020B0503020204020204" pitchFamily="34" charset="-122"/>
              </a:rPr>
              <a:t>．设备投入不足，硬件条件差等。</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1140139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78183" y="624110"/>
            <a:ext cx="8437417" cy="695535"/>
          </a:xfrm>
        </p:spPr>
        <p:txBody>
          <a:bodyPr>
            <a:normAutofit/>
          </a:bodyPr>
          <a:lstStyle/>
          <a:p>
            <a:r>
              <a:rPr lang="en-US" altLang="zh-CN" sz="2800" dirty="0" smtClean="0">
                <a:latin typeface="微软雅黑" panose="020B0503020204020204" pitchFamily="34" charset="-122"/>
                <a:ea typeface="微软雅黑" panose="020B0503020204020204" pitchFamily="34" charset="-122"/>
              </a:rPr>
              <a:t>1. </a:t>
            </a:r>
            <a:r>
              <a:rPr lang="zh-CN" altLang="zh-CN" sz="2800" dirty="0" smtClean="0">
                <a:latin typeface="微软雅黑" panose="020B0503020204020204" pitchFamily="34" charset="-122"/>
                <a:ea typeface="微软雅黑" panose="020B0503020204020204" pitchFamily="34" charset="-122"/>
              </a:rPr>
              <a:t>影响</a:t>
            </a:r>
            <a:r>
              <a:rPr lang="zh-CN" altLang="zh-CN" sz="2800" dirty="0">
                <a:latin typeface="微软雅黑" panose="020B0503020204020204" pitchFamily="34" charset="-122"/>
                <a:ea typeface="微软雅黑" panose="020B0503020204020204" pitchFamily="34" charset="-122"/>
              </a:rPr>
              <a:t>学校“五课”教研工作有效开展的主要困难</a:t>
            </a:r>
            <a:endParaRPr lang="zh-CN" altLang="en-US" sz="2800" dirty="0"/>
          </a:p>
        </p:txBody>
      </p:sp>
      <p:sp>
        <p:nvSpPr>
          <p:cNvPr id="3" name="内容占位符 2"/>
          <p:cNvSpPr>
            <a:spLocks noGrp="1"/>
          </p:cNvSpPr>
          <p:nvPr>
            <p:ph idx="1"/>
          </p:nvPr>
        </p:nvSpPr>
        <p:spPr>
          <a:xfrm>
            <a:off x="1485903" y="1423556"/>
            <a:ext cx="10226530" cy="4810990"/>
          </a:xfrm>
        </p:spPr>
        <p:txBody>
          <a:bodyPr>
            <a:normAutofit/>
          </a:bodyPr>
          <a:lstStyle/>
          <a:p>
            <a:pPr marL="0" indent="0">
              <a:lnSpc>
                <a:spcPts val="2800"/>
              </a:lnSpc>
              <a:buNone/>
            </a:pPr>
            <a:r>
              <a:rPr lang="zh-CN" altLang="zh-CN" sz="2000" dirty="0" smtClean="0">
                <a:latin typeface="微软雅黑" panose="020B0503020204020204" pitchFamily="34" charset="-122"/>
                <a:ea typeface="微软雅黑" panose="020B0503020204020204" pitchFamily="34" charset="-122"/>
              </a:rPr>
              <a:t>从</a:t>
            </a:r>
            <a:r>
              <a:rPr lang="zh-CN" altLang="en-US" sz="2000" dirty="0">
                <a:solidFill>
                  <a:srgbClr val="FF0000"/>
                </a:solidFill>
                <a:latin typeface="微软雅黑" panose="020B0503020204020204" pitchFamily="34" charset="-122"/>
                <a:ea typeface="微软雅黑" panose="020B0503020204020204" pitchFamily="34" charset="-122"/>
              </a:rPr>
              <a:t>教师</a:t>
            </a:r>
            <a:r>
              <a:rPr lang="zh-CN" altLang="zh-CN" sz="2000" dirty="0" smtClean="0">
                <a:latin typeface="微软雅黑" panose="020B0503020204020204" pitchFamily="34" charset="-122"/>
                <a:ea typeface="微软雅黑" panose="020B0503020204020204" pitchFamily="34" charset="-122"/>
              </a:rPr>
              <a:t>层面</a:t>
            </a:r>
            <a:r>
              <a:rPr lang="zh-CN" altLang="zh-CN" sz="2000" dirty="0">
                <a:latin typeface="微软雅黑" panose="020B0503020204020204" pitchFamily="34" charset="-122"/>
                <a:ea typeface="微软雅黑" panose="020B0503020204020204" pitchFamily="34" charset="-122"/>
              </a:rPr>
              <a:t>来分析，主要存在以下问题</a:t>
            </a:r>
            <a:r>
              <a:rPr lang="zh-CN" altLang="zh-CN"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0" indent="457200">
              <a:lnSpc>
                <a:spcPts val="2800"/>
              </a:lnSpc>
              <a:buNone/>
            </a:pPr>
            <a:r>
              <a:rPr lang="en-US" altLang="zh-CN" sz="2000" dirty="0">
                <a:latin typeface="微软雅黑" panose="020B0503020204020204" pitchFamily="34" charset="-122"/>
                <a:ea typeface="微软雅黑" panose="020B0503020204020204" pitchFamily="34" charset="-122"/>
              </a:rPr>
              <a:t>1</a:t>
            </a:r>
            <a:r>
              <a:rPr lang="zh-CN" altLang="zh-CN" sz="2000" dirty="0">
                <a:latin typeface="微软雅黑" panose="020B0503020204020204" pitchFamily="34" charset="-122"/>
                <a:ea typeface="微软雅黑" panose="020B0503020204020204" pitchFamily="34" charset="-122"/>
              </a:rPr>
              <a:t>．教学和班主任等工作任务重，精力跟不上，没有时间；</a:t>
            </a:r>
          </a:p>
          <a:p>
            <a:pPr marL="0" indent="457200">
              <a:lnSpc>
                <a:spcPts val="2800"/>
              </a:lnSpc>
              <a:buNone/>
            </a:pPr>
            <a:r>
              <a:rPr lang="en-US" altLang="zh-CN" sz="2000" dirty="0">
                <a:latin typeface="微软雅黑" panose="020B0503020204020204" pitchFamily="34" charset="-122"/>
                <a:ea typeface="微软雅黑" panose="020B0503020204020204" pitchFamily="34" charset="-122"/>
              </a:rPr>
              <a:t>2</a:t>
            </a:r>
            <a:r>
              <a:rPr lang="zh-CN" altLang="zh-CN" sz="2000" dirty="0">
                <a:latin typeface="微软雅黑" panose="020B0503020204020204" pitchFamily="34" charset="-122"/>
                <a:ea typeface="微软雅黑" panose="020B0503020204020204" pitchFamily="34" charset="-122"/>
              </a:rPr>
              <a:t>．教师的认识不到位，认为对教学帮助不大，影响教学进度，有惰性心理，主动性不够；</a:t>
            </a:r>
          </a:p>
          <a:p>
            <a:pPr marL="0" indent="457200">
              <a:lnSpc>
                <a:spcPts val="2800"/>
              </a:lnSpc>
              <a:buNone/>
            </a:pPr>
            <a:r>
              <a:rPr lang="en-US" altLang="zh-CN" sz="2000" dirty="0">
                <a:latin typeface="微软雅黑" panose="020B0503020204020204" pitchFamily="34" charset="-122"/>
                <a:ea typeface="微软雅黑" panose="020B0503020204020204" pitchFamily="34" charset="-122"/>
              </a:rPr>
              <a:t>3</a:t>
            </a:r>
            <a:r>
              <a:rPr lang="zh-CN" altLang="zh-CN" sz="2000" dirty="0">
                <a:latin typeface="微软雅黑" panose="020B0503020204020204" pitchFamily="34" charset="-122"/>
                <a:ea typeface="微软雅黑" panose="020B0503020204020204" pitchFamily="34" charset="-122"/>
              </a:rPr>
              <a:t>．教师的水平达不到，理念不够先进，缺少理论和方法的指导，缺少互助团队；</a:t>
            </a:r>
          </a:p>
          <a:p>
            <a:pPr marL="0" indent="457200">
              <a:lnSpc>
                <a:spcPts val="2800"/>
              </a:lnSpc>
              <a:buNone/>
            </a:pPr>
            <a:r>
              <a:rPr lang="en-US" altLang="zh-CN" sz="2000" dirty="0">
                <a:latin typeface="微软雅黑" panose="020B0503020204020204" pitchFamily="34" charset="-122"/>
                <a:ea typeface="微软雅黑" panose="020B0503020204020204" pitchFamily="34" charset="-122"/>
              </a:rPr>
              <a:t>4</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两课</a:t>
            </a:r>
            <a:r>
              <a:rPr lang="en-US" altLang="zh-CN"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太耗精力，信息技术的使用缺乏，有畏惧心理；</a:t>
            </a:r>
          </a:p>
          <a:p>
            <a:pPr marL="0" indent="457200">
              <a:lnSpc>
                <a:spcPts val="2800"/>
              </a:lnSpc>
              <a:buNone/>
            </a:pPr>
            <a:r>
              <a:rPr lang="en-US" altLang="zh-CN" sz="2000" dirty="0">
                <a:latin typeface="微软雅黑" panose="020B0503020204020204" pitchFamily="34" charset="-122"/>
                <a:ea typeface="微软雅黑" panose="020B0503020204020204" pitchFamily="34" charset="-122"/>
              </a:rPr>
              <a:t>5</a:t>
            </a:r>
            <a:r>
              <a:rPr lang="zh-CN" altLang="zh-CN" sz="2000" dirty="0">
                <a:latin typeface="微软雅黑" panose="020B0503020204020204" pitchFamily="34" charset="-122"/>
                <a:ea typeface="微软雅黑" panose="020B0503020204020204" pitchFamily="34" charset="-122"/>
              </a:rPr>
              <a:t>．教研活动少，安排不合理，说课、听课没有机会；</a:t>
            </a:r>
          </a:p>
          <a:p>
            <a:pPr marL="0" indent="457200">
              <a:lnSpc>
                <a:spcPts val="2800"/>
              </a:lnSpc>
              <a:buNone/>
            </a:pPr>
            <a:r>
              <a:rPr lang="en-US" altLang="zh-CN" sz="2000" dirty="0">
                <a:latin typeface="微软雅黑" panose="020B0503020204020204" pitchFamily="34" charset="-122"/>
                <a:ea typeface="微软雅黑" panose="020B0503020204020204" pitchFamily="34" charset="-122"/>
              </a:rPr>
              <a:t>6</a:t>
            </a:r>
            <a:r>
              <a:rPr lang="zh-CN" altLang="zh-CN" sz="2000" dirty="0">
                <a:latin typeface="微软雅黑" panose="020B0503020204020204" pitchFamily="34" charset="-122"/>
                <a:ea typeface="微软雅黑" panose="020B0503020204020204" pitchFamily="34" charset="-122"/>
              </a:rPr>
              <a:t>．缺少动力（职称评定少）；</a:t>
            </a:r>
          </a:p>
          <a:p>
            <a:pPr marL="0" indent="457200">
              <a:lnSpc>
                <a:spcPts val="2800"/>
              </a:lnSpc>
              <a:buNone/>
            </a:pPr>
            <a:r>
              <a:rPr lang="en-US" altLang="zh-CN" sz="2000" dirty="0">
                <a:latin typeface="微软雅黑" panose="020B0503020204020204" pitchFamily="34" charset="-122"/>
                <a:ea typeface="微软雅黑" panose="020B0503020204020204" pitchFamily="34" charset="-122"/>
              </a:rPr>
              <a:t>7</a:t>
            </a:r>
            <a:r>
              <a:rPr lang="zh-CN" altLang="zh-CN" sz="2000" dirty="0">
                <a:latin typeface="微软雅黑" panose="020B0503020204020204" pitchFamily="34" charset="-122"/>
                <a:ea typeface="微软雅黑" panose="020B0503020204020204" pitchFamily="34" charset="-122"/>
              </a:rPr>
              <a:t>．科目变化快，科目多不能兼顾；</a:t>
            </a:r>
          </a:p>
          <a:p>
            <a:pPr marL="0" indent="457200">
              <a:lnSpc>
                <a:spcPts val="2800"/>
              </a:lnSpc>
              <a:buNone/>
            </a:pPr>
            <a:r>
              <a:rPr lang="en-US" altLang="zh-CN" sz="2000" dirty="0">
                <a:latin typeface="微软雅黑" panose="020B0503020204020204" pitchFamily="34" charset="-122"/>
                <a:ea typeface="微软雅黑" panose="020B0503020204020204" pitchFamily="34" charset="-122"/>
              </a:rPr>
              <a:t>8</a:t>
            </a:r>
            <a:r>
              <a:rPr lang="zh-CN" altLang="zh-CN" sz="2000" dirty="0">
                <a:latin typeface="微软雅黑" panose="020B0503020204020204" pitchFamily="34" charset="-122"/>
                <a:ea typeface="微软雅黑" panose="020B0503020204020204" pitchFamily="34" charset="-122"/>
              </a:rPr>
              <a:t>．备课无具体大纲（不像普高迎接高考那样）等。</a:t>
            </a:r>
          </a:p>
        </p:txBody>
      </p:sp>
    </p:spTree>
    <p:extLst>
      <p:ext uri="{BB962C8B-B14F-4D97-AF65-F5344CB8AC3E}">
        <p14:creationId xmlns:p14="http://schemas.microsoft.com/office/powerpoint/2010/main" val="4363304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78183" y="624110"/>
            <a:ext cx="8437417" cy="695535"/>
          </a:xfrm>
        </p:spPr>
        <p:txBody>
          <a:bodyPr>
            <a:normAutofit/>
          </a:bodyPr>
          <a:lstStyle/>
          <a:p>
            <a:r>
              <a:rPr lang="en-US" altLang="zh-CN" sz="2800" dirty="0" smtClean="0">
                <a:latin typeface="微软雅黑" panose="020B0503020204020204" pitchFamily="34" charset="-122"/>
                <a:ea typeface="微软雅黑" panose="020B0503020204020204" pitchFamily="34" charset="-122"/>
              </a:rPr>
              <a:t>1. </a:t>
            </a:r>
            <a:r>
              <a:rPr lang="zh-CN" altLang="zh-CN" sz="2800" dirty="0" smtClean="0">
                <a:latin typeface="微软雅黑" panose="020B0503020204020204" pitchFamily="34" charset="-122"/>
                <a:ea typeface="微软雅黑" panose="020B0503020204020204" pitchFamily="34" charset="-122"/>
              </a:rPr>
              <a:t>影响</a:t>
            </a:r>
            <a:r>
              <a:rPr lang="zh-CN" altLang="zh-CN" sz="2800" dirty="0">
                <a:latin typeface="微软雅黑" panose="020B0503020204020204" pitchFamily="34" charset="-122"/>
                <a:ea typeface="微软雅黑" panose="020B0503020204020204" pitchFamily="34" charset="-122"/>
              </a:rPr>
              <a:t>学校“五课”教研工作有效开展的主要困难</a:t>
            </a:r>
            <a:endParaRPr lang="zh-CN" altLang="en-US" sz="2800" dirty="0"/>
          </a:p>
        </p:txBody>
      </p:sp>
      <p:sp>
        <p:nvSpPr>
          <p:cNvPr id="3" name="内容占位符 2"/>
          <p:cNvSpPr>
            <a:spLocks noGrp="1"/>
          </p:cNvSpPr>
          <p:nvPr>
            <p:ph idx="1"/>
          </p:nvPr>
        </p:nvSpPr>
        <p:spPr>
          <a:xfrm>
            <a:off x="1485903" y="1714504"/>
            <a:ext cx="7200897" cy="2815935"/>
          </a:xfrm>
        </p:spPr>
        <p:txBody>
          <a:bodyPr>
            <a:normAutofit/>
          </a:bodyPr>
          <a:lstStyle/>
          <a:p>
            <a:pPr marL="0" indent="0">
              <a:lnSpc>
                <a:spcPct val="200000"/>
              </a:lnSpc>
              <a:buNone/>
            </a:pPr>
            <a:r>
              <a:rPr lang="zh-CN" altLang="zh-CN" sz="2000" dirty="0" smtClean="0">
                <a:latin typeface="微软雅黑" panose="020B0503020204020204" pitchFamily="34" charset="-122"/>
                <a:ea typeface="微软雅黑" panose="020B0503020204020204" pitchFamily="34" charset="-122"/>
              </a:rPr>
              <a:t>从</a:t>
            </a:r>
            <a:r>
              <a:rPr lang="zh-CN" altLang="en-US" sz="2000" dirty="0" smtClean="0">
                <a:solidFill>
                  <a:srgbClr val="FF0000"/>
                </a:solidFill>
                <a:latin typeface="微软雅黑" panose="020B0503020204020204" pitchFamily="34" charset="-122"/>
                <a:ea typeface="微软雅黑" panose="020B0503020204020204" pitchFamily="34" charset="-122"/>
              </a:rPr>
              <a:t>学生</a:t>
            </a:r>
            <a:r>
              <a:rPr lang="zh-CN" altLang="zh-CN" sz="2000" dirty="0" smtClean="0">
                <a:latin typeface="微软雅黑" panose="020B0503020204020204" pitchFamily="34" charset="-122"/>
                <a:ea typeface="微软雅黑" panose="020B0503020204020204" pitchFamily="34" charset="-122"/>
              </a:rPr>
              <a:t>层面</a:t>
            </a:r>
            <a:r>
              <a:rPr lang="zh-CN" altLang="zh-CN" sz="2000" dirty="0">
                <a:latin typeface="微软雅黑" panose="020B0503020204020204" pitchFamily="34" charset="-122"/>
                <a:ea typeface="微软雅黑" panose="020B0503020204020204" pitchFamily="34" charset="-122"/>
              </a:rPr>
              <a:t>来分析，主要存在以下问题</a:t>
            </a:r>
            <a:r>
              <a:rPr lang="zh-CN" altLang="zh-CN"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0" indent="457200">
              <a:lnSpc>
                <a:spcPct val="200000"/>
              </a:lnSpc>
              <a:buNone/>
            </a:pPr>
            <a:r>
              <a:rPr lang="en-US" altLang="zh-CN" sz="2000" dirty="0">
                <a:latin typeface="微软雅黑" panose="020B0503020204020204" pitchFamily="34" charset="-122"/>
                <a:ea typeface="微软雅黑" panose="020B0503020204020204" pitchFamily="34" charset="-122"/>
              </a:rPr>
              <a:t>1</a:t>
            </a:r>
            <a:r>
              <a:rPr lang="zh-CN" altLang="zh-CN" sz="2000" dirty="0">
                <a:latin typeface="微软雅黑" panose="020B0503020204020204" pitchFamily="34" charset="-122"/>
                <a:ea typeface="微软雅黑" panose="020B0503020204020204" pitchFamily="34" charset="-122"/>
              </a:rPr>
              <a:t>．学生基础差，缺少学习</a:t>
            </a:r>
            <a:r>
              <a:rPr lang="zh-CN" altLang="zh-CN" sz="2000" dirty="0" smtClean="0">
                <a:latin typeface="微软雅黑" panose="020B0503020204020204" pitchFamily="34" charset="-122"/>
                <a:ea typeface="微软雅黑" panose="020B0503020204020204" pitchFamily="34" charset="-122"/>
              </a:rPr>
              <a:t>兴趣</a:t>
            </a:r>
            <a:r>
              <a:rPr lang="zh-CN" altLang="en-US" sz="2000" dirty="0" smtClean="0">
                <a:latin typeface="微软雅黑" panose="020B0503020204020204" pitchFamily="34" charset="-122"/>
                <a:ea typeface="微软雅黑" panose="020B0503020204020204" pitchFamily="34" charset="-122"/>
              </a:rPr>
              <a:t>；</a:t>
            </a:r>
            <a:endParaRPr lang="zh-CN" altLang="zh-CN" sz="2000" dirty="0">
              <a:latin typeface="微软雅黑" panose="020B0503020204020204" pitchFamily="34" charset="-122"/>
              <a:ea typeface="微软雅黑" panose="020B0503020204020204" pitchFamily="34" charset="-122"/>
            </a:endParaRPr>
          </a:p>
          <a:p>
            <a:pPr marL="0" indent="457200">
              <a:lnSpc>
                <a:spcPct val="200000"/>
              </a:lnSpc>
              <a:buNone/>
            </a:pPr>
            <a:r>
              <a:rPr lang="en-US" altLang="zh-CN" sz="2000" dirty="0">
                <a:latin typeface="微软雅黑" panose="020B0503020204020204" pitchFamily="34" charset="-122"/>
                <a:ea typeface="微软雅黑" panose="020B0503020204020204" pitchFamily="34" charset="-122"/>
              </a:rPr>
              <a:t>2</a:t>
            </a:r>
            <a:r>
              <a:rPr lang="zh-CN" altLang="zh-CN" sz="2000" dirty="0">
                <a:latin typeface="微软雅黑" panose="020B0503020204020204" pitchFamily="34" charset="-122"/>
                <a:ea typeface="微软雅黑" panose="020B0503020204020204" pitchFamily="34" charset="-122"/>
              </a:rPr>
              <a:t>．学生不重视、不配合，缺少师生互动</a:t>
            </a:r>
            <a:r>
              <a:rPr lang="zh-CN" altLang="zh-CN" sz="2000" dirty="0" smtClean="0">
                <a:latin typeface="微软雅黑" panose="020B0503020204020204" pitchFamily="34" charset="-122"/>
                <a:ea typeface="微软雅黑" panose="020B0503020204020204" pitchFamily="34" charset="-122"/>
              </a:rPr>
              <a:t>等</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6160927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78183" y="624110"/>
            <a:ext cx="8437417" cy="695535"/>
          </a:xfrm>
        </p:spPr>
        <p:txBody>
          <a:bodyPr>
            <a:normAutofit/>
          </a:bodyPr>
          <a:lstStyle/>
          <a:p>
            <a:r>
              <a:rPr lang="en-US" altLang="zh-CN" sz="2800" dirty="0" smtClean="0">
                <a:latin typeface="微软雅黑" panose="020B0503020204020204" pitchFamily="34" charset="-122"/>
                <a:ea typeface="微软雅黑" panose="020B0503020204020204" pitchFamily="34" charset="-122"/>
              </a:rPr>
              <a:t>1. </a:t>
            </a:r>
            <a:r>
              <a:rPr lang="zh-CN" altLang="zh-CN" sz="2800" dirty="0" smtClean="0">
                <a:latin typeface="微软雅黑" panose="020B0503020204020204" pitchFamily="34" charset="-122"/>
                <a:ea typeface="微软雅黑" panose="020B0503020204020204" pitchFamily="34" charset="-122"/>
              </a:rPr>
              <a:t>影响</a:t>
            </a:r>
            <a:r>
              <a:rPr lang="zh-CN" altLang="zh-CN" sz="2800" dirty="0">
                <a:latin typeface="微软雅黑" panose="020B0503020204020204" pitchFamily="34" charset="-122"/>
                <a:ea typeface="微软雅黑" panose="020B0503020204020204" pitchFamily="34" charset="-122"/>
              </a:rPr>
              <a:t>学校“五课”教研工作有效开展的主要困难</a:t>
            </a:r>
            <a:endParaRPr lang="zh-CN" altLang="en-US" sz="2800" dirty="0"/>
          </a:p>
        </p:txBody>
      </p:sp>
      <p:sp>
        <p:nvSpPr>
          <p:cNvPr id="3" name="内容占位符 2"/>
          <p:cNvSpPr>
            <a:spLocks noGrp="1"/>
          </p:cNvSpPr>
          <p:nvPr>
            <p:ph idx="1"/>
          </p:nvPr>
        </p:nvSpPr>
        <p:spPr>
          <a:xfrm>
            <a:off x="2514603" y="1714504"/>
            <a:ext cx="8362947" cy="4914896"/>
          </a:xfrm>
        </p:spPr>
        <p:txBody>
          <a:bodyPr>
            <a:normAutofit/>
          </a:bodyPr>
          <a:lstStyle/>
          <a:p>
            <a:pPr marL="0" indent="0">
              <a:lnSpc>
                <a:spcPts val="2400"/>
              </a:lnSpc>
              <a:buNone/>
            </a:pPr>
            <a:r>
              <a:rPr lang="zh-CN" altLang="en-US" sz="2000" dirty="0" smtClean="0">
                <a:latin typeface="微软雅黑" panose="020B0503020204020204" pitchFamily="34" charset="-122"/>
                <a:ea typeface="微软雅黑" panose="020B0503020204020204" pitchFamily="34" charset="-122"/>
              </a:rPr>
              <a:t>成因分析：</a:t>
            </a:r>
            <a:endParaRPr lang="en-US" altLang="zh-CN" sz="2000" dirty="0" smtClean="0">
              <a:latin typeface="微软雅黑" panose="020B0503020204020204" pitchFamily="34" charset="-122"/>
              <a:ea typeface="微软雅黑" panose="020B0503020204020204" pitchFamily="34" charset="-122"/>
            </a:endParaRPr>
          </a:p>
          <a:p>
            <a:pPr marL="0" indent="457200">
              <a:lnSpc>
                <a:spcPts val="2400"/>
              </a:lnSpc>
              <a:buNone/>
            </a:pPr>
            <a:r>
              <a:rPr lang="zh-CN" altLang="en-US" sz="2000" dirty="0" smtClean="0">
                <a:latin typeface="微软雅黑" panose="020B0503020204020204" pitchFamily="34" charset="-122"/>
                <a:ea typeface="微软雅黑" panose="020B0503020204020204" pitchFamily="34" charset="-122"/>
              </a:rPr>
              <a:t>（一）学校层面</a:t>
            </a:r>
            <a:r>
              <a:rPr lang="en-US" altLang="zh-CN" sz="2000" dirty="0" smtClean="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学校主要领导不</a:t>
            </a:r>
            <a:r>
              <a:rPr lang="zh-CN" altLang="en-US" sz="2000" dirty="0" smtClean="0">
                <a:latin typeface="微软雅黑" panose="020B0503020204020204" pitchFamily="34" charset="-122"/>
                <a:ea typeface="微软雅黑" panose="020B0503020204020204" pitchFamily="34" charset="-122"/>
              </a:rPr>
              <a:t>重视（</a:t>
            </a:r>
            <a:r>
              <a:rPr lang="zh-CN" altLang="en-US" sz="2000" dirty="0" smtClean="0">
                <a:solidFill>
                  <a:srgbClr val="FF0000"/>
                </a:solidFill>
                <a:latin typeface="微软雅黑" panose="020B0503020204020204" pitchFamily="34" charset="-122"/>
                <a:ea typeface="微软雅黑" panose="020B0503020204020204" pitchFamily="34" charset="-122"/>
              </a:rPr>
              <a:t>主要</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0" indent="457200">
              <a:lnSpc>
                <a:spcPts val="2400"/>
              </a:lnSpc>
              <a:buNone/>
            </a:pPr>
            <a:r>
              <a:rPr lang="en-US" altLang="zh-CN" sz="2000" dirty="0" smtClean="0">
                <a:latin typeface="微软雅黑" panose="020B0503020204020204" pitchFamily="34" charset="-122"/>
                <a:ea typeface="微软雅黑" panose="020B0503020204020204" pitchFamily="34" charset="-122"/>
              </a:rPr>
              <a:t>        1. </a:t>
            </a:r>
            <a:r>
              <a:rPr lang="zh-CN" altLang="en-US" sz="2000" dirty="0" smtClean="0">
                <a:latin typeface="微软雅黑" panose="020B0503020204020204" pitchFamily="34" charset="-122"/>
                <a:ea typeface="微软雅黑" panose="020B0503020204020204" pitchFamily="34" charset="-122"/>
              </a:rPr>
              <a:t>教科研氛围不浓；</a:t>
            </a:r>
            <a:endParaRPr lang="en-US" altLang="zh-CN" sz="2000" dirty="0" smtClean="0">
              <a:latin typeface="微软雅黑" panose="020B0503020204020204" pitchFamily="34" charset="-122"/>
              <a:ea typeface="微软雅黑" panose="020B0503020204020204" pitchFamily="34" charset="-122"/>
            </a:endParaRPr>
          </a:p>
          <a:p>
            <a:pPr marL="0" indent="457200">
              <a:lnSpc>
                <a:spcPts val="2400"/>
              </a:lnSpc>
              <a:buNone/>
            </a:pPr>
            <a:r>
              <a:rPr lang="en-US" altLang="zh-CN" sz="2000" dirty="0" smtClean="0">
                <a:latin typeface="微软雅黑" panose="020B0503020204020204" pitchFamily="34" charset="-122"/>
                <a:ea typeface="微软雅黑" panose="020B0503020204020204" pitchFamily="34" charset="-122"/>
              </a:rPr>
              <a:t>        2. </a:t>
            </a:r>
            <a:r>
              <a:rPr lang="zh-CN" altLang="en-US" sz="2000" dirty="0" smtClean="0">
                <a:latin typeface="微软雅黑" panose="020B0503020204020204" pitchFamily="34" charset="-122"/>
                <a:ea typeface="微软雅黑" panose="020B0503020204020204" pitchFamily="34" charset="-122"/>
              </a:rPr>
              <a:t>没有真正形成“五课”机制；</a:t>
            </a:r>
            <a:endParaRPr lang="en-US" altLang="zh-CN" sz="2000" dirty="0" smtClean="0">
              <a:latin typeface="微软雅黑" panose="020B0503020204020204" pitchFamily="34" charset="-122"/>
              <a:ea typeface="微软雅黑" panose="020B0503020204020204" pitchFamily="34" charset="-122"/>
            </a:endParaRPr>
          </a:p>
          <a:p>
            <a:pPr marL="0" indent="457200">
              <a:lnSpc>
                <a:spcPts val="2400"/>
              </a:lnSpc>
              <a:buNone/>
            </a:pPr>
            <a:r>
              <a:rPr lang="en-US" altLang="zh-CN" sz="2000" dirty="0" smtClean="0">
                <a:latin typeface="微软雅黑" panose="020B0503020204020204" pitchFamily="34" charset="-122"/>
                <a:ea typeface="微软雅黑" panose="020B0503020204020204" pitchFamily="34" charset="-122"/>
              </a:rPr>
              <a:t>        3. </a:t>
            </a:r>
            <a:r>
              <a:rPr lang="zh-CN" altLang="en-US" sz="2000" dirty="0" smtClean="0">
                <a:latin typeface="微软雅黑" panose="020B0503020204020204" pitchFamily="34" charset="-122"/>
                <a:ea typeface="微软雅黑" panose="020B0503020204020204" pitchFamily="34" charset="-122"/>
              </a:rPr>
              <a:t>重“两课”而轻“五课”，重“科研”而轻教学；</a:t>
            </a:r>
            <a:endParaRPr lang="en-US" altLang="zh-CN" sz="2000" dirty="0" smtClean="0">
              <a:latin typeface="微软雅黑" panose="020B0503020204020204" pitchFamily="34" charset="-122"/>
              <a:ea typeface="微软雅黑" panose="020B0503020204020204" pitchFamily="34" charset="-122"/>
            </a:endParaRPr>
          </a:p>
          <a:p>
            <a:pPr marL="0" indent="457200">
              <a:lnSpc>
                <a:spcPts val="2400"/>
              </a:lnSpc>
              <a:buNone/>
            </a:pPr>
            <a:r>
              <a:rPr lang="en-US" altLang="zh-CN" sz="2000" dirty="0" smtClean="0">
                <a:latin typeface="微软雅黑" panose="020B0503020204020204" pitchFamily="34" charset="-122"/>
                <a:ea typeface="微软雅黑" panose="020B0503020204020204" pitchFamily="34" charset="-122"/>
              </a:rPr>
              <a:t>        4. </a:t>
            </a:r>
            <a:r>
              <a:rPr lang="zh-CN" altLang="en-US" sz="2000" dirty="0" smtClean="0">
                <a:latin typeface="微软雅黑" panose="020B0503020204020204" pitchFamily="34" charset="-122"/>
                <a:ea typeface="微软雅黑" panose="020B0503020204020204" pitchFamily="34" charset="-122"/>
              </a:rPr>
              <a:t>缺少考核激励机制。</a:t>
            </a:r>
            <a:endParaRPr lang="en-US" altLang="zh-CN" sz="2000" dirty="0" smtClean="0">
              <a:latin typeface="微软雅黑" panose="020B0503020204020204" pitchFamily="34" charset="-122"/>
              <a:ea typeface="微软雅黑" panose="020B0503020204020204" pitchFamily="34" charset="-122"/>
            </a:endParaRPr>
          </a:p>
          <a:p>
            <a:pPr marL="0" indent="457200">
              <a:lnSpc>
                <a:spcPts val="2400"/>
              </a:lnSpc>
              <a:spcBef>
                <a:spcPts val="1800"/>
              </a:spcBef>
              <a:buNone/>
            </a:pPr>
            <a:r>
              <a:rPr lang="zh-CN" altLang="en-US" sz="2000" dirty="0" smtClean="0">
                <a:latin typeface="微软雅黑" panose="020B0503020204020204" pitchFamily="34" charset="-122"/>
                <a:ea typeface="微软雅黑" panose="020B0503020204020204" pitchFamily="34" charset="-122"/>
              </a:rPr>
              <a:t>（二）教师层面</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认识不到位（</a:t>
            </a:r>
            <a:r>
              <a:rPr lang="zh-CN" altLang="en-US" sz="2000" dirty="0" smtClean="0">
                <a:solidFill>
                  <a:srgbClr val="FF0000"/>
                </a:solidFill>
                <a:latin typeface="微软雅黑" panose="020B0503020204020204" pitchFamily="34" charset="-122"/>
                <a:ea typeface="微软雅黑" panose="020B0503020204020204" pitchFamily="34" charset="-122"/>
              </a:rPr>
              <a:t>次要</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0" indent="457200">
              <a:lnSpc>
                <a:spcPts val="2400"/>
              </a:lnSpc>
              <a:buNone/>
            </a:pPr>
            <a:r>
              <a:rPr lang="en-US" altLang="zh-CN" sz="2000" dirty="0" smtClean="0">
                <a:latin typeface="微软雅黑" panose="020B0503020204020204" pitchFamily="34" charset="-122"/>
                <a:ea typeface="微软雅黑" panose="020B0503020204020204" pitchFamily="34" charset="-122"/>
              </a:rPr>
              <a:t>        1</a:t>
            </a:r>
            <a:r>
              <a:rPr lang="en-US" altLang="zh-CN"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对自己的专业成长要求不高；</a:t>
            </a:r>
            <a:endParaRPr lang="en-US" altLang="zh-CN" sz="2000" dirty="0">
              <a:latin typeface="微软雅黑" panose="020B0503020204020204" pitchFamily="34" charset="-122"/>
              <a:ea typeface="微软雅黑" panose="020B0503020204020204" pitchFamily="34" charset="-122"/>
            </a:endParaRPr>
          </a:p>
          <a:p>
            <a:pPr marL="0" indent="457200">
              <a:lnSpc>
                <a:spcPts val="2400"/>
              </a:lnSpc>
              <a:buNone/>
            </a:pPr>
            <a:r>
              <a:rPr lang="en-US" altLang="zh-CN" sz="2000" dirty="0" smtClean="0">
                <a:latin typeface="微软雅黑" panose="020B0503020204020204" pitchFamily="34" charset="-122"/>
                <a:ea typeface="微软雅黑" panose="020B0503020204020204" pitchFamily="34" charset="-122"/>
              </a:rPr>
              <a:t>        2</a:t>
            </a:r>
            <a:r>
              <a:rPr lang="en-US" altLang="zh-CN"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对“五课”教研本身及作用认识不足；</a:t>
            </a:r>
            <a:endParaRPr lang="en-US" altLang="zh-CN" sz="2000" dirty="0">
              <a:latin typeface="微软雅黑" panose="020B0503020204020204" pitchFamily="34" charset="-122"/>
              <a:ea typeface="微软雅黑" panose="020B0503020204020204" pitchFamily="34" charset="-122"/>
            </a:endParaRPr>
          </a:p>
          <a:p>
            <a:pPr marL="0" indent="457200">
              <a:lnSpc>
                <a:spcPts val="2400"/>
              </a:lnSpc>
              <a:buNone/>
            </a:pPr>
            <a:r>
              <a:rPr lang="en-US" altLang="zh-CN" sz="2000" dirty="0" smtClean="0">
                <a:latin typeface="微软雅黑" panose="020B0503020204020204" pitchFamily="34" charset="-122"/>
                <a:ea typeface="微软雅黑" panose="020B0503020204020204" pitchFamily="34" charset="-122"/>
              </a:rPr>
              <a:t>        3</a:t>
            </a:r>
            <a:r>
              <a:rPr lang="en-US" altLang="zh-CN"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没有经过“两课”或者信息化大赛的洗礼。</a:t>
            </a:r>
            <a:endParaRPr lang="en-US" altLang="zh-CN" sz="2000" dirty="0" smtClean="0">
              <a:latin typeface="微软雅黑" panose="020B0503020204020204" pitchFamily="34" charset="-122"/>
              <a:ea typeface="微软雅黑" panose="020B0503020204020204" pitchFamily="34" charset="-122"/>
            </a:endParaRPr>
          </a:p>
          <a:p>
            <a:pPr marL="0" indent="0">
              <a:lnSpc>
                <a:spcPts val="2400"/>
              </a:lnSpc>
              <a:buNone/>
            </a:pPr>
            <a:endParaRPr lang="en-US" altLang="zh-CN" sz="20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7943851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内容安排</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168630" y="2216728"/>
            <a:ext cx="4757162" cy="3777622"/>
          </a:xfrm>
        </p:spPr>
        <p:txBody>
          <a:bodyPr>
            <a:normAutofit/>
          </a:bodyPr>
          <a:lstStyle/>
          <a:p>
            <a:pPr marL="0" indent="0">
              <a:lnSpc>
                <a:spcPct val="150000"/>
              </a:lnSpc>
              <a:buNone/>
            </a:pPr>
            <a:r>
              <a:rPr lang="zh-CN" altLang="en-US" sz="2800" dirty="0" smtClean="0">
                <a:latin typeface="微软雅黑" panose="020B0503020204020204" pitchFamily="34" charset="-122"/>
                <a:ea typeface="微软雅黑" panose="020B0503020204020204" pitchFamily="34" charset="-122"/>
              </a:rPr>
              <a:t>第一部分          问卷分析</a:t>
            </a:r>
            <a:endParaRPr lang="en-US" altLang="zh-CN" sz="2800" dirty="0" smtClean="0">
              <a:latin typeface="微软雅黑" panose="020B0503020204020204" pitchFamily="34" charset="-122"/>
              <a:ea typeface="微软雅黑" panose="020B0503020204020204" pitchFamily="34" charset="-122"/>
            </a:endParaRPr>
          </a:p>
          <a:p>
            <a:pPr marL="0" indent="0">
              <a:lnSpc>
                <a:spcPct val="150000"/>
              </a:lnSpc>
              <a:buNone/>
            </a:pPr>
            <a:r>
              <a:rPr lang="zh-CN" altLang="en-US" sz="2800" dirty="0" smtClean="0">
                <a:latin typeface="微软雅黑" panose="020B0503020204020204" pitchFamily="34" charset="-122"/>
                <a:ea typeface="微软雅黑" panose="020B0503020204020204" pitchFamily="34" charset="-122"/>
              </a:rPr>
              <a:t>第二部分          学员交流</a:t>
            </a:r>
            <a:endParaRPr lang="en-US" altLang="zh-CN" sz="2800" dirty="0" smtClean="0">
              <a:latin typeface="微软雅黑" panose="020B0503020204020204" pitchFamily="34" charset="-122"/>
              <a:ea typeface="微软雅黑" panose="020B0503020204020204" pitchFamily="34" charset="-122"/>
            </a:endParaRPr>
          </a:p>
          <a:p>
            <a:pPr marL="0" indent="0">
              <a:lnSpc>
                <a:spcPct val="150000"/>
              </a:lnSpc>
              <a:buNone/>
            </a:pPr>
            <a:r>
              <a:rPr lang="zh-CN" altLang="en-US" sz="2800" dirty="0" smtClean="0">
                <a:latin typeface="微软雅黑" panose="020B0503020204020204" pitchFamily="34" charset="-122"/>
                <a:ea typeface="微软雅黑" panose="020B0503020204020204" pitchFamily="34" charset="-122"/>
              </a:rPr>
              <a:t>第三部分          理论引领</a:t>
            </a:r>
            <a:endParaRPr lang="en-US" altLang="zh-CN" sz="2800" dirty="0" smtClean="0">
              <a:latin typeface="微软雅黑" panose="020B0503020204020204" pitchFamily="34" charset="-122"/>
              <a:ea typeface="微软雅黑" panose="020B0503020204020204" pitchFamily="34" charset="-122"/>
            </a:endParaRPr>
          </a:p>
          <a:p>
            <a:pPr marL="0" indent="0">
              <a:lnSpc>
                <a:spcPct val="150000"/>
              </a:lnSpc>
              <a:buNone/>
            </a:pPr>
            <a:r>
              <a:rPr lang="zh-CN" altLang="en-US" sz="2800" dirty="0" smtClean="0">
                <a:latin typeface="微软雅黑" panose="020B0503020204020204" pitchFamily="34" charset="-122"/>
                <a:ea typeface="微软雅黑" panose="020B0503020204020204" pitchFamily="34" charset="-122"/>
              </a:rPr>
              <a:t>第四部分          交流研讨</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8480196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78183" y="624110"/>
            <a:ext cx="8437417" cy="695535"/>
          </a:xfrm>
        </p:spPr>
        <p:txBody>
          <a:bodyPr>
            <a:normAutofit/>
          </a:bodyPr>
          <a:lstStyle/>
          <a:p>
            <a:r>
              <a:rPr lang="en-US" altLang="zh-CN" sz="2800" dirty="0" smtClean="0">
                <a:latin typeface="微软雅黑" panose="020B0503020204020204" pitchFamily="34" charset="-122"/>
                <a:ea typeface="微软雅黑" panose="020B0503020204020204" pitchFamily="34" charset="-122"/>
              </a:rPr>
              <a:t>2.  </a:t>
            </a:r>
            <a:r>
              <a:rPr lang="zh-CN" altLang="en-US" sz="2800" dirty="0" smtClean="0">
                <a:latin typeface="微软雅黑" panose="020B0503020204020204" pitchFamily="34" charset="-122"/>
                <a:ea typeface="微软雅黑" panose="020B0503020204020204" pitchFamily="34" charset="-122"/>
              </a:rPr>
              <a:t>解决途径分析</a:t>
            </a:r>
            <a:endParaRPr lang="zh-CN" altLang="en-US" sz="2800" dirty="0"/>
          </a:p>
        </p:txBody>
      </p:sp>
      <p:sp>
        <p:nvSpPr>
          <p:cNvPr id="3" name="内容占位符 2"/>
          <p:cNvSpPr>
            <a:spLocks noGrp="1"/>
          </p:cNvSpPr>
          <p:nvPr>
            <p:ph idx="1"/>
          </p:nvPr>
        </p:nvSpPr>
        <p:spPr>
          <a:xfrm>
            <a:off x="1911932" y="1423556"/>
            <a:ext cx="9694716" cy="4810990"/>
          </a:xfrm>
        </p:spPr>
        <p:txBody>
          <a:bodyPr>
            <a:normAutofit/>
          </a:bodyPr>
          <a:lstStyle/>
          <a:p>
            <a:pPr marL="0" indent="0">
              <a:lnSpc>
                <a:spcPts val="2800"/>
              </a:lnSpc>
              <a:buNone/>
            </a:pPr>
            <a:r>
              <a:rPr lang="zh-CN" altLang="en-US" sz="2000" dirty="0" smtClean="0">
                <a:latin typeface="微软雅黑" panose="020B0503020204020204" pitchFamily="34" charset="-122"/>
                <a:ea typeface="微软雅黑" panose="020B0503020204020204" pitchFamily="34" charset="-122"/>
              </a:rPr>
              <a:t>示例一：</a:t>
            </a:r>
            <a:endParaRPr lang="en-US" altLang="zh-CN" sz="2000" dirty="0" smtClean="0">
              <a:latin typeface="微软雅黑" panose="020B0503020204020204" pitchFamily="34" charset="-122"/>
              <a:ea typeface="微软雅黑" panose="020B0503020204020204" pitchFamily="34" charset="-122"/>
            </a:endParaRPr>
          </a:p>
          <a:p>
            <a:pPr marL="0" indent="0">
              <a:buNone/>
            </a:pPr>
            <a:r>
              <a:rPr lang="zh-CN" altLang="zh-CN" sz="2000" dirty="0">
                <a:latin typeface="微软雅黑" panose="020B0503020204020204" pitchFamily="34" charset="-122"/>
                <a:ea typeface="微软雅黑" panose="020B0503020204020204" pitchFamily="34" charset="-122"/>
              </a:rPr>
              <a:t>主要困难</a:t>
            </a:r>
            <a:r>
              <a:rPr lang="zh-CN" altLang="zh-CN"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0" indent="0">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一</a:t>
            </a:r>
            <a:r>
              <a:rPr lang="zh-CN" altLang="zh-CN" sz="2000" dirty="0">
                <a:latin typeface="微软雅黑" panose="020B0503020204020204" pitchFamily="34" charset="-122"/>
                <a:ea typeface="微软雅黑" panose="020B0503020204020204" pitchFamily="34" charset="-122"/>
              </a:rPr>
              <a:t>、领导、老师不够重视</a:t>
            </a:r>
            <a:r>
              <a:rPr lang="zh-CN" altLang="zh-CN"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0" indent="0">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二</a:t>
            </a:r>
            <a:r>
              <a:rPr lang="zh-CN" altLang="zh-CN" sz="2000" dirty="0">
                <a:latin typeface="微软雅黑" panose="020B0503020204020204" pitchFamily="34" charset="-122"/>
                <a:ea typeface="微软雅黑" panose="020B0503020204020204" pitchFamily="34" charset="-122"/>
              </a:rPr>
              <a:t>、普通中学的升学压力大、职业中学的德育工作繁重，使得老师精力不足</a:t>
            </a:r>
            <a:r>
              <a:rPr lang="zh-CN" altLang="zh-CN"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0" indent="0">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三</a:t>
            </a:r>
            <a:r>
              <a:rPr lang="zh-CN" altLang="zh-CN" sz="2000" dirty="0">
                <a:latin typeface="微软雅黑" panose="020B0503020204020204" pitchFamily="34" charset="-122"/>
                <a:ea typeface="微软雅黑" panose="020B0503020204020204" pitchFamily="34" charset="-122"/>
              </a:rPr>
              <a:t>、对教师的评价重科研，轻教学。</a:t>
            </a:r>
          </a:p>
          <a:p>
            <a:endParaRPr lang="en-US" altLang="zh-CN" sz="2000" dirty="0" smtClean="0">
              <a:latin typeface="微软雅黑" panose="020B0503020204020204" pitchFamily="34" charset="-122"/>
              <a:ea typeface="微软雅黑" panose="020B0503020204020204" pitchFamily="34" charset="-122"/>
            </a:endParaRPr>
          </a:p>
          <a:p>
            <a:pPr marL="0" indent="0">
              <a:buNone/>
            </a:pPr>
            <a:r>
              <a:rPr lang="zh-CN" altLang="zh-CN" sz="2000" dirty="0" smtClean="0">
                <a:latin typeface="微软雅黑" panose="020B0503020204020204" pitchFamily="34" charset="-122"/>
                <a:ea typeface="微软雅黑" panose="020B0503020204020204" pitchFamily="34" charset="-122"/>
              </a:rPr>
              <a:t>解决</a:t>
            </a:r>
            <a:r>
              <a:rPr lang="zh-CN" altLang="zh-CN" sz="2000" dirty="0">
                <a:latin typeface="微软雅黑" panose="020B0503020204020204" pitchFamily="34" charset="-122"/>
                <a:ea typeface="微软雅黑" panose="020B0503020204020204" pitchFamily="34" charset="-122"/>
              </a:rPr>
              <a:t>方法</a:t>
            </a:r>
            <a:r>
              <a:rPr lang="zh-CN" altLang="zh-CN"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0" indent="0">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一</a:t>
            </a:r>
            <a:r>
              <a:rPr lang="zh-CN" altLang="zh-CN" sz="2000" dirty="0">
                <a:latin typeface="微软雅黑" panose="020B0503020204020204" pitchFamily="34" charset="-122"/>
                <a:ea typeface="微软雅黑" panose="020B0503020204020204" pitchFamily="34" charset="-122"/>
              </a:rPr>
              <a:t>、顶层设计、制度确保</a:t>
            </a:r>
            <a:r>
              <a:rPr lang="zh-CN" altLang="zh-CN"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0" indent="0">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二</a:t>
            </a:r>
            <a:r>
              <a:rPr lang="zh-CN" altLang="zh-CN" sz="2000" dirty="0">
                <a:latin typeface="微软雅黑" panose="020B0503020204020204" pitchFamily="34" charset="-122"/>
                <a:ea typeface="微软雅黑" panose="020B0503020204020204" pitchFamily="34" charset="-122"/>
              </a:rPr>
              <a:t>、回归课堂，立足教学</a:t>
            </a:r>
            <a:r>
              <a:rPr lang="zh-CN" altLang="zh-CN"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0" indent="0">
              <a:buNone/>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三</a:t>
            </a:r>
            <a:r>
              <a:rPr lang="zh-CN" altLang="zh-CN" sz="2000" dirty="0">
                <a:latin typeface="微软雅黑" panose="020B0503020204020204" pitchFamily="34" charset="-122"/>
                <a:ea typeface="微软雅黑" panose="020B0503020204020204" pitchFamily="34" charset="-122"/>
              </a:rPr>
              <a:t>、完善评价机制。</a:t>
            </a:r>
          </a:p>
          <a:p>
            <a:pPr marL="0" indent="0">
              <a:lnSpc>
                <a:spcPts val="2800"/>
              </a:lnSpc>
              <a:buNone/>
            </a:pPr>
            <a:endParaRPr lang="en-US" altLang="zh-CN" sz="20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6965260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78183" y="624110"/>
            <a:ext cx="8437417" cy="695535"/>
          </a:xfrm>
        </p:spPr>
        <p:txBody>
          <a:bodyPr>
            <a:normAutofit/>
          </a:bodyPr>
          <a:lstStyle/>
          <a:p>
            <a:r>
              <a:rPr lang="en-US" altLang="zh-CN" sz="2800" dirty="0" smtClean="0">
                <a:latin typeface="微软雅黑" panose="020B0503020204020204" pitchFamily="34" charset="-122"/>
                <a:ea typeface="微软雅黑" panose="020B0503020204020204" pitchFamily="34" charset="-122"/>
              </a:rPr>
              <a:t>2.  </a:t>
            </a:r>
            <a:r>
              <a:rPr lang="zh-CN" altLang="en-US" sz="2800" dirty="0" smtClean="0">
                <a:latin typeface="微软雅黑" panose="020B0503020204020204" pitchFamily="34" charset="-122"/>
                <a:ea typeface="微软雅黑" panose="020B0503020204020204" pitchFamily="34" charset="-122"/>
              </a:rPr>
              <a:t>解决途径分析</a:t>
            </a:r>
            <a:endParaRPr lang="zh-CN" altLang="en-US" sz="2800" dirty="0"/>
          </a:p>
        </p:txBody>
      </p:sp>
      <p:sp>
        <p:nvSpPr>
          <p:cNvPr id="3" name="内容占位符 2"/>
          <p:cNvSpPr>
            <a:spLocks noGrp="1"/>
          </p:cNvSpPr>
          <p:nvPr>
            <p:ph idx="1"/>
          </p:nvPr>
        </p:nvSpPr>
        <p:spPr>
          <a:xfrm>
            <a:off x="2026234" y="1423556"/>
            <a:ext cx="8936179" cy="4810990"/>
          </a:xfrm>
        </p:spPr>
        <p:txBody>
          <a:bodyPr>
            <a:normAutofit/>
          </a:bodyPr>
          <a:lstStyle/>
          <a:p>
            <a:pPr marL="0" indent="0">
              <a:lnSpc>
                <a:spcPts val="2800"/>
              </a:lnSpc>
              <a:buNone/>
            </a:pPr>
            <a:r>
              <a:rPr lang="zh-CN" altLang="en-US" sz="2000" dirty="0" smtClean="0">
                <a:latin typeface="微软雅黑" panose="020B0503020204020204" pitchFamily="34" charset="-122"/>
                <a:ea typeface="微软雅黑" panose="020B0503020204020204" pitchFamily="34" charset="-122"/>
              </a:rPr>
              <a:t>示例二：</a:t>
            </a:r>
            <a:endParaRPr lang="en-US" altLang="zh-CN" sz="2000" dirty="0" smtClean="0">
              <a:latin typeface="微软雅黑" panose="020B0503020204020204" pitchFamily="34" charset="-122"/>
              <a:ea typeface="微软雅黑" panose="020B0503020204020204" pitchFamily="34" charset="-122"/>
            </a:endParaRPr>
          </a:p>
          <a:p>
            <a:pPr marL="0" indent="0">
              <a:buNone/>
            </a:pPr>
            <a:r>
              <a:rPr lang="zh-CN" altLang="en-US" sz="2000" dirty="0" smtClean="0">
                <a:latin typeface="微软雅黑" panose="020B0503020204020204" pitchFamily="34" charset="-122"/>
                <a:ea typeface="微软雅黑" panose="020B0503020204020204" pitchFamily="34" charset="-122"/>
              </a:rPr>
              <a:t>主要困难：</a:t>
            </a:r>
            <a:endParaRPr lang="en-US" altLang="zh-CN" sz="2000" dirty="0" smtClean="0">
              <a:latin typeface="微软雅黑" panose="020B0503020204020204" pitchFamily="34" charset="-122"/>
              <a:ea typeface="微软雅黑" panose="020B0503020204020204" pitchFamily="34" charset="-122"/>
            </a:endParaRPr>
          </a:p>
          <a:p>
            <a:pPr marL="0" indent="0">
              <a:buNone/>
            </a:pPr>
            <a:r>
              <a:rPr lang="en-US" altLang="zh-CN" sz="2000" dirty="0" smtClean="0">
                <a:latin typeface="微软雅黑" panose="020B0503020204020204" pitchFamily="34" charset="-122"/>
                <a:ea typeface="微软雅黑" panose="020B0503020204020204" pitchFamily="34" charset="-122"/>
              </a:rPr>
              <a:t>        1 </a:t>
            </a:r>
            <a:r>
              <a:rPr lang="en-US" altLang="zh-CN"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职业教育</a:t>
            </a:r>
            <a:r>
              <a:rPr lang="zh-CN" altLang="zh-CN" sz="2000" dirty="0">
                <a:latin typeface="微软雅黑" panose="020B0503020204020204" pitchFamily="34" charset="-122"/>
                <a:ea typeface="微软雅黑" panose="020B0503020204020204" pitchFamily="34" charset="-122"/>
              </a:rPr>
              <a:t>中参与度不</a:t>
            </a:r>
            <a:r>
              <a:rPr lang="zh-CN" altLang="zh-CN" sz="2000" dirty="0" smtClean="0">
                <a:latin typeface="微软雅黑" panose="020B0503020204020204" pitchFamily="34" charset="-122"/>
                <a:ea typeface="微软雅黑" panose="020B0503020204020204" pitchFamily="34" charset="-122"/>
              </a:rPr>
              <a:t>高</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0" indent="0">
              <a:buNone/>
            </a:pPr>
            <a:r>
              <a:rPr lang="en-US" altLang="zh-CN" sz="2000" dirty="0" smtClean="0">
                <a:latin typeface="微软雅黑" panose="020B0503020204020204" pitchFamily="34" charset="-122"/>
                <a:ea typeface="微软雅黑" panose="020B0503020204020204" pitchFamily="34" charset="-122"/>
              </a:rPr>
              <a:t>        2</a:t>
            </a: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教研</a:t>
            </a:r>
            <a:r>
              <a:rPr lang="zh-CN" altLang="zh-CN" sz="2000" dirty="0">
                <a:latin typeface="微软雅黑" panose="020B0503020204020204" pitchFamily="34" charset="-122"/>
                <a:ea typeface="微软雅黑" panose="020B0503020204020204" pitchFamily="34" charset="-122"/>
              </a:rPr>
              <a:t>氛围不</a:t>
            </a:r>
            <a:r>
              <a:rPr lang="zh-CN" altLang="zh-CN" sz="2000" dirty="0" smtClean="0">
                <a:latin typeface="微软雅黑" panose="020B0503020204020204" pitchFamily="34" charset="-122"/>
                <a:ea typeface="微软雅黑" panose="020B0503020204020204" pitchFamily="34" charset="-122"/>
              </a:rPr>
              <a:t>浓</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0" indent="0">
              <a:buNone/>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3</a:t>
            </a: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基础课</a:t>
            </a:r>
            <a:r>
              <a:rPr lang="zh-CN" altLang="zh-CN" sz="2000" dirty="0">
                <a:latin typeface="微软雅黑" panose="020B0503020204020204" pitchFamily="34" charset="-122"/>
                <a:ea typeface="微软雅黑" panose="020B0503020204020204" pitchFamily="34" charset="-122"/>
              </a:rPr>
              <a:t>老师分布较散，不集中，教研时间少。</a:t>
            </a:r>
          </a:p>
          <a:p>
            <a:pPr marL="0" indent="0">
              <a:buNone/>
            </a:pPr>
            <a:r>
              <a:rPr lang="zh-CN" altLang="zh-CN" sz="2000" dirty="0">
                <a:latin typeface="微软雅黑" panose="020B0503020204020204" pitchFamily="34" charset="-122"/>
                <a:ea typeface="微软雅黑" panose="020B0503020204020204" pitchFamily="34" charset="-122"/>
              </a:rPr>
              <a:t>解决方案</a:t>
            </a:r>
            <a:r>
              <a:rPr lang="zh-CN" altLang="zh-CN"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0" indent="0">
              <a:buNone/>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1</a:t>
            </a: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从</a:t>
            </a:r>
            <a:r>
              <a:rPr lang="zh-CN" altLang="zh-CN" sz="2000" dirty="0">
                <a:latin typeface="微软雅黑" panose="020B0503020204020204" pitchFamily="34" charset="-122"/>
                <a:ea typeface="微软雅黑" panose="020B0503020204020204" pitchFamily="34" charset="-122"/>
              </a:rPr>
              <a:t>上面开始提高重视</a:t>
            </a:r>
            <a:r>
              <a:rPr lang="zh-CN" altLang="zh-CN" sz="2000" dirty="0" smtClean="0">
                <a:latin typeface="微软雅黑" panose="020B0503020204020204" pitchFamily="34" charset="-122"/>
                <a:ea typeface="微软雅黑" panose="020B0503020204020204" pitchFamily="34" charset="-122"/>
              </a:rPr>
              <a:t>程度</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0" indent="0">
              <a:buNone/>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2</a:t>
            </a: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学校</a:t>
            </a:r>
            <a:r>
              <a:rPr lang="zh-CN" altLang="zh-CN" sz="2000" dirty="0">
                <a:latin typeface="微软雅黑" panose="020B0503020204020204" pitchFamily="34" charset="-122"/>
                <a:ea typeface="微软雅黑" panose="020B0503020204020204" pitchFamily="34" charset="-122"/>
              </a:rPr>
              <a:t>要有激励</a:t>
            </a:r>
            <a:r>
              <a:rPr lang="zh-CN" altLang="zh-CN" sz="2000" dirty="0" smtClean="0">
                <a:latin typeface="微软雅黑" panose="020B0503020204020204" pitchFamily="34" charset="-122"/>
                <a:ea typeface="微软雅黑" panose="020B0503020204020204" pitchFamily="34" charset="-122"/>
              </a:rPr>
              <a:t>措施</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0" indent="0">
              <a:buNone/>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3</a:t>
            </a: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学校</a:t>
            </a:r>
            <a:r>
              <a:rPr lang="zh-CN" altLang="zh-CN" sz="2000" dirty="0">
                <a:latin typeface="微软雅黑" panose="020B0503020204020204" pitchFamily="34" charset="-122"/>
                <a:ea typeface="微软雅黑" panose="020B0503020204020204" pitchFamily="34" charset="-122"/>
              </a:rPr>
              <a:t>牵头组织</a:t>
            </a:r>
            <a:r>
              <a:rPr lang="zh-CN" altLang="zh-CN" sz="2000" dirty="0" smtClean="0">
                <a:latin typeface="微软雅黑" panose="020B0503020204020204" pitchFamily="34" charset="-122"/>
                <a:ea typeface="微软雅黑" panose="020B0503020204020204" pitchFamily="34" charset="-122"/>
              </a:rPr>
              <a:t>学习</a:t>
            </a:r>
            <a:r>
              <a:rPr lang="zh-CN" altLang="en-US"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多</a:t>
            </a:r>
            <a:r>
              <a:rPr lang="zh-CN" altLang="zh-CN" sz="2000" dirty="0">
                <a:latin typeface="微软雅黑" panose="020B0503020204020204" pitchFamily="34" charset="-122"/>
                <a:ea typeface="微软雅黑" panose="020B0503020204020204" pitchFamily="34" charset="-122"/>
              </a:rPr>
              <a:t>搞</a:t>
            </a:r>
            <a:r>
              <a:rPr lang="zh-CN" altLang="zh-CN" sz="2000" dirty="0" smtClean="0">
                <a:latin typeface="微软雅黑" panose="020B0503020204020204" pitchFamily="34" charset="-122"/>
                <a:ea typeface="微软雅黑" panose="020B0503020204020204" pitchFamily="34" charset="-122"/>
              </a:rPr>
              <a:t>评比</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0" indent="0">
              <a:buNone/>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4.  </a:t>
            </a:r>
            <a:r>
              <a:rPr lang="zh-CN" altLang="en-US" sz="2000" dirty="0" smtClean="0">
                <a:latin typeface="微软雅黑" panose="020B0503020204020204" pitchFamily="34" charset="-122"/>
                <a:ea typeface="微软雅黑" panose="020B0503020204020204" pitchFamily="34" charset="-122"/>
              </a:rPr>
              <a:t>建立</a:t>
            </a:r>
            <a:r>
              <a:rPr lang="zh-CN" altLang="zh-CN" sz="2000" dirty="0" smtClean="0">
                <a:latin typeface="微软雅黑" panose="020B0503020204020204" pitchFamily="34" charset="-122"/>
                <a:ea typeface="微软雅黑" panose="020B0503020204020204" pitchFamily="34" charset="-122"/>
              </a:rPr>
              <a:t>评价</a:t>
            </a:r>
            <a:r>
              <a:rPr lang="zh-CN" altLang="zh-CN" sz="2000" dirty="0">
                <a:latin typeface="微软雅黑" panose="020B0503020204020204" pitchFamily="34" charset="-122"/>
                <a:ea typeface="微软雅黑" panose="020B0503020204020204" pitchFamily="34" charset="-122"/>
              </a:rPr>
              <a:t>机制。</a:t>
            </a:r>
          </a:p>
          <a:p>
            <a:pPr marL="0" indent="0">
              <a:lnSpc>
                <a:spcPts val="2800"/>
              </a:lnSpc>
              <a:buNone/>
            </a:pPr>
            <a:endParaRPr lang="en-US" altLang="zh-CN" sz="20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7328194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78183" y="624110"/>
            <a:ext cx="8437417" cy="695535"/>
          </a:xfrm>
        </p:spPr>
        <p:txBody>
          <a:bodyPr>
            <a:normAutofit/>
          </a:bodyPr>
          <a:lstStyle/>
          <a:p>
            <a:r>
              <a:rPr lang="en-US" altLang="zh-CN" sz="2800" dirty="0" smtClean="0">
                <a:latin typeface="微软雅黑" panose="020B0503020204020204" pitchFamily="34" charset="-122"/>
                <a:ea typeface="微软雅黑" panose="020B0503020204020204" pitchFamily="34" charset="-122"/>
              </a:rPr>
              <a:t>2.  </a:t>
            </a:r>
            <a:r>
              <a:rPr lang="zh-CN" altLang="en-US" sz="2800" dirty="0" smtClean="0">
                <a:latin typeface="微软雅黑" panose="020B0503020204020204" pitchFamily="34" charset="-122"/>
                <a:ea typeface="微软雅黑" panose="020B0503020204020204" pitchFamily="34" charset="-122"/>
              </a:rPr>
              <a:t>解决途径分析</a:t>
            </a:r>
            <a:endParaRPr lang="zh-CN" altLang="en-US" sz="2800" dirty="0"/>
          </a:p>
        </p:txBody>
      </p:sp>
      <p:sp>
        <p:nvSpPr>
          <p:cNvPr id="3" name="内容占位符 2"/>
          <p:cNvSpPr>
            <a:spLocks noGrp="1"/>
          </p:cNvSpPr>
          <p:nvPr>
            <p:ph idx="1"/>
          </p:nvPr>
        </p:nvSpPr>
        <p:spPr>
          <a:xfrm>
            <a:off x="1485903" y="1423556"/>
            <a:ext cx="9871361" cy="4810990"/>
          </a:xfrm>
        </p:spPr>
        <p:txBody>
          <a:bodyPr>
            <a:normAutofit/>
          </a:bodyPr>
          <a:lstStyle/>
          <a:p>
            <a:pPr marL="0" indent="0">
              <a:lnSpc>
                <a:spcPts val="2800"/>
              </a:lnSpc>
              <a:buNone/>
            </a:pPr>
            <a:r>
              <a:rPr lang="zh-CN" altLang="en-US" sz="2000" dirty="0" smtClean="0">
                <a:latin typeface="微软雅黑" panose="020B0503020204020204" pitchFamily="34" charset="-122"/>
                <a:ea typeface="微软雅黑" panose="020B0503020204020204" pitchFamily="34" charset="-122"/>
              </a:rPr>
              <a:t>示例三：</a:t>
            </a:r>
            <a:endParaRPr lang="en-US" altLang="zh-CN" sz="2000" dirty="0" smtClean="0">
              <a:latin typeface="微软雅黑" panose="020B0503020204020204" pitchFamily="34" charset="-122"/>
              <a:ea typeface="微软雅黑" panose="020B0503020204020204" pitchFamily="34" charset="-122"/>
            </a:endParaRPr>
          </a:p>
          <a:p>
            <a:pPr marL="0" indent="0">
              <a:buNone/>
            </a:pPr>
            <a:r>
              <a:rPr lang="zh-CN" altLang="en-US" sz="2000" dirty="0">
                <a:latin typeface="微软雅黑" panose="020B0503020204020204" pitchFamily="34" charset="-122"/>
                <a:ea typeface="微软雅黑" panose="020B0503020204020204" pitchFamily="34" charset="-122"/>
              </a:rPr>
              <a:t>主要困难：</a:t>
            </a:r>
            <a:endParaRPr lang="en-US" altLang="zh-CN" sz="2000" dirty="0">
              <a:latin typeface="微软雅黑" panose="020B0503020204020204" pitchFamily="34" charset="-122"/>
              <a:ea typeface="微软雅黑" panose="020B0503020204020204" pitchFamily="34" charset="-122"/>
            </a:endParaRPr>
          </a:p>
          <a:p>
            <a:pPr marL="0" indent="0">
              <a:buNone/>
            </a:pPr>
            <a:r>
              <a:rPr lang="en-US" altLang="zh-CN" sz="2000" dirty="0" smtClean="0">
                <a:latin typeface="微软雅黑" panose="020B0503020204020204" pitchFamily="34" charset="-122"/>
                <a:ea typeface="微软雅黑" panose="020B0503020204020204" pitchFamily="34" charset="-122"/>
              </a:rPr>
              <a:t>        1. </a:t>
            </a:r>
            <a:r>
              <a:rPr lang="zh-CN" altLang="zh-CN" sz="2000" dirty="0" smtClean="0">
                <a:latin typeface="微软雅黑" panose="020B0503020204020204" pitchFamily="34" charset="-122"/>
                <a:ea typeface="微软雅黑" panose="020B0503020204020204" pitchFamily="34" charset="-122"/>
              </a:rPr>
              <a:t>本</a:t>
            </a:r>
            <a:r>
              <a:rPr lang="zh-CN" altLang="zh-CN" sz="2000" dirty="0">
                <a:latin typeface="微软雅黑" panose="020B0503020204020204" pitchFamily="34" charset="-122"/>
                <a:ea typeface="微软雅黑" panose="020B0503020204020204" pitchFamily="34" charset="-122"/>
              </a:rPr>
              <a:t>科目（以历史科目为例）教师人数较少，“五课”教研工作开展不起来；</a:t>
            </a:r>
          </a:p>
          <a:p>
            <a:pPr marL="0" indent="0">
              <a:buNone/>
            </a:pPr>
            <a:r>
              <a:rPr lang="en-US" altLang="zh-CN" sz="2000" dirty="0" smtClean="0">
                <a:latin typeface="微软雅黑" panose="020B0503020204020204" pitchFamily="34" charset="-122"/>
                <a:ea typeface="微软雅黑" panose="020B0503020204020204" pitchFamily="34" charset="-122"/>
              </a:rPr>
              <a:t>        2. </a:t>
            </a:r>
            <a:r>
              <a:rPr lang="zh-CN" altLang="zh-CN" sz="2000" dirty="0" smtClean="0">
                <a:latin typeface="微软雅黑" panose="020B0503020204020204" pitchFamily="34" charset="-122"/>
                <a:ea typeface="微软雅黑" panose="020B0503020204020204" pitchFamily="34" charset="-122"/>
              </a:rPr>
              <a:t>校际</a:t>
            </a:r>
            <a:r>
              <a:rPr lang="zh-CN" altLang="zh-CN" sz="2000" dirty="0">
                <a:latin typeface="微软雅黑" panose="020B0503020204020204" pitchFamily="34" charset="-122"/>
                <a:ea typeface="微软雅黑" panose="020B0503020204020204" pitchFamily="34" charset="-122"/>
              </a:rPr>
              <a:t>间缺少教研交流和沟通，本校教师之间“五课”教研工作水平受到限制；</a:t>
            </a:r>
          </a:p>
          <a:p>
            <a:pPr marL="0" indent="0">
              <a:buNone/>
            </a:pPr>
            <a:r>
              <a:rPr lang="en-US" altLang="zh-CN" sz="2000" dirty="0" smtClean="0">
                <a:latin typeface="微软雅黑" panose="020B0503020204020204" pitchFamily="34" charset="-122"/>
                <a:ea typeface="微软雅黑" panose="020B0503020204020204" pitchFamily="34" charset="-122"/>
              </a:rPr>
              <a:t>        3. </a:t>
            </a:r>
            <a:r>
              <a:rPr lang="zh-CN" altLang="zh-CN" sz="2000" dirty="0" smtClean="0">
                <a:latin typeface="微软雅黑" panose="020B0503020204020204" pitchFamily="34" charset="-122"/>
                <a:ea typeface="微软雅黑" panose="020B0503020204020204" pitchFamily="34" charset="-122"/>
              </a:rPr>
              <a:t>学校</a:t>
            </a:r>
            <a:r>
              <a:rPr lang="zh-CN" altLang="zh-CN" sz="2000" dirty="0">
                <a:latin typeface="微软雅黑" panose="020B0503020204020204" pitchFamily="34" charset="-122"/>
                <a:ea typeface="微软雅黑" panose="020B0503020204020204" pitchFamily="34" charset="-122"/>
              </a:rPr>
              <a:t>对“五课”教研工作重视程度不够。</a:t>
            </a:r>
          </a:p>
          <a:p>
            <a:pPr marL="0" indent="0">
              <a:spcBef>
                <a:spcPts val="2400"/>
              </a:spcBef>
              <a:buNone/>
            </a:pPr>
            <a:r>
              <a:rPr lang="zh-CN" altLang="zh-CN" sz="2000" dirty="0">
                <a:latin typeface="微软雅黑" panose="020B0503020204020204" pitchFamily="34" charset="-122"/>
                <a:ea typeface="微软雅黑" panose="020B0503020204020204" pitchFamily="34" charset="-122"/>
              </a:rPr>
              <a:t>解决方法：</a:t>
            </a:r>
          </a:p>
          <a:p>
            <a:pPr marL="0" indent="0">
              <a:buNone/>
            </a:pPr>
            <a:r>
              <a:rPr lang="en-US" altLang="zh-CN" sz="2000" dirty="0" smtClean="0">
                <a:latin typeface="微软雅黑" panose="020B0503020204020204" pitchFamily="34" charset="-122"/>
                <a:ea typeface="微软雅黑" panose="020B0503020204020204" pitchFamily="34" charset="-122"/>
              </a:rPr>
              <a:t>        1. </a:t>
            </a:r>
            <a:r>
              <a:rPr lang="zh-CN" altLang="zh-CN" sz="2000" dirty="0" smtClean="0">
                <a:latin typeface="微软雅黑" panose="020B0503020204020204" pitchFamily="34" charset="-122"/>
                <a:ea typeface="微软雅黑" panose="020B0503020204020204" pitchFamily="34" charset="-122"/>
              </a:rPr>
              <a:t>加强</a:t>
            </a:r>
            <a:r>
              <a:rPr lang="zh-CN" altLang="zh-CN" sz="2000" dirty="0">
                <a:latin typeface="微软雅黑" panose="020B0503020204020204" pitchFamily="34" charset="-122"/>
                <a:ea typeface="微软雅黑" panose="020B0503020204020204" pitchFamily="34" charset="-122"/>
              </a:rPr>
              <a:t>我省同科目、校际间的教研交流，完善薄弱学科的“五课”教研</a:t>
            </a:r>
            <a:r>
              <a:rPr lang="zh-CN" altLang="zh-CN" sz="2000" dirty="0" smtClean="0">
                <a:latin typeface="微软雅黑" panose="020B0503020204020204" pitchFamily="34" charset="-122"/>
                <a:ea typeface="微软雅黑" panose="020B0503020204020204" pitchFamily="34" charset="-122"/>
              </a:rPr>
              <a:t>工作</a:t>
            </a:r>
            <a:r>
              <a:rPr lang="zh-CN" altLang="en-US" sz="2000" dirty="0" smtClean="0">
                <a:latin typeface="微软雅黑" panose="020B0503020204020204" pitchFamily="34" charset="-122"/>
                <a:ea typeface="微软雅黑" panose="020B0503020204020204" pitchFamily="34" charset="-122"/>
              </a:rPr>
              <a:t>；</a:t>
            </a:r>
            <a:endParaRPr lang="zh-CN" altLang="zh-CN" sz="2000" dirty="0">
              <a:latin typeface="微软雅黑" panose="020B0503020204020204" pitchFamily="34" charset="-122"/>
              <a:ea typeface="微软雅黑" panose="020B0503020204020204" pitchFamily="34" charset="-122"/>
            </a:endParaRPr>
          </a:p>
          <a:p>
            <a:pPr marL="0" indent="0">
              <a:buNone/>
            </a:pPr>
            <a:r>
              <a:rPr lang="en-US" altLang="zh-CN" sz="2000" dirty="0" smtClean="0">
                <a:latin typeface="微软雅黑" panose="020B0503020204020204" pitchFamily="34" charset="-122"/>
                <a:ea typeface="微软雅黑" panose="020B0503020204020204" pitchFamily="34" charset="-122"/>
              </a:rPr>
              <a:t>        2. </a:t>
            </a:r>
            <a:r>
              <a:rPr lang="zh-CN" altLang="zh-CN" sz="2000" dirty="0" smtClean="0">
                <a:latin typeface="微软雅黑" panose="020B0503020204020204" pitchFamily="34" charset="-122"/>
                <a:ea typeface="微软雅黑" panose="020B0503020204020204" pitchFamily="34" charset="-122"/>
              </a:rPr>
              <a:t>建议</a:t>
            </a:r>
            <a:r>
              <a:rPr lang="zh-CN" altLang="zh-CN" sz="2000" dirty="0">
                <a:latin typeface="微软雅黑" panose="020B0503020204020204" pitchFamily="34" charset="-122"/>
                <a:ea typeface="微软雅黑" panose="020B0503020204020204" pitchFamily="34" charset="-122"/>
              </a:rPr>
              <a:t>上级教育部门加快中、高职历史学科新版教科书、教学大纲（课程标准）的制定研发、编订</a:t>
            </a:r>
            <a:r>
              <a:rPr lang="zh-CN" altLang="zh-CN" sz="2000" dirty="0" smtClean="0">
                <a:latin typeface="微软雅黑" panose="020B0503020204020204" pitchFamily="34" charset="-122"/>
                <a:ea typeface="微软雅黑" panose="020B0503020204020204" pitchFamily="34" charset="-122"/>
              </a:rPr>
              <a:t>工作</a:t>
            </a:r>
            <a:r>
              <a:rPr lang="zh-CN" altLang="en-US" sz="2000" dirty="0" smtClean="0">
                <a:latin typeface="微软雅黑" panose="020B0503020204020204" pitchFamily="34" charset="-122"/>
                <a:ea typeface="微软雅黑" panose="020B0503020204020204" pitchFamily="34" charset="-122"/>
              </a:rPr>
              <a:t>；</a:t>
            </a:r>
            <a:endParaRPr lang="zh-CN" altLang="zh-CN" sz="2000" dirty="0">
              <a:latin typeface="微软雅黑" panose="020B0503020204020204" pitchFamily="34" charset="-122"/>
              <a:ea typeface="微软雅黑" panose="020B0503020204020204" pitchFamily="34" charset="-122"/>
            </a:endParaRPr>
          </a:p>
          <a:p>
            <a:pPr marL="0" indent="0">
              <a:buNone/>
            </a:pPr>
            <a:r>
              <a:rPr lang="en-US" altLang="zh-CN" sz="2000" dirty="0" smtClean="0">
                <a:latin typeface="微软雅黑" panose="020B0503020204020204" pitchFamily="34" charset="-122"/>
                <a:ea typeface="微软雅黑" panose="020B0503020204020204" pitchFamily="34" charset="-122"/>
              </a:rPr>
              <a:t>        3. </a:t>
            </a:r>
            <a:r>
              <a:rPr lang="zh-CN" altLang="zh-CN" sz="2000" dirty="0" smtClean="0">
                <a:latin typeface="微软雅黑" panose="020B0503020204020204" pitchFamily="34" charset="-122"/>
                <a:ea typeface="微软雅黑" panose="020B0503020204020204" pitchFamily="34" charset="-122"/>
              </a:rPr>
              <a:t>尽早</a:t>
            </a:r>
            <a:r>
              <a:rPr lang="zh-CN" altLang="zh-CN" sz="2000" dirty="0">
                <a:latin typeface="微软雅黑" panose="020B0503020204020204" pitchFamily="34" charset="-122"/>
                <a:ea typeface="微软雅黑" panose="020B0503020204020204" pitchFamily="34" charset="-122"/>
              </a:rPr>
              <a:t>实现同一学科全省统考工作。</a:t>
            </a:r>
            <a:endParaRPr lang="en-US" altLang="zh-CN" sz="20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8056990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78183" y="624110"/>
            <a:ext cx="8437417" cy="695535"/>
          </a:xfrm>
        </p:spPr>
        <p:txBody>
          <a:bodyPr>
            <a:normAutofit/>
          </a:bodyPr>
          <a:lstStyle/>
          <a:p>
            <a:r>
              <a:rPr lang="en-US" altLang="zh-CN" sz="2800" dirty="0" smtClean="0">
                <a:latin typeface="微软雅黑" panose="020B0503020204020204" pitchFamily="34" charset="-122"/>
                <a:ea typeface="微软雅黑" panose="020B0503020204020204" pitchFamily="34" charset="-122"/>
              </a:rPr>
              <a:t>2.  </a:t>
            </a:r>
            <a:r>
              <a:rPr lang="zh-CN" altLang="en-US" sz="2800" dirty="0" smtClean="0">
                <a:latin typeface="微软雅黑" panose="020B0503020204020204" pitchFamily="34" charset="-122"/>
                <a:ea typeface="微软雅黑" panose="020B0503020204020204" pitchFamily="34" charset="-122"/>
              </a:rPr>
              <a:t>解决途径分析</a:t>
            </a:r>
            <a:endParaRPr lang="zh-CN" altLang="en-US" sz="2800" dirty="0"/>
          </a:p>
        </p:txBody>
      </p:sp>
      <p:sp>
        <p:nvSpPr>
          <p:cNvPr id="3" name="内容占位符 2"/>
          <p:cNvSpPr>
            <a:spLocks noGrp="1"/>
          </p:cNvSpPr>
          <p:nvPr>
            <p:ph idx="1"/>
          </p:nvPr>
        </p:nvSpPr>
        <p:spPr>
          <a:xfrm>
            <a:off x="1485903" y="1423556"/>
            <a:ext cx="10226530" cy="4810990"/>
          </a:xfrm>
        </p:spPr>
        <p:txBody>
          <a:bodyPr>
            <a:normAutofit lnSpcReduction="10000"/>
          </a:bodyPr>
          <a:lstStyle/>
          <a:p>
            <a:pPr marL="0" indent="0">
              <a:lnSpc>
                <a:spcPts val="2800"/>
              </a:lnSpc>
              <a:buNone/>
            </a:pPr>
            <a:r>
              <a:rPr lang="zh-CN" altLang="en-US" sz="2000" dirty="0" smtClean="0">
                <a:latin typeface="微软雅黑" panose="020B0503020204020204" pitchFamily="34" charset="-122"/>
                <a:ea typeface="微软雅黑" panose="020B0503020204020204" pitchFamily="34" charset="-122"/>
              </a:rPr>
              <a:t>示例四：</a:t>
            </a:r>
            <a:endParaRPr lang="en-US" altLang="zh-CN" sz="2000" dirty="0" smtClean="0">
              <a:latin typeface="微软雅黑" panose="020B0503020204020204" pitchFamily="34" charset="-122"/>
              <a:ea typeface="微软雅黑" panose="020B0503020204020204" pitchFamily="34" charset="-122"/>
            </a:endParaRPr>
          </a:p>
          <a:p>
            <a:pPr marL="0" indent="457200">
              <a:lnSpc>
                <a:spcPct val="150000"/>
              </a:lnSpc>
              <a:buNone/>
            </a:pPr>
            <a:r>
              <a:rPr lang="zh-CN" altLang="zh-CN" sz="2000" dirty="0" smtClean="0">
                <a:latin typeface="微软雅黑" panose="020B0503020204020204" pitchFamily="34" charset="-122"/>
                <a:ea typeface="微软雅黑" panose="020B0503020204020204" pitchFamily="34" charset="-122"/>
              </a:rPr>
              <a:t>首先</a:t>
            </a:r>
            <a:r>
              <a:rPr lang="zh-CN" altLang="en-US"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上级</a:t>
            </a:r>
            <a:r>
              <a:rPr lang="zh-CN" altLang="zh-CN" sz="2000" dirty="0">
                <a:latin typeface="微软雅黑" panose="020B0503020204020204" pitchFamily="34" charset="-122"/>
                <a:ea typeface="微软雅黑" panose="020B0503020204020204" pitchFamily="34" charset="-122"/>
              </a:rPr>
              <a:t>检查活动较多，影响了正常的教学教研活动。建议：上级部门减少无谓的检查，或者进行整合检查。</a:t>
            </a:r>
          </a:p>
          <a:p>
            <a:pPr marL="0" indent="457200">
              <a:lnSpc>
                <a:spcPct val="150000"/>
              </a:lnSpc>
              <a:buNone/>
            </a:pPr>
            <a:r>
              <a:rPr lang="zh-CN" altLang="zh-CN" sz="2000" dirty="0" smtClean="0">
                <a:latin typeface="微软雅黑" panose="020B0503020204020204" pitchFamily="34" charset="-122"/>
                <a:ea typeface="微软雅黑" panose="020B0503020204020204" pitchFamily="34" charset="-122"/>
              </a:rPr>
              <a:t>其次</a:t>
            </a:r>
            <a:r>
              <a:rPr lang="zh-CN" altLang="en-US"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教师</a:t>
            </a:r>
            <a:r>
              <a:rPr lang="zh-CN" altLang="zh-CN" sz="2000" dirty="0">
                <a:latin typeface="微软雅黑" panose="020B0503020204020204" pitchFamily="34" charset="-122"/>
                <a:ea typeface="微软雅黑" panose="020B0503020204020204" pitchFamily="34" charset="-122"/>
              </a:rPr>
              <a:t>对五课教研活动益处的认识程度不够，积极性不高。建议：学校多对这些教师进行跟踪培训疏导。</a:t>
            </a:r>
          </a:p>
          <a:p>
            <a:pPr marL="0" indent="457200">
              <a:lnSpc>
                <a:spcPct val="150000"/>
              </a:lnSpc>
              <a:buNone/>
            </a:pPr>
            <a:r>
              <a:rPr lang="zh-CN" altLang="zh-CN" sz="2000" dirty="0" smtClean="0">
                <a:latin typeface="微软雅黑" panose="020B0503020204020204" pitchFamily="34" charset="-122"/>
                <a:ea typeface="微软雅黑" panose="020B0503020204020204" pitchFamily="34" charset="-122"/>
              </a:rPr>
              <a:t>再次</a:t>
            </a:r>
            <a:r>
              <a:rPr lang="zh-CN" altLang="en-US"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同学</a:t>
            </a:r>
            <a:r>
              <a:rPr lang="zh-CN" altLang="zh-CN" sz="2000" dirty="0">
                <a:latin typeface="微软雅黑" panose="020B0503020204020204" pitchFamily="34" charset="-122"/>
                <a:ea typeface="微软雅黑" panose="020B0503020204020204" pitchFamily="34" charset="-122"/>
              </a:rPr>
              <a:t>科平行班教师很少，研讨氛围不浓，教师之间没有共同研究点。建议：学校教务处可以寻找具有共同点的研究话题供教师们研讨。</a:t>
            </a:r>
          </a:p>
          <a:p>
            <a:pPr marL="0" indent="457200">
              <a:lnSpc>
                <a:spcPct val="150000"/>
              </a:lnSpc>
              <a:buNone/>
            </a:pPr>
            <a:r>
              <a:rPr lang="zh-CN" altLang="zh-CN" sz="2000" dirty="0" smtClean="0">
                <a:latin typeface="微软雅黑" panose="020B0503020204020204" pitchFamily="34" charset="-122"/>
                <a:ea typeface="微软雅黑" panose="020B0503020204020204" pitchFamily="34" charset="-122"/>
              </a:rPr>
              <a:t>最后</a:t>
            </a:r>
            <a:r>
              <a:rPr lang="zh-CN" altLang="en-US"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五</a:t>
            </a:r>
            <a:r>
              <a:rPr lang="zh-CN" altLang="zh-CN" sz="2000" dirty="0">
                <a:latin typeface="微软雅黑" panose="020B0503020204020204" pitchFamily="34" charset="-122"/>
                <a:ea typeface="微软雅黑" panose="020B0503020204020204" pitchFamily="34" charset="-122"/>
              </a:rPr>
              <a:t>课教研活动往往流于形式，草草收场，教师们疲于应付。建议：学校可以选定一部分积极性较高的教师组成核心组成员，制定切实可行的教研活动方案，以点带面的辐射整个学校的教研活动。</a:t>
            </a:r>
          </a:p>
        </p:txBody>
      </p:sp>
    </p:spTree>
    <p:extLst>
      <p:ext uri="{BB962C8B-B14F-4D97-AF65-F5344CB8AC3E}">
        <p14:creationId xmlns:p14="http://schemas.microsoft.com/office/powerpoint/2010/main" val="17200339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800" dirty="0">
                <a:latin typeface="微软雅黑" panose="020B0503020204020204" pitchFamily="34" charset="-122"/>
                <a:ea typeface="微软雅黑" panose="020B0503020204020204" pitchFamily="34" charset="-122"/>
              </a:rPr>
              <a:t>2.  </a:t>
            </a:r>
            <a:r>
              <a:rPr lang="zh-CN" altLang="en-US" sz="2800" dirty="0">
                <a:latin typeface="微软雅黑" panose="020B0503020204020204" pitchFamily="34" charset="-122"/>
                <a:ea typeface="微软雅黑" panose="020B0503020204020204" pitchFamily="34" charset="-122"/>
              </a:rPr>
              <a:t>解决途径分析</a:t>
            </a:r>
            <a:endParaRPr lang="zh-CN" altLang="en-US" sz="2800" dirty="0"/>
          </a:p>
        </p:txBody>
      </p:sp>
      <p:sp>
        <p:nvSpPr>
          <p:cNvPr id="3" name="内容占位符 2"/>
          <p:cNvSpPr>
            <a:spLocks noGrp="1"/>
          </p:cNvSpPr>
          <p:nvPr>
            <p:ph idx="1"/>
          </p:nvPr>
        </p:nvSpPr>
        <p:spPr>
          <a:xfrm>
            <a:off x="1859973" y="1582882"/>
            <a:ext cx="8489372" cy="4932218"/>
          </a:xfrm>
        </p:spPr>
        <p:txBody>
          <a:bodyPr>
            <a:normAutofit/>
          </a:bodyPr>
          <a:lstStyle/>
          <a:p>
            <a:pPr marL="0" lvl="0" indent="0">
              <a:lnSpc>
                <a:spcPts val="2600"/>
              </a:lnSpc>
              <a:buNone/>
            </a:pPr>
            <a:r>
              <a:rPr lang="zh-CN" altLang="en-US" dirty="0" smtClean="0">
                <a:latin typeface="微软雅黑" panose="020B0503020204020204" pitchFamily="34" charset="-122"/>
                <a:ea typeface="微软雅黑" panose="020B0503020204020204" pitchFamily="34" charset="-122"/>
              </a:rPr>
              <a:t>综合分析：</a:t>
            </a:r>
            <a:endParaRPr lang="en-US" altLang="zh-CN" dirty="0" smtClean="0">
              <a:latin typeface="微软雅黑" panose="020B0503020204020204" pitchFamily="34" charset="-122"/>
              <a:ea typeface="微软雅黑" panose="020B0503020204020204" pitchFamily="34" charset="-122"/>
            </a:endParaRPr>
          </a:p>
          <a:p>
            <a:pPr marL="0" lvl="0" indent="457200">
              <a:lnSpc>
                <a:spcPts val="2600"/>
              </a:lnSpc>
              <a:buNone/>
            </a:pPr>
            <a:r>
              <a:rPr lang="zh-CN" altLang="zh-CN" dirty="0">
                <a:latin typeface="微软雅黑" panose="020B0503020204020204" pitchFamily="34" charset="-122"/>
                <a:ea typeface="微软雅黑" panose="020B0503020204020204" pitchFamily="34" charset="-122"/>
              </a:rPr>
              <a:t>领导重视，率先垂范；</a:t>
            </a:r>
          </a:p>
          <a:p>
            <a:pPr marL="0" indent="457200">
              <a:lnSpc>
                <a:spcPts val="2600"/>
              </a:lnSpc>
              <a:buNone/>
            </a:pPr>
            <a:r>
              <a:rPr lang="zh-CN" altLang="zh-CN" dirty="0">
                <a:latin typeface="微软雅黑" panose="020B0503020204020204" pitchFamily="34" charset="-122"/>
                <a:ea typeface="微软雅黑" panose="020B0503020204020204" pitchFamily="34" charset="-122"/>
              </a:rPr>
              <a:t>顶层设计，制度保障，立足课堂，完善评价机制；</a:t>
            </a:r>
          </a:p>
          <a:p>
            <a:pPr marL="0" indent="457200">
              <a:lnSpc>
                <a:spcPts val="2600"/>
              </a:lnSpc>
              <a:buNone/>
            </a:pPr>
            <a:r>
              <a:rPr lang="zh-CN" altLang="zh-CN" dirty="0">
                <a:latin typeface="微软雅黑" panose="020B0503020204020204" pitchFamily="34" charset="-122"/>
                <a:ea typeface="微软雅黑" panose="020B0503020204020204" pitchFamily="34" charset="-122"/>
              </a:rPr>
              <a:t>任务分解，重点突破</a:t>
            </a:r>
            <a:r>
              <a:rPr lang="zh-CN" altLang="en-US"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重视评议，及时反馈；</a:t>
            </a:r>
          </a:p>
          <a:p>
            <a:pPr marL="0" lvl="0" indent="457200">
              <a:lnSpc>
                <a:spcPts val="2600"/>
              </a:lnSpc>
              <a:buNone/>
            </a:pPr>
            <a:r>
              <a:rPr lang="zh-CN" altLang="zh-CN" dirty="0" smtClean="0">
                <a:latin typeface="微软雅黑" panose="020B0503020204020204" pitchFamily="34" charset="-122"/>
                <a:ea typeface="微软雅黑" panose="020B0503020204020204" pitchFamily="34" charset="-122"/>
              </a:rPr>
              <a:t>建立全员</a:t>
            </a:r>
            <a:r>
              <a:rPr lang="zh-CN" altLang="zh-CN" dirty="0">
                <a:latin typeface="微软雅黑" panose="020B0503020204020204" pitchFamily="34" charset="-122"/>
                <a:ea typeface="微软雅黑" panose="020B0503020204020204" pitchFamily="34" charset="-122"/>
              </a:rPr>
              <a:t>参与的“五课</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教研常规化</a:t>
            </a:r>
            <a:r>
              <a:rPr lang="zh-CN" altLang="zh-CN" dirty="0" smtClean="0">
                <a:latin typeface="微软雅黑" panose="020B0503020204020204" pitchFamily="34" charset="-122"/>
                <a:ea typeface="微软雅黑" panose="020B0503020204020204" pitchFamily="34" charset="-122"/>
              </a:rPr>
              <a:t>机制；</a:t>
            </a:r>
            <a:endParaRPr lang="zh-CN" altLang="zh-CN" dirty="0">
              <a:latin typeface="微软雅黑" panose="020B0503020204020204" pitchFamily="34" charset="-122"/>
              <a:ea typeface="微软雅黑" panose="020B0503020204020204" pitchFamily="34" charset="-122"/>
            </a:endParaRPr>
          </a:p>
          <a:p>
            <a:pPr marL="0" lvl="0" indent="457200">
              <a:lnSpc>
                <a:spcPts val="2600"/>
              </a:lnSpc>
              <a:buNone/>
            </a:pPr>
            <a:r>
              <a:rPr lang="zh-CN" altLang="zh-CN" dirty="0" smtClean="0">
                <a:latin typeface="微软雅黑" panose="020B0503020204020204" pitchFamily="34" charset="-122"/>
                <a:ea typeface="微软雅黑" panose="020B0503020204020204" pitchFamily="34" charset="-122"/>
              </a:rPr>
              <a:t>加强</a:t>
            </a:r>
            <a:r>
              <a:rPr lang="zh-CN" altLang="zh-CN" dirty="0">
                <a:latin typeface="微软雅黑" panose="020B0503020204020204" pitchFamily="34" charset="-122"/>
                <a:ea typeface="微软雅黑" panose="020B0503020204020204" pitchFamily="34" charset="-122"/>
              </a:rPr>
              <a:t>集体备课，按计划开展教学研究活动；</a:t>
            </a:r>
          </a:p>
          <a:p>
            <a:pPr marL="0" lvl="0" indent="457200">
              <a:lnSpc>
                <a:spcPts val="2600"/>
              </a:lnSpc>
              <a:buNone/>
            </a:pPr>
            <a:r>
              <a:rPr lang="zh-CN" altLang="zh-CN" dirty="0">
                <a:latin typeface="微软雅黑" panose="020B0503020204020204" pitchFamily="34" charset="-122"/>
                <a:ea typeface="微软雅黑" panose="020B0503020204020204" pitchFamily="34" charset="-122"/>
              </a:rPr>
              <a:t>通过多种渠道调动教师的积极性，多组织教师交流、学习；</a:t>
            </a:r>
          </a:p>
          <a:p>
            <a:pPr marL="0" indent="457200">
              <a:lnSpc>
                <a:spcPts val="2600"/>
              </a:lnSpc>
              <a:buNone/>
            </a:pPr>
            <a:r>
              <a:rPr lang="zh-CN" altLang="zh-CN" dirty="0">
                <a:latin typeface="微软雅黑" panose="020B0503020204020204" pitchFamily="34" charset="-122"/>
                <a:ea typeface="微软雅黑" panose="020B0503020204020204" pitchFamily="34" charset="-122"/>
              </a:rPr>
              <a:t>加强课程资源</a:t>
            </a:r>
            <a:r>
              <a:rPr lang="zh-CN" altLang="zh-CN" dirty="0" smtClean="0">
                <a:latin typeface="微软雅黑" panose="020B0503020204020204" pitchFamily="34" charset="-122"/>
                <a:ea typeface="微软雅黑" panose="020B0503020204020204" pitchFamily="34" charset="-122"/>
              </a:rPr>
              <a:t>建设</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组织</a:t>
            </a:r>
            <a:r>
              <a:rPr lang="zh-CN" altLang="zh-CN" dirty="0">
                <a:latin typeface="微软雅黑" panose="020B0503020204020204" pitchFamily="34" charset="-122"/>
                <a:ea typeface="微软雅黑" panose="020B0503020204020204" pitchFamily="34" charset="-122"/>
              </a:rPr>
              <a:t>各项评比、</a:t>
            </a:r>
            <a:r>
              <a:rPr lang="zh-CN" altLang="zh-CN" dirty="0" smtClean="0">
                <a:latin typeface="微软雅黑" panose="020B0503020204020204" pitchFamily="34" charset="-122"/>
                <a:ea typeface="微软雅黑" panose="020B0503020204020204" pitchFamily="34" charset="-122"/>
              </a:rPr>
              <a:t>竞赛</a:t>
            </a:r>
            <a:r>
              <a:rPr lang="zh-CN" altLang="en-US" dirty="0" smtClean="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增强活动的实效，少做表面文章</a:t>
            </a:r>
            <a:r>
              <a:rPr lang="zh-CN" altLang="zh-CN" dirty="0" smtClean="0">
                <a:latin typeface="微软雅黑" panose="020B0503020204020204" pitchFamily="34" charset="-122"/>
                <a:ea typeface="微软雅黑" panose="020B0503020204020204" pitchFamily="34" charset="-122"/>
              </a:rPr>
              <a:t>；</a:t>
            </a:r>
            <a:endParaRPr lang="zh-CN" altLang="zh-CN" dirty="0">
              <a:latin typeface="微软雅黑" panose="020B0503020204020204" pitchFamily="34" charset="-122"/>
              <a:ea typeface="微软雅黑" panose="020B0503020204020204" pitchFamily="34" charset="-122"/>
            </a:endParaRPr>
          </a:p>
          <a:p>
            <a:pPr marL="0" lvl="0" indent="457200">
              <a:lnSpc>
                <a:spcPts val="2600"/>
              </a:lnSpc>
              <a:buNone/>
            </a:pPr>
            <a:r>
              <a:rPr lang="zh-CN" altLang="zh-CN" dirty="0" smtClean="0">
                <a:latin typeface="微软雅黑" panose="020B0503020204020204" pitchFamily="34" charset="-122"/>
                <a:ea typeface="微软雅黑" panose="020B0503020204020204" pitchFamily="34" charset="-122"/>
              </a:rPr>
              <a:t>增加</a:t>
            </a:r>
            <a:r>
              <a:rPr lang="zh-CN" altLang="zh-CN" dirty="0">
                <a:latin typeface="微软雅黑" panose="020B0503020204020204" pitchFamily="34" charset="-122"/>
                <a:ea typeface="微软雅黑" panose="020B0503020204020204" pitchFamily="34" charset="-122"/>
              </a:rPr>
              <a:t>投入，完善装备</a:t>
            </a:r>
            <a:r>
              <a:rPr lang="zh-CN" altLang="zh-CN" dirty="0" smtClean="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增加职称评定</a:t>
            </a:r>
            <a:r>
              <a:rPr lang="zh-CN" altLang="zh-CN" dirty="0" smtClean="0">
                <a:latin typeface="微软雅黑" panose="020B0503020204020204" pitchFamily="34" charset="-122"/>
                <a:ea typeface="微软雅黑" panose="020B0503020204020204" pitchFamily="34" charset="-122"/>
              </a:rPr>
              <a:t>人数</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建立</a:t>
            </a:r>
            <a:r>
              <a:rPr lang="zh-CN" altLang="zh-CN" dirty="0">
                <a:latin typeface="微软雅黑" panose="020B0503020204020204" pitchFamily="34" charset="-122"/>
                <a:ea typeface="微软雅黑" panose="020B0503020204020204" pitchFamily="34" charset="-122"/>
              </a:rPr>
              <a:t>激励制度；</a:t>
            </a:r>
          </a:p>
          <a:p>
            <a:pPr marL="0" lvl="0" indent="457200">
              <a:lnSpc>
                <a:spcPts val="2600"/>
              </a:lnSpc>
              <a:buNone/>
            </a:pPr>
            <a:r>
              <a:rPr lang="zh-CN" altLang="zh-CN" dirty="0">
                <a:latin typeface="微软雅黑" panose="020B0503020204020204" pitchFamily="34" charset="-122"/>
                <a:ea typeface="微软雅黑" panose="020B0503020204020204" pitchFamily="34" charset="-122"/>
              </a:rPr>
              <a:t>建立核心组，制定切实可行的活动方案，以点带面辐射</a:t>
            </a:r>
            <a:r>
              <a:rPr lang="zh-CN" altLang="zh-CN" dirty="0" smtClean="0">
                <a:latin typeface="微软雅黑" panose="020B0503020204020204" pitchFamily="34" charset="-122"/>
                <a:ea typeface="微软雅黑" panose="020B0503020204020204" pitchFamily="34" charset="-122"/>
              </a:rPr>
              <a:t>全校</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pic>
        <p:nvPicPr>
          <p:cNvPr id="4" name="图片 3">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8261" y="5203317"/>
            <a:ext cx="1068925" cy="801694"/>
          </a:xfrm>
          <a:prstGeom prst="rect">
            <a:avLst/>
          </a:prstGeom>
        </p:spPr>
      </p:pic>
    </p:spTree>
    <p:extLst>
      <p:ext uri="{BB962C8B-B14F-4D97-AF65-F5344CB8AC3E}">
        <p14:creationId xmlns:p14="http://schemas.microsoft.com/office/powerpoint/2010/main" val="227729896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800" dirty="0" smtClean="0">
                <a:latin typeface="微软雅黑" panose="020B0503020204020204" pitchFamily="34" charset="-122"/>
                <a:ea typeface="微软雅黑" panose="020B0503020204020204" pitchFamily="34" charset="-122"/>
              </a:rPr>
              <a:t>3.  </a:t>
            </a:r>
            <a:r>
              <a:rPr lang="zh-CN" altLang="zh-CN" sz="2800" dirty="0" smtClean="0">
                <a:latin typeface="微软雅黑" panose="020B0503020204020204" pitchFamily="34" charset="-122"/>
                <a:ea typeface="微软雅黑" panose="020B0503020204020204" pitchFamily="34" charset="-122"/>
              </a:rPr>
              <a:t>最</a:t>
            </a:r>
            <a:r>
              <a:rPr lang="zh-CN" altLang="zh-CN" sz="2800" dirty="0">
                <a:latin typeface="微软雅黑" panose="020B0503020204020204" pitchFamily="34" charset="-122"/>
                <a:ea typeface="微软雅黑" panose="020B0503020204020204" pitchFamily="34" charset="-122"/>
              </a:rPr>
              <a:t>希望在“五课”教研中的哪些方面得到提高</a:t>
            </a:r>
            <a:endParaRPr lang="zh-CN" altLang="en-US" sz="28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3117274" y="2008909"/>
            <a:ext cx="6431972" cy="3777622"/>
          </a:xfrm>
        </p:spPr>
        <p:txBody>
          <a:bodyPr>
            <a:noAutofit/>
          </a:bodyPr>
          <a:lstStyle/>
          <a:p>
            <a:pPr marL="0" indent="0">
              <a:lnSpc>
                <a:spcPct val="200000"/>
              </a:lnSpc>
              <a:buNone/>
            </a:pPr>
            <a:r>
              <a:rPr lang="zh-CN" altLang="en-US" sz="2000" dirty="0" smtClean="0">
                <a:latin typeface="微软雅黑" panose="020B0503020204020204" pitchFamily="34" charset="-122"/>
                <a:ea typeface="微软雅黑" panose="020B0503020204020204" pitchFamily="34" charset="-122"/>
              </a:rPr>
              <a:t>排名情况：</a:t>
            </a:r>
            <a:endParaRPr lang="en-US" altLang="zh-CN" sz="2000" dirty="0" smtClean="0">
              <a:latin typeface="微软雅黑" panose="020B0503020204020204" pitchFamily="34" charset="-122"/>
              <a:ea typeface="微软雅黑" panose="020B0503020204020204" pitchFamily="34" charset="-122"/>
            </a:endParaRPr>
          </a:p>
          <a:p>
            <a:pPr marL="0" indent="864000">
              <a:lnSpc>
                <a:spcPct val="150000"/>
              </a:lnSpc>
              <a:buNone/>
            </a:pPr>
            <a:r>
              <a:rPr lang="zh-CN" altLang="en-US" sz="2000" dirty="0" smtClean="0">
                <a:latin typeface="微软雅黑" panose="020B0503020204020204" pitchFamily="34" charset="-122"/>
                <a:ea typeface="微软雅黑" panose="020B0503020204020204" pitchFamily="34" charset="-122"/>
              </a:rPr>
              <a:t>第一位：</a:t>
            </a:r>
            <a:r>
              <a:rPr lang="zh-CN" altLang="en-US" sz="2000" dirty="0" smtClean="0">
                <a:solidFill>
                  <a:srgbClr val="FF0000"/>
                </a:solidFill>
                <a:latin typeface="微软雅黑" panose="020B0503020204020204" pitchFamily="34" charset="-122"/>
                <a:ea typeface="微软雅黑" panose="020B0503020204020204" pitchFamily="34" charset="-122"/>
              </a:rPr>
              <a:t>备课</a:t>
            </a:r>
            <a:endParaRPr lang="en-US" altLang="zh-CN" sz="2000" dirty="0" smtClean="0">
              <a:solidFill>
                <a:srgbClr val="FF0000"/>
              </a:solidFill>
              <a:latin typeface="微软雅黑" panose="020B0503020204020204" pitchFamily="34" charset="-122"/>
              <a:ea typeface="微软雅黑" panose="020B0503020204020204" pitchFamily="34" charset="-122"/>
            </a:endParaRPr>
          </a:p>
          <a:p>
            <a:pPr marL="0" indent="864000">
              <a:lnSpc>
                <a:spcPct val="150000"/>
              </a:lnSpc>
              <a:buNone/>
            </a:pPr>
            <a:r>
              <a:rPr lang="zh-CN" altLang="en-US" sz="2000" dirty="0" smtClean="0">
                <a:latin typeface="微软雅黑" panose="020B0503020204020204" pitchFamily="34" charset="-122"/>
                <a:ea typeface="微软雅黑" panose="020B0503020204020204" pitchFamily="34" charset="-122"/>
              </a:rPr>
              <a:t>        第二位：</a:t>
            </a:r>
            <a:r>
              <a:rPr lang="zh-CN" altLang="en-US" sz="2000" dirty="0" smtClean="0">
                <a:solidFill>
                  <a:srgbClr val="FF0000"/>
                </a:solidFill>
                <a:latin typeface="微软雅黑" panose="020B0503020204020204" pitchFamily="34" charset="-122"/>
                <a:ea typeface="微软雅黑" panose="020B0503020204020204" pitchFamily="34" charset="-122"/>
              </a:rPr>
              <a:t>说课</a:t>
            </a:r>
            <a:endParaRPr lang="en-US" altLang="zh-CN" sz="2000" dirty="0" smtClean="0">
              <a:solidFill>
                <a:srgbClr val="FF0000"/>
              </a:solidFill>
              <a:latin typeface="微软雅黑" panose="020B0503020204020204" pitchFamily="34" charset="-122"/>
              <a:ea typeface="微软雅黑" panose="020B0503020204020204" pitchFamily="34" charset="-122"/>
            </a:endParaRPr>
          </a:p>
          <a:p>
            <a:pPr marL="0" indent="864000">
              <a:lnSpc>
                <a:spcPct val="150000"/>
              </a:lnSpc>
              <a:buNone/>
            </a:pPr>
            <a:r>
              <a:rPr lang="zh-CN" altLang="en-US" sz="2000" dirty="0" smtClean="0">
                <a:latin typeface="微软雅黑" panose="020B0503020204020204" pitchFamily="34" charset="-122"/>
                <a:ea typeface="微软雅黑" panose="020B0503020204020204" pitchFamily="34" charset="-122"/>
              </a:rPr>
              <a:t>                第三位：上课</a:t>
            </a:r>
            <a:endParaRPr lang="en-US" altLang="zh-CN" sz="2000" dirty="0" smtClean="0">
              <a:latin typeface="微软雅黑" panose="020B0503020204020204" pitchFamily="34" charset="-122"/>
              <a:ea typeface="微软雅黑" panose="020B0503020204020204" pitchFamily="34" charset="-122"/>
            </a:endParaRPr>
          </a:p>
          <a:p>
            <a:pPr marL="0" indent="864000">
              <a:lnSpc>
                <a:spcPct val="150000"/>
              </a:lnSpc>
              <a:buNone/>
            </a:pPr>
            <a:r>
              <a:rPr lang="zh-CN" altLang="en-US" sz="2000" dirty="0" smtClean="0">
                <a:latin typeface="微软雅黑" panose="020B0503020204020204" pitchFamily="34" charset="-122"/>
                <a:ea typeface="微软雅黑" panose="020B0503020204020204" pitchFamily="34" charset="-122"/>
              </a:rPr>
              <a:t>                        第四位：评课</a:t>
            </a:r>
            <a:endParaRPr lang="en-US" altLang="zh-CN" sz="2000" dirty="0" smtClean="0">
              <a:latin typeface="微软雅黑" panose="020B0503020204020204" pitchFamily="34" charset="-122"/>
              <a:ea typeface="微软雅黑" panose="020B0503020204020204" pitchFamily="34" charset="-122"/>
            </a:endParaRPr>
          </a:p>
          <a:p>
            <a:pPr marL="0" indent="864000">
              <a:lnSpc>
                <a:spcPct val="150000"/>
              </a:lnSpc>
              <a:buNone/>
            </a:pPr>
            <a:r>
              <a:rPr lang="zh-CN" altLang="en-US" sz="2000" dirty="0" smtClean="0">
                <a:latin typeface="微软雅黑" panose="020B0503020204020204" pitchFamily="34" charset="-122"/>
                <a:ea typeface="微软雅黑" panose="020B0503020204020204" pitchFamily="34" charset="-122"/>
              </a:rPr>
              <a:t>                                第五位：听课</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4163419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04849" y="2860963"/>
            <a:ext cx="6575570" cy="1336964"/>
          </a:xfrm>
        </p:spPr>
        <p:txBody>
          <a:bodyPr>
            <a:normAutofit/>
          </a:bodyPr>
          <a:lstStyle/>
          <a:p>
            <a:pPr marL="0" indent="0">
              <a:buNone/>
            </a:pPr>
            <a:r>
              <a:rPr lang="zh-CN" altLang="en-US" sz="4800" dirty="0" smtClean="0">
                <a:latin typeface="微软雅黑" panose="020B0503020204020204" pitchFamily="34" charset="-122"/>
                <a:ea typeface="微软雅黑" panose="020B0503020204020204" pitchFamily="34" charset="-122"/>
              </a:rPr>
              <a:t>第二部分    学员交流</a:t>
            </a:r>
            <a:endParaRPr lang="zh-CN" altLang="en-US" sz="4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1198400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65220" y="1288468"/>
            <a:ext cx="9185563" cy="4561610"/>
          </a:xfrm>
        </p:spPr>
        <p:txBody>
          <a:bodyPr>
            <a:noAutofit/>
          </a:bodyPr>
          <a:lstStyle/>
          <a:p>
            <a:pPr marL="0" indent="0">
              <a:lnSpc>
                <a:spcPct val="200000"/>
              </a:lnSpc>
              <a:buNone/>
            </a:pPr>
            <a:r>
              <a:rPr lang="zh-CN" altLang="en-US" sz="2400" dirty="0">
                <a:latin typeface="微软雅黑" panose="020B0503020204020204" pitchFamily="34" charset="-122"/>
                <a:ea typeface="微软雅黑" panose="020B0503020204020204" pitchFamily="34" charset="-122"/>
              </a:rPr>
              <a:t>盐城高等</a:t>
            </a:r>
            <a:r>
              <a:rPr lang="zh-CN" altLang="en-US" sz="2400" dirty="0" smtClean="0">
                <a:latin typeface="微软雅黑" panose="020B0503020204020204" pitchFamily="34" charset="-122"/>
                <a:ea typeface="微软雅黑" panose="020B0503020204020204" pitchFamily="34" charset="-122"/>
              </a:rPr>
              <a:t>师范学校                               浦</a:t>
            </a:r>
            <a:r>
              <a:rPr lang="zh-CN" altLang="en-US" sz="2400" dirty="0">
                <a:latin typeface="微软雅黑" panose="020B0503020204020204" pitchFamily="34" charset="-122"/>
                <a:ea typeface="微软雅黑" panose="020B0503020204020204" pitchFamily="34" charset="-122"/>
              </a:rPr>
              <a:t>立</a:t>
            </a:r>
            <a:r>
              <a:rPr lang="zh-CN" altLang="en-US" sz="2400" dirty="0" smtClean="0">
                <a:latin typeface="微软雅黑" panose="020B0503020204020204" pitchFamily="34" charset="-122"/>
                <a:ea typeface="微软雅黑" panose="020B0503020204020204" pitchFamily="34" charset="-122"/>
              </a:rPr>
              <a:t>孟         备课</a:t>
            </a:r>
            <a:endParaRPr lang="en-US" altLang="zh-CN" sz="2400" dirty="0" smtClean="0">
              <a:latin typeface="微软雅黑" panose="020B0503020204020204" pitchFamily="34" charset="-122"/>
              <a:ea typeface="微软雅黑" panose="020B0503020204020204" pitchFamily="34" charset="-122"/>
            </a:endParaRPr>
          </a:p>
          <a:p>
            <a:pPr marL="0" indent="0">
              <a:lnSpc>
                <a:spcPct val="200000"/>
              </a:lnSpc>
              <a:buNone/>
            </a:pPr>
            <a:r>
              <a:rPr lang="zh-CN" altLang="en-US" sz="2400" dirty="0">
                <a:latin typeface="微软雅黑" panose="020B0503020204020204" pitchFamily="34" charset="-122"/>
                <a:ea typeface="微软雅黑" panose="020B0503020204020204" pitchFamily="34" charset="-122"/>
              </a:rPr>
              <a:t>江苏省徐州市张集</a:t>
            </a:r>
            <a:r>
              <a:rPr lang="zh-CN" altLang="en-US" sz="2400" dirty="0" smtClean="0">
                <a:latin typeface="微软雅黑" panose="020B0503020204020204" pitchFamily="34" charset="-122"/>
                <a:ea typeface="微软雅黑" panose="020B0503020204020204" pitchFamily="34" charset="-122"/>
              </a:rPr>
              <a:t>中等专业学校          张</a:t>
            </a:r>
            <a:r>
              <a:rPr lang="zh-CN" altLang="en-US" sz="2400" dirty="0">
                <a:latin typeface="微软雅黑" panose="020B0503020204020204" pitchFamily="34" charset="-122"/>
                <a:ea typeface="微软雅黑" panose="020B0503020204020204" pitchFamily="34" charset="-122"/>
              </a:rPr>
              <a:t>广</a:t>
            </a:r>
            <a:r>
              <a:rPr lang="zh-CN" altLang="en-US" sz="2400" dirty="0" smtClean="0">
                <a:latin typeface="微软雅黑" panose="020B0503020204020204" pitchFamily="34" charset="-122"/>
                <a:ea typeface="微软雅黑" panose="020B0503020204020204" pitchFamily="34" charset="-122"/>
              </a:rPr>
              <a:t>学         上课</a:t>
            </a:r>
            <a:endParaRPr lang="en-US" altLang="zh-CN" sz="2400" dirty="0" smtClean="0">
              <a:latin typeface="微软雅黑" panose="020B0503020204020204" pitchFamily="34" charset="-122"/>
              <a:ea typeface="微软雅黑" panose="020B0503020204020204" pitchFamily="34" charset="-122"/>
            </a:endParaRPr>
          </a:p>
          <a:p>
            <a:pPr marL="0" indent="0">
              <a:lnSpc>
                <a:spcPct val="200000"/>
              </a:lnSpc>
              <a:buNone/>
            </a:pPr>
            <a:r>
              <a:rPr lang="zh-CN" altLang="en-US" sz="2400" dirty="0">
                <a:latin typeface="微软雅黑" panose="020B0503020204020204" pitchFamily="34" charset="-122"/>
                <a:ea typeface="微软雅黑" panose="020B0503020204020204" pitchFamily="34" charset="-122"/>
              </a:rPr>
              <a:t>连云港生物工程</a:t>
            </a:r>
            <a:r>
              <a:rPr lang="zh-CN" altLang="en-US" sz="2400" dirty="0" smtClean="0">
                <a:latin typeface="微软雅黑" panose="020B0503020204020204" pitchFamily="34" charset="-122"/>
                <a:ea typeface="微软雅黑" panose="020B0503020204020204" pitchFamily="34" charset="-122"/>
              </a:rPr>
              <a:t>中等专业学校             侍述亮          听课</a:t>
            </a:r>
            <a:endParaRPr lang="en-US" altLang="zh-CN" sz="2400" dirty="0" smtClean="0">
              <a:latin typeface="微软雅黑" panose="020B0503020204020204" pitchFamily="34" charset="-122"/>
              <a:ea typeface="微软雅黑" panose="020B0503020204020204" pitchFamily="34" charset="-122"/>
            </a:endParaRPr>
          </a:p>
          <a:p>
            <a:pPr marL="0" indent="0">
              <a:lnSpc>
                <a:spcPct val="200000"/>
              </a:lnSpc>
              <a:buNone/>
            </a:pPr>
            <a:r>
              <a:rPr lang="zh-CN" altLang="en-US" sz="2400" dirty="0">
                <a:latin typeface="微软雅黑" panose="020B0503020204020204" pitchFamily="34" charset="-122"/>
                <a:ea typeface="微软雅黑" panose="020B0503020204020204" pitchFamily="34" charset="-122"/>
              </a:rPr>
              <a:t>江苏省江都</a:t>
            </a:r>
            <a:r>
              <a:rPr lang="zh-CN" altLang="en-US" sz="2400" dirty="0" smtClean="0">
                <a:latin typeface="微软雅黑" panose="020B0503020204020204" pitchFamily="34" charset="-122"/>
                <a:ea typeface="微软雅黑" panose="020B0503020204020204" pitchFamily="34" charset="-122"/>
              </a:rPr>
              <a:t>中等专业学校                    严   伟          评课</a:t>
            </a:r>
            <a:endParaRPr lang="en-US" altLang="zh-CN" sz="2400" dirty="0" smtClean="0">
              <a:latin typeface="微软雅黑" panose="020B0503020204020204" pitchFamily="34" charset="-122"/>
              <a:ea typeface="微软雅黑" panose="020B0503020204020204" pitchFamily="34" charset="-122"/>
            </a:endParaRPr>
          </a:p>
          <a:p>
            <a:pPr marL="0" indent="0">
              <a:lnSpc>
                <a:spcPct val="200000"/>
              </a:lnSpc>
              <a:buNone/>
            </a:pPr>
            <a:r>
              <a:rPr lang="zh-CN" altLang="en-US" sz="2400" dirty="0">
                <a:latin typeface="微软雅黑" panose="020B0503020204020204" pitchFamily="34" charset="-122"/>
                <a:ea typeface="微软雅黑" panose="020B0503020204020204" pitchFamily="34" charset="-122"/>
              </a:rPr>
              <a:t>江苏省如东</a:t>
            </a:r>
            <a:r>
              <a:rPr lang="zh-CN" altLang="en-US" sz="2400" dirty="0" smtClean="0">
                <a:latin typeface="微软雅黑" panose="020B0503020204020204" pitchFamily="34" charset="-122"/>
                <a:ea typeface="微软雅黑" panose="020B0503020204020204" pitchFamily="34" charset="-122"/>
              </a:rPr>
              <a:t>中等专业学校                    王</a:t>
            </a:r>
            <a:r>
              <a:rPr lang="zh-CN" altLang="en-US" sz="2400" dirty="0">
                <a:latin typeface="微软雅黑" panose="020B0503020204020204" pitchFamily="34" charset="-122"/>
                <a:ea typeface="微软雅黑" panose="020B0503020204020204" pitchFamily="34" charset="-122"/>
              </a:rPr>
              <a:t>小</a:t>
            </a:r>
            <a:r>
              <a:rPr lang="zh-CN" altLang="en-US" sz="2400" dirty="0" smtClean="0">
                <a:latin typeface="微软雅黑" panose="020B0503020204020204" pitchFamily="34" charset="-122"/>
                <a:ea typeface="微软雅黑" panose="020B0503020204020204" pitchFamily="34" charset="-122"/>
              </a:rPr>
              <a:t>峰       两课评比     </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4390989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04849" y="2860963"/>
            <a:ext cx="6575570" cy="1336964"/>
          </a:xfrm>
        </p:spPr>
        <p:txBody>
          <a:bodyPr>
            <a:normAutofit/>
          </a:bodyPr>
          <a:lstStyle/>
          <a:p>
            <a:pPr marL="0" indent="0">
              <a:buNone/>
            </a:pPr>
            <a:r>
              <a:rPr lang="zh-CN" altLang="en-US" sz="4800" dirty="0" smtClean="0">
                <a:latin typeface="微软雅黑" panose="020B0503020204020204" pitchFamily="34" charset="-122"/>
                <a:ea typeface="微软雅黑" panose="020B0503020204020204" pitchFamily="34" charset="-122"/>
              </a:rPr>
              <a:t>第三部分    理论引领</a:t>
            </a:r>
            <a:endParaRPr lang="zh-CN" altLang="en-US" sz="4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0840125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92925" y="624110"/>
            <a:ext cx="8911687" cy="851399"/>
          </a:xfrm>
        </p:spPr>
        <p:txBody>
          <a:bodyPr/>
          <a:lstStyle/>
          <a:p>
            <a:r>
              <a:rPr lang="zh-CN" altLang="en-US" dirty="0" smtClean="0">
                <a:latin typeface="微软雅黑" panose="020B0503020204020204" pitchFamily="34" charset="-122"/>
                <a:ea typeface="微软雅黑" panose="020B0503020204020204" pitchFamily="34" charset="-122"/>
              </a:rPr>
              <a:t>江苏教育研究（职业教育）</a:t>
            </a:r>
            <a:r>
              <a:rPr lang="en-US" altLang="zh-CN" dirty="0" smtClean="0">
                <a:latin typeface="微软雅黑" panose="020B0503020204020204" pitchFamily="34" charset="-122"/>
                <a:ea typeface="微软雅黑" panose="020B0503020204020204" pitchFamily="34" charset="-122"/>
              </a:rPr>
              <a:t>2014.2</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303712" y="1478539"/>
            <a:ext cx="3406343" cy="505691"/>
          </a:xfrm>
        </p:spPr>
        <p:txBody>
          <a:bodyPr/>
          <a:lstStyle/>
          <a:p>
            <a:pPr marL="0" indent="0">
              <a:buNone/>
            </a:pPr>
            <a:r>
              <a:rPr lang="zh-CN" altLang="en-US" dirty="0" smtClean="0">
                <a:latin typeface="微软雅黑" panose="020B0503020204020204" pitchFamily="34" charset="-122"/>
                <a:ea typeface="微软雅黑" panose="020B0503020204020204" pitchFamily="34" charset="-122"/>
              </a:rPr>
              <a:t>（江苏</a:t>
            </a:r>
            <a:r>
              <a:rPr lang="zh-CN" altLang="en-US" dirty="0">
                <a:latin typeface="微软雅黑" panose="020B0503020204020204" pitchFamily="34" charset="-122"/>
                <a:ea typeface="微软雅黑" panose="020B0503020204020204" pitchFamily="34" charset="-122"/>
              </a:rPr>
              <a:t>教育研究 </a:t>
            </a:r>
            <a:r>
              <a:rPr lang="zh-CN" altLang="en-US" dirty="0" smtClean="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2014 </a:t>
            </a:r>
            <a:r>
              <a:rPr lang="zh-CN" altLang="en-US" dirty="0" smtClean="0">
                <a:latin typeface="微软雅黑" panose="020B0503020204020204" pitchFamily="34" charset="-122"/>
                <a:ea typeface="微软雅黑" panose="020B0503020204020204" pitchFamily="34" charset="-122"/>
              </a:rPr>
              <a:t>年 </a:t>
            </a:r>
            <a:r>
              <a:rPr lang="en-US" altLang="zh-CN" dirty="0" smtClean="0">
                <a:latin typeface="微软雅黑" panose="020B0503020204020204" pitchFamily="34" charset="-122"/>
                <a:ea typeface="微软雅黑" panose="020B0503020204020204" pitchFamily="34" charset="-122"/>
              </a:rPr>
              <a:t>6 </a:t>
            </a:r>
            <a:r>
              <a:rPr lang="zh-CN" altLang="en-US" dirty="0" smtClean="0">
                <a:latin typeface="微软雅黑" panose="020B0503020204020204" pitchFamily="34" charset="-122"/>
                <a:ea typeface="微软雅黑" panose="020B0503020204020204" pitchFamily="34" charset="-122"/>
              </a:rPr>
              <a:t>期）</a:t>
            </a:r>
            <a:endParaRPr lang="zh-CN" altLang="en-US" dirty="0">
              <a:latin typeface="微软雅黑" panose="020B0503020204020204" pitchFamily="34" charset="-122"/>
              <a:ea typeface="微软雅黑" panose="020B0503020204020204" pitchFamily="34" charset="-122"/>
            </a:endParaRPr>
          </a:p>
          <a:p>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4513" y="2863559"/>
            <a:ext cx="7311084" cy="2633229"/>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319" y="2240105"/>
            <a:ext cx="2875211" cy="3880139"/>
          </a:xfrm>
          <a:prstGeom prst="rect">
            <a:avLst/>
          </a:prstGeom>
        </p:spPr>
      </p:pic>
      <p:sp>
        <p:nvSpPr>
          <p:cNvPr id="6" name="圆角矩形 5"/>
          <p:cNvSpPr/>
          <p:nvPr/>
        </p:nvSpPr>
        <p:spPr>
          <a:xfrm>
            <a:off x="4686298" y="3148445"/>
            <a:ext cx="5631873" cy="204700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3367232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04849" y="2860963"/>
            <a:ext cx="6575570" cy="1336964"/>
          </a:xfrm>
        </p:spPr>
        <p:txBody>
          <a:bodyPr>
            <a:normAutofit/>
          </a:bodyPr>
          <a:lstStyle/>
          <a:p>
            <a:pPr marL="0" indent="0">
              <a:buNone/>
            </a:pPr>
            <a:r>
              <a:rPr lang="zh-CN" altLang="en-US" sz="4800" dirty="0" smtClean="0">
                <a:latin typeface="微软雅黑" panose="020B0503020204020204" pitchFamily="34" charset="-122"/>
                <a:ea typeface="微软雅黑" panose="020B0503020204020204" pitchFamily="34" charset="-122"/>
              </a:rPr>
              <a:t>第一部分    问卷分析</a:t>
            </a:r>
            <a:endParaRPr lang="zh-CN" altLang="en-US" sz="4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7708625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47010" y="1067455"/>
            <a:ext cx="9301739" cy="809835"/>
          </a:xfrm>
        </p:spPr>
        <p:txBody>
          <a:bodyPr>
            <a:normAutofit/>
          </a:bodyPr>
          <a:lstStyle/>
          <a:p>
            <a:r>
              <a:rPr lang="zh-CN" altLang="zh-CN" sz="3200" dirty="0">
                <a:latin typeface="微软雅黑" panose="020B0503020204020204" pitchFamily="34" charset="-122"/>
                <a:ea typeface="微软雅黑" panose="020B0503020204020204" pitchFamily="34" charset="-122"/>
              </a:rPr>
              <a:t>“五课”教研的目标：提升教师课程实施</a:t>
            </a:r>
            <a:r>
              <a:rPr lang="zh-CN" altLang="zh-CN" sz="3200" dirty="0" smtClean="0">
                <a:latin typeface="微软雅黑" panose="020B0503020204020204" pitchFamily="34" charset="-122"/>
                <a:ea typeface="微软雅黑" panose="020B0503020204020204" pitchFamily="34" charset="-122"/>
              </a:rPr>
              <a:t>能力</a:t>
            </a:r>
            <a:endParaRPr lang="zh-CN" altLang="en-US" sz="32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958340" y="2254827"/>
            <a:ext cx="2481552" cy="578427"/>
          </a:xfrm>
        </p:spPr>
        <p:txBody>
          <a:bodyPr/>
          <a:lstStyle/>
          <a:p>
            <a:pPr marL="0" indent="0">
              <a:buNone/>
            </a:pPr>
            <a:r>
              <a:rPr lang="zh-CN" altLang="zh-CN" dirty="0">
                <a:latin typeface="微软雅黑" panose="020B0503020204020204" pitchFamily="34" charset="-122"/>
                <a:ea typeface="微软雅黑" panose="020B0503020204020204" pitchFamily="34" charset="-122"/>
              </a:rPr>
              <a:t>丁蕾</a:t>
            </a:r>
            <a:r>
              <a:rPr lang="en-US" altLang="zh-CN" dirty="0">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王行刚</a:t>
            </a:r>
            <a:r>
              <a:rPr lang="en-US" altLang="zh-CN" dirty="0">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胡殿均</a:t>
            </a:r>
            <a:endParaRPr lang="zh-CN" altLang="en-US" dirty="0">
              <a:latin typeface="微软雅黑" panose="020B0503020204020204" pitchFamily="34" charset="-122"/>
              <a:ea typeface="微软雅黑" panose="020B0503020204020204" pitchFamily="34" charset="-122"/>
            </a:endParaRPr>
          </a:p>
          <a:p>
            <a:endParaRPr lang="zh-CN" altLang="en-US" dirty="0"/>
          </a:p>
        </p:txBody>
      </p:sp>
      <p:sp>
        <p:nvSpPr>
          <p:cNvPr id="4" name="文本框 3"/>
          <p:cNvSpPr txBox="1"/>
          <p:nvPr/>
        </p:nvSpPr>
        <p:spPr>
          <a:xfrm>
            <a:off x="3118211" y="3210791"/>
            <a:ext cx="6411191" cy="2169825"/>
          </a:xfrm>
          <a:prstGeom prst="rect">
            <a:avLst/>
          </a:prstGeom>
          <a:noFill/>
        </p:spPr>
        <p:txBody>
          <a:bodyPr wrap="square"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作者简介：</a:t>
            </a:r>
            <a:endParaRPr lang="en-US" altLang="zh-CN" dirty="0" smtClean="0">
              <a:latin typeface="微软雅黑" panose="020B0503020204020204" pitchFamily="34" charset="-122"/>
              <a:ea typeface="微软雅黑" panose="020B0503020204020204" pitchFamily="34" charset="-122"/>
            </a:endParaRPr>
          </a:p>
          <a:p>
            <a:pPr indent="457200">
              <a:lnSpc>
                <a:spcPct val="200000"/>
              </a:lnSpc>
            </a:pPr>
            <a:r>
              <a:rPr lang="zh-CN" altLang="en-US" dirty="0" smtClean="0">
                <a:latin typeface="微软雅黑" panose="020B0503020204020204" pitchFamily="34" charset="-122"/>
                <a:ea typeface="微软雅黑" panose="020B0503020204020204" pitchFamily="34" charset="-122"/>
              </a:rPr>
              <a:t>丁    蕾：徐州市职业教育与成人教育研究室主任</a:t>
            </a:r>
            <a:endParaRPr lang="en-US" altLang="zh-CN" dirty="0" smtClean="0">
              <a:latin typeface="微软雅黑" panose="020B0503020204020204" pitchFamily="34" charset="-122"/>
              <a:ea typeface="微软雅黑" panose="020B0503020204020204" pitchFamily="34" charset="-122"/>
            </a:endParaRPr>
          </a:p>
          <a:p>
            <a:pPr indent="457200">
              <a:lnSpc>
                <a:spcPct val="200000"/>
              </a:lnSpc>
            </a:pPr>
            <a:r>
              <a:rPr lang="zh-CN" altLang="en-US" dirty="0" smtClean="0">
                <a:latin typeface="微软雅黑" panose="020B0503020204020204" pitchFamily="34" charset="-122"/>
                <a:ea typeface="微软雅黑" panose="020B0503020204020204" pitchFamily="34" charset="-122"/>
              </a:rPr>
              <a:t>王行刚：江苏省徐州医药高等职业学校科研处处长</a:t>
            </a:r>
            <a:endParaRPr lang="en-US" altLang="zh-CN" dirty="0" smtClean="0">
              <a:latin typeface="微软雅黑" panose="020B0503020204020204" pitchFamily="34" charset="-122"/>
              <a:ea typeface="微软雅黑" panose="020B0503020204020204" pitchFamily="34" charset="-122"/>
            </a:endParaRPr>
          </a:p>
          <a:p>
            <a:pPr indent="457200">
              <a:lnSpc>
                <a:spcPct val="200000"/>
              </a:lnSpc>
            </a:pPr>
            <a:r>
              <a:rPr lang="zh-CN" altLang="en-US" dirty="0" smtClean="0">
                <a:latin typeface="微软雅黑" panose="020B0503020204020204" pitchFamily="34" charset="-122"/>
                <a:ea typeface="微软雅黑" panose="020B0503020204020204" pitchFamily="34" charset="-122"/>
              </a:rPr>
              <a:t>胡殿均：</a:t>
            </a:r>
            <a:r>
              <a:rPr lang="zh-CN" altLang="en-US" dirty="0">
                <a:latin typeface="微软雅黑" panose="020B0503020204020204" pitchFamily="34" charset="-122"/>
                <a:ea typeface="微软雅黑" panose="020B0503020204020204" pitchFamily="34" charset="-122"/>
              </a:rPr>
              <a:t>徐州市职业教育与成人教育研究室</a:t>
            </a:r>
            <a:r>
              <a:rPr lang="zh-CN" altLang="en-US" dirty="0" smtClean="0">
                <a:latin typeface="微软雅黑" panose="020B0503020204020204" pitchFamily="34" charset="-122"/>
                <a:ea typeface="微软雅黑" panose="020B0503020204020204" pitchFamily="34" charset="-122"/>
              </a:rPr>
              <a:t>教研员</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2008403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47010" y="1067455"/>
            <a:ext cx="9301739" cy="809835"/>
          </a:xfrm>
        </p:spPr>
        <p:txBody>
          <a:bodyPr>
            <a:normAutofit/>
          </a:bodyPr>
          <a:lstStyle/>
          <a:p>
            <a:r>
              <a:rPr lang="zh-CN" altLang="zh-CN" sz="3200" dirty="0">
                <a:latin typeface="微软雅黑" panose="020B0503020204020204" pitchFamily="34" charset="-122"/>
                <a:ea typeface="微软雅黑" panose="020B0503020204020204" pitchFamily="34" charset="-122"/>
                <a:hlinkClick r:id="rId2" action="ppaction://hlinkfile"/>
              </a:rPr>
              <a:t>“五课”教研的目标：提升教师课程实施</a:t>
            </a:r>
            <a:r>
              <a:rPr lang="zh-CN" altLang="zh-CN" sz="3200" dirty="0" smtClean="0">
                <a:latin typeface="微软雅黑" panose="020B0503020204020204" pitchFamily="34" charset="-122"/>
                <a:ea typeface="微软雅黑" panose="020B0503020204020204" pitchFamily="34" charset="-122"/>
                <a:hlinkClick r:id="rId2" action="ppaction://hlinkfile"/>
              </a:rPr>
              <a:t>能力</a:t>
            </a:r>
            <a:endParaRPr lang="zh-CN" altLang="en-US" sz="32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735283" y="2251365"/>
            <a:ext cx="9175172" cy="3692235"/>
          </a:xfrm>
        </p:spPr>
        <p:txBody>
          <a:bodyPr>
            <a:normAutofit/>
          </a:bodyPr>
          <a:lstStyle/>
          <a:p>
            <a:pPr marL="0" indent="0">
              <a:lnSpc>
                <a:spcPct val="150000"/>
              </a:lnSpc>
              <a:buNone/>
            </a:pPr>
            <a:r>
              <a:rPr lang="zh-CN" altLang="zh-CN" sz="2000" dirty="0">
                <a:latin typeface="微软雅黑" panose="020B0503020204020204" pitchFamily="34" charset="-122"/>
                <a:ea typeface="微软雅黑" panose="020B0503020204020204" pitchFamily="34" charset="-122"/>
              </a:rPr>
              <a:t>摘要</a:t>
            </a:r>
            <a:r>
              <a:rPr lang="zh-CN" altLang="zh-CN"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0" indent="0">
              <a:lnSpc>
                <a:spcPct val="150000"/>
              </a:lnSpc>
              <a:buNone/>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教师</a:t>
            </a:r>
            <a:r>
              <a:rPr lang="zh-CN" altLang="zh-CN" sz="2000" dirty="0">
                <a:latin typeface="微软雅黑" panose="020B0503020204020204" pitchFamily="34" charset="-122"/>
                <a:ea typeface="微软雅黑" panose="020B0503020204020204" pitchFamily="34" charset="-122"/>
              </a:rPr>
              <a:t>课程实施能力是职业教育课程改革进一步深化的关键因素之一，“五课”教研与“两课”评比活动为教师课程实施能力的提升提供了平台与契机。文章分析了</a:t>
            </a:r>
            <a:r>
              <a:rPr lang="zh-CN" altLang="zh-CN" sz="2000" dirty="0">
                <a:solidFill>
                  <a:srgbClr val="FF0000"/>
                </a:solidFill>
                <a:latin typeface="微软雅黑" panose="020B0503020204020204" pitchFamily="34" charset="-122"/>
                <a:ea typeface="微软雅黑" panose="020B0503020204020204" pitchFamily="34" charset="-122"/>
              </a:rPr>
              <a:t>“五课”教研活动的初始设计目标就是提高教师课程实施能力</a:t>
            </a:r>
            <a:r>
              <a:rPr lang="zh-CN" altLang="zh-CN" sz="2000" dirty="0">
                <a:latin typeface="微软雅黑" panose="020B0503020204020204" pitchFamily="34" charset="-122"/>
                <a:ea typeface="微软雅黑" panose="020B0503020204020204" pitchFamily="34" charset="-122"/>
              </a:rPr>
              <a:t>。教研机构必须合理地制定教师备课、上课、说课、听课和评课的规范，通过切实的教研与评比活动使教师的课程实施能力得到快速提高，从而形成自己的教学特色，同时通过教学实践的追踪与评价促进职业教育研究水平的提升。</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6270049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94806" y="1140191"/>
            <a:ext cx="6857999" cy="809835"/>
          </a:xfrm>
        </p:spPr>
        <p:txBody>
          <a:bodyPr>
            <a:normAutofit/>
          </a:bodyPr>
          <a:lstStyle/>
          <a:p>
            <a:r>
              <a:rPr lang="zh-CN" altLang="zh-CN" sz="3200" dirty="0">
                <a:latin typeface="微软雅黑" panose="020B0503020204020204" pitchFamily="34" charset="-122"/>
                <a:ea typeface="微软雅黑" panose="020B0503020204020204" pitchFamily="34" charset="-122"/>
              </a:rPr>
              <a:t>“五课”教研</a:t>
            </a:r>
            <a:r>
              <a:rPr lang="zh-CN" altLang="zh-CN" sz="3200" dirty="0" smtClean="0">
                <a:latin typeface="微软雅黑" panose="020B0503020204020204" pitchFamily="34" charset="-122"/>
                <a:ea typeface="微软雅黑" panose="020B0503020204020204" pitchFamily="34" charset="-122"/>
              </a:rPr>
              <a:t>的</a:t>
            </a:r>
            <a:r>
              <a:rPr lang="zh-CN" altLang="en-US" sz="3200" dirty="0" smtClean="0">
                <a:latin typeface="微软雅黑" panose="020B0503020204020204" pitchFamily="34" charset="-122"/>
                <a:ea typeface="微软雅黑" panose="020B0503020204020204" pitchFamily="34" charset="-122"/>
              </a:rPr>
              <a:t>技术细化和理性思考</a:t>
            </a:r>
            <a:endParaRPr lang="zh-CN" altLang="en-US" sz="32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5831177" y="1849583"/>
            <a:ext cx="1203469" cy="436418"/>
          </a:xfrm>
        </p:spPr>
        <p:txBody>
          <a:bodyPr/>
          <a:lstStyle/>
          <a:p>
            <a:pPr marL="0" indent="0">
              <a:buNone/>
            </a:pPr>
            <a:r>
              <a:rPr lang="zh-CN" altLang="en-US" dirty="0" smtClean="0">
                <a:latin typeface="微软雅黑" panose="020B0503020204020204" pitchFamily="34" charset="-122"/>
                <a:ea typeface="微软雅黑" panose="020B0503020204020204" pitchFamily="34" charset="-122"/>
              </a:rPr>
              <a:t>徐永峰</a:t>
            </a:r>
            <a:endParaRPr lang="zh-CN" altLang="en-US" dirty="0">
              <a:latin typeface="微软雅黑" panose="020B0503020204020204" pitchFamily="34" charset="-122"/>
              <a:ea typeface="微软雅黑" panose="020B0503020204020204" pitchFamily="34" charset="-122"/>
            </a:endParaRPr>
          </a:p>
        </p:txBody>
      </p:sp>
      <p:sp>
        <p:nvSpPr>
          <p:cNvPr id="4" name="文本框 3"/>
          <p:cNvSpPr txBox="1"/>
          <p:nvPr/>
        </p:nvSpPr>
        <p:spPr>
          <a:xfrm>
            <a:off x="3118211" y="2473034"/>
            <a:ext cx="6411191" cy="3277820"/>
          </a:xfrm>
          <a:prstGeom prst="rect">
            <a:avLst/>
          </a:prstGeom>
          <a:noFill/>
        </p:spPr>
        <p:txBody>
          <a:bodyPr wrap="square"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作者简介：</a:t>
            </a:r>
            <a:endParaRPr lang="en-US" altLang="zh-CN" dirty="0" smtClean="0">
              <a:latin typeface="微软雅黑" panose="020B0503020204020204" pitchFamily="34" charset="-122"/>
              <a:ea typeface="微软雅黑" panose="020B0503020204020204" pitchFamily="34" charset="-122"/>
            </a:endParaRPr>
          </a:p>
          <a:p>
            <a:pPr indent="457200">
              <a:lnSpc>
                <a:spcPct val="200000"/>
              </a:lnSpc>
            </a:pPr>
            <a:r>
              <a:rPr lang="zh-CN" altLang="en-US" dirty="0" smtClean="0">
                <a:latin typeface="微软雅黑" panose="020B0503020204020204" pitchFamily="34" charset="-122"/>
                <a:ea typeface="微软雅黑" panose="020B0503020204020204" pitchFamily="34" charset="-122"/>
              </a:rPr>
              <a:t>徐州市职业教育与成人教育研究室</a:t>
            </a:r>
            <a:endParaRPr lang="en-US" altLang="zh-CN" dirty="0" smtClean="0">
              <a:latin typeface="微软雅黑" panose="020B0503020204020204" pitchFamily="34" charset="-122"/>
              <a:ea typeface="微软雅黑" panose="020B0503020204020204" pitchFamily="34" charset="-122"/>
            </a:endParaRPr>
          </a:p>
          <a:p>
            <a:pPr indent="457200">
              <a:lnSpc>
                <a:spcPct val="200000"/>
              </a:lnSpc>
            </a:pPr>
            <a:r>
              <a:rPr lang="zh-CN" altLang="en-US" dirty="0" smtClean="0">
                <a:latin typeface="微软雅黑" panose="020B0503020204020204" pitchFamily="34" charset="-122"/>
                <a:ea typeface="微软雅黑" panose="020B0503020204020204" pitchFamily="34" charset="-122"/>
              </a:rPr>
              <a:t>教授级中学高级教师</a:t>
            </a:r>
            <a:endParaRPr lang="en-US" altLang="zh-CN" dirty="0">
              <a:latin typeface="微软雅黑" panose="020B0503020204020204" pitchFamily="34" charset="-122"/>
              <a:ea typeface="微软雅黑" panose="020B0503020204020204" pitchFamily="34" charset="-122"/>
            </a:endParaRPr>
          </a:p>
          <a:p>
            <a:pPr indent="457200">
              <a:lnSpc>
                <a:spcPct val="200000"/>
              </a:lnSpc>
            </a:pPr>
            <a:r>
              <a:rPr lang="zh-CN" altLang="en-US" dirty="0" smtClean="0">
                <a:latin typeface="微软雅黑" panose="020B0503020204020204" pitchFamily="34" charset="-122"/>
                <a:ea typeface="微软雅黑" panose="020B0503020204020204" pitchFamily="34" charset="-122"/>
              </a:rPr>
              <a:t>江苏省语文特级教师</a:t>
            </a:r>
            <a:endParaRPr lang="en-US" altLang="zh-CN" dirty="0" smtClean="0">
              <a:latin typeface="微软雅黑" panose="020B0503020204020204" pitchFamily="34" charset="-122"/>
              <a:ea typeface="微软雅黑" panose="020B0503020204020204" pitchFamily="34" charset="-122"/>
            </a:endParaRPr>
          </a:p>
          <a:p>
            <a:pPr indent="457200">
              <a:lnSpc>
                <a:spcPct val="200000"/>
              </a:lnSpc>
            </a:pPr>
            <a:r>
              <a:rPr lang="zh-CN" altLang="en-US" dirty="0" smtClean="0">
                <a:latin typeface="微软雅黑" panose="020B0503020204020204" pitchFamily="34" charset="-122"/>
                <a:ea typeface="微软雅黑" panose="020B0503020204020204" pitchFamily="34" charset="-122"/>
              </a:rPr>
              <a:t>徐州市优秀专家</a:t>
            </a:r>
            <a:endParaRPr lang="en-US" altLang="zh-CN" dirty="0" smtClean="0">
              <a:latin typeface="微软雅黑" panose="020B0503020204020204" pitchFamily="34" charset="-122"/>
              <a:ea typeface="微软雅黑" panose="020B0503020204020204" pitchFamily="34" charset="-122"/>
            </a:endParaRPr>
          </a:p>
          <a:p>
            <a:pPr indent="457200">
              <a:lnSpc>
                <a:spcPct val="200000"/>
              </a:lnSpc>
            </a:pPr>
            <a:r>
              <a:rPr lang="zh-CN" altLang="en-US" dirty="0" smtClean="0">
                <a:latin typeface="微软雅黑" panose="020B0503020204020204" pitchFamily="34" charset="-122"/>
                <a:ea typeface="微软雅黑" panose="020B0503020204020204" pitchFamily="34" charset="-122"/>
              </a:rPr>
              <a:t>全国语文观摩课一等奖获得者</a:t>
            </a:r>
          </a:p>
        </p:txBody>
      </p:sp>
    </p:spTree>
    <p:extLst>
      <p:ext uri="{BB962C8B-B14F-4D97-AF65-F5344CB8AC3E}">
        <p14:creationId xmlns:p14="http://schemas.microsoft.com/office/powerpoint/2010/main" val="14331277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56165" y="1067455"/>
            <a:ext cx="6961908" cy="809835"/>
          </a:xfrm>
        </p:spPr>
        <p:txBody>
          <a:bodyPr>
            <a:normAutofit/>
          </a:bodyPr>
          <a:lstStyle/>
          <a:p>
            <a:r>
              <a:rPr lang="zh-CN" altLang="zh-CN" sz="3200" dirty="0">
                <a:latin typeface="微软雅黑" panose="020B0503020204020204" pitchFamily="34" charset="-122"/>
                <a:ea typeface="微软雅黑" panose="020B0503020204020204" pitchFamily="34" charset="-122"/>
                <a:hlinkClick r:id="rId2" action="ppaction://hlinkfile"/>
              </a:rPr>
              <a:t>“五课”教研的</a:t>
            </a:r>
            <a:r>
              <a:rPr lang="zh-CN" altLang="en-US" sz="3200" dirty="0">
                <a:latin typeface="微软雅黑" panose="020B0503020204020204" pitchFamily="34" charset="-122"/>
                <a:ea typeface="微软雅黑" panose="020B0503020204020204" pitchFamily="34" charset="-122"/>
                <a:hlinkClick r:id="rId2" action="ppaction://hlinkfile"/>
              </a:rPr>
              <a:t>技术细化和理性思考</a:t>
            </a:r>
            <a:endParaRPr lang="zh-CN" altLang="en-US" sz="32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735283" y="1991591"/>
            <a:ext cx="9175172" cy="1530925"/>
          </a:xfrm>
        </p:spPr>
        <p:txBody>
          <a:bodyPr>
            <a:normAutofit/>
          </a:bodyPr>
          <a:lstStyle/>
          <a:p>
            <a:pPr marL="0" indent="0">
              <a:lnSpc>
                <a:spcPct val="150000"/>
              </a:lnSpc>
              <a:buNone/>
            </a:pPr>
            <a:r>
              <a:rPr lang="en-US" altLang="zh-CN" sz="2000"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摘要：“五课”</a:t>
            </a:r>
            <a:r>
              <a:rPr lang="zh-CN" altLang="zh-CN" dirty="0">
                <a:latin typeface="微软雅黑" panose="020B0503020204020204" pitchFamily="34" charset="-122"/>
                <a:ea typeface="微软雅黑" panose="020B0503020204020204" pitchFamily="34" charset="-122"/>
              </a:rPr>
              <a:t>教研应成为职业教育教研的一种常态。“五课”教研还存在操作层面粗放和理论研究肤浅的现象。如何将“五课”教研从</a:t>
            </a:r>
            <a:r>
              <a:rPr lang="zh-CN" altLang="zh-CN" dirty="0">
                <a:solidFill>
                  <a:srgbClr val="FF0000"/>
                </a:solidFill>
                <a:latin typeface="微软雅黑" panose="020B0503020204020204" pitchFamily="34" charset="-122"/>
                <a:ea typeface="微软雅黑" panose="020B0503020204020204" pitchFamily="34" charset="-122"/>
              </a:rPr>
              <a:t>技术层面</a:t>
            </a:r>
            <a:r>
              <a:rPr lang="zh-CN" altLang="zh-CN" dirty="0">
                <a:latin typeface="微软雅黑" panose="020B0503020204020204" pitchFamily="34" charset="-122"/>
                <a:ea typeface="微软雅黑" panose="020B0503020204020204" pitchFamily="34" charset="-122"/>
              </a:rPr>
              <a:t>加以细化，从</a:t>
            </a:r>
            <a:r>
              <a:rPr lang="zh-CN" altLang="zh-CN" dirty="0">
                <a:solidFill>
                  <a:srgbClr val="FF0000"/>
                </a:solidFill>
                <a:latin typeface="微软雅黑" panose="020B0503020204020204" pitchFamily="34" charset="-122"/>
                <a:ea typeface="微软雅黑" panose="020B0503020204020204" pitchFamily="34" charset="-122"/>
              </a:rPr>
              <a:t>理论层面</a:t>
            </a:r>
            <a:r>
              <a:rPr lang="zh-CN" altLang="zh-CN" dirty="0">
                <a:latin typeface="微软雅黑" panose="020B0503020204020204" pitchFamily="34" charset="-122"/>
                <a:ea typeface="微软雅黑" panose="020B0503020204020204" pitchFamily="34" charset="-122"/>
              </a:rPr>
              <a:t>加以深化，值得每一位教师和教研员思考</a:t>
            </a:r>
            <a:r>
              <a:rPr lang="zh-CN" altLang="zh-CN"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4" name="文本框 3"/>
          <p:cNvSpPr txBox="1"/>
          <p:nvPr/>
        </p:nvSpPr>
        <p:spPr>
          <a:xfrm>
            <a:off x="2275609" y="3803073"/>
            <a:ext cx="6754091" cy="2169825"/>
          </a:xfrm>
          <a:prstGeom prst="rect">
            <a:avLst/>
          </a:prstGeom>
          <a:noFill/>
        </p:spPr>
        <p:txBody>
          <a:bodyPr wrap="square" rtlCol="0">
            <a:spAutoFit/>
          </a:bodyPr>
          <a:lstStyle/>
          <a:p>
            <a:pPr>
              <a:lnSpc>
                <a:spcPct val="150000"/>
              </a:lnSpc>
            </a:pPr>
            <a:r>
              <a:rPr lang="zh-CN" altLang="zh-CN" dirty="0">
                <a:latin typeface="微软雅黑" panose="020B0503020204020204" pitchFamily="34" charset="-122"/>
                <a:ea typeface="微软雅黑" panose="020B0503020204020204" pitchFamily="34" charset="-122"/>
              </a:rPr>
              <a:t>一、备课：构建了解学情、多方参与、科学引导的立体</a:t>
            </a:r>
            <a:r>
              <a:rPr lang="zh-CN" altLang="zh-CN" dirty="0" smtClean="0">
                <a:latin typeface="微软雅黑" panose="020B0503020204020204" pitchFamily="34" charset="-122"/>
                <a:ea typeface="微软雅黑" panose="020B0503020204020204" pitchFamily="34" charset="-122"/>
              </a:rPr>
              <a:t>框架</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zh-CN" dirty="0">
                <a:latin typeface="微软雅黑" panose="020B0503020204020204" pitchFamily="34" charset="-122"/>
                <a:ea typeface="微软雅黑" panose="020B0503020204020204" pitchFamily="34" charset="-122"/>
              </a:rPr>
              <a:t>二、说课：厘清教什么、怎样教、为什么教的主次</a:t>
            </a:r>
            <a:r>
              <a:rPr lang="zh-CN" altLang="zh-CN" dirty="0" smtClean="0">
                <a:latin typeface="微软雅黑" panose="020B0503020204020204" pitchFamily="34" charset="-122"/>
                <a:ea typeface="微软雅黑" panose="020B0503020204020204" pitchFamily="34" charset="-122"/>
              </a:rPr>
              <a:t>关系</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zh-CN" dirty="0">
                <a:latin typeface="微软雅黑" panose="020B0503020204020204" pitchFamily="34" charset="-122"/>
                <a:ea typeface="微软雅黑" panose="020B0503020204020204" pitchFamily="34" charset="-122"/>
              </a:rPr>
              <a:t>三、上课：打造学做结合、多边互动、重在应用的</a:t>
            </a:r>
            <a:r>
              <a:rPr lang="zh-CN" altLang="zh-CN" dirty="0" smtClean="0">
                <a:latin typeface="微软雅黑" panose="020B0503020204020204" pitchFamily="34" charset="-122"/>
                <a:ea typeface="微软雅黑" panose="020B0503020204020204" pitchFamily="34" charset="-122"/>
              </a:rPr>
              <a:t>生态环境</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zh-CN" dirty="0">
                <a:latin typeface="微软雅黑" panose="020B0503020204020204" pitchFamily="34" charset="-122"/>
                <a:ea typeface="微软雅黑" panose="020B0503020204020204" pitchFamily="34" charset="-122"/>
              </a:rPr>
              <a:t>四、听课：遵循有备而来、不断观察、听后即评的</a:t>
            </a:r>
            <a:r>
              <a:rPr lang="zh-CN" altLang="zh-CN" dirty="0" smtClean="0">
                <a:latin typeface="微软雅黑" panose="020B0503020204020204" pitchFamily="34" charset="-122"/>
                <a:ea typeface="微软雅黑" panose="020B0503020204020204" pitchFamily="34" charset="-122"/>
              </a:rPr>
              <a:t>基本原则</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zh-CN" dirty="0">
                <a:latin typeface="微软雅黑" panose="020B0503020204020204" pitchFamily="34" charset="-122"/>
                <a:ea typeface="微软雅黑" panose="020B0503020204020204" pitchFamily="34" charset="-122"/>
              </a:rPr>
              <a:t>五、评课：建立即时反馈、吸纳借鉴、评改一体的互动体系</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6793586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44190" y="1140191"/>
            <a:ext cx="6857999" cy="809835"/>
          </a:xfrm>
        </p:spPr>
        <p:txBody>
          <a:bodyPr>
            <a:normAutofit/>
          </a:bodyPr>
          <a:lstStyle/>
          <a:p>
            <a:r>
              <a:rPr lang="zh-CN" altLang="zh-CN" sz="3200" dirty="0">
                <a:latin typeface="微软雅黑" panose="020B0503020204020204" pitchFamily="34" charset="-122"/>
                <a:ea typeface="微软雅黑" panose="020B0503020204020204" pitchFamily="34" charset="-122"/>
              </a:rPr>
              <a:t>“五课”</a:t>
            </a:r>
            <a:r>
              <a:rPr lang="zh-CN" altLang="zh-CN" sz="3200" dirty="0" smtClean="0">
                <a:latin typeface="微软雅黑" panose="020B0503020204020204" pitchFamily="34" charset="-122"/>
                <a:ea typeface="微软雅黑" panose="020B0503020204020204" pitchFamily="34" charset="-122"/>
              </a:rPr>
              <a:t>教研</a:t>
            </a:r>
            <a:r>
              <a:rPr lang="zh-CN" altLang="en-US" sz="3200" dirty="0" smtClean="0">
                <a:latin typeface="微软雅黑" panose="020B0503020204020204" pitchFamily="34" charset="-122"/>
                <a:ea typeface="微软雅黑" panose="020B0503020204020204" pitchFamily="34" charset="-122"/>
              </a:rPr>
              <a:t>助力青年教师成长</a:t>
            </a:r>
            <a:endParaRPr lang="zh-CN" altLang="en-US" sz="32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5831177" y="1849583"/>
            <a:ext cx="1203469" cy="436418"/>
          </a:xfrm>
        </p:spPr>
        <p:txBody>
          <a:bodyPr/>
          <a:lstStyle/>
          <a:p>
            <a:pPr marL="0" indent="0">
              <a:buNone/>
            </a:pPr>
            <a:r>
              <a:rPr lang="zh-CN" altLang="en-US" dirty="0" smtClean="0">
                <a:latin typeface="微软雅黑" panose="020B0503020204020204" pitchFamily="34" charset="-122"/>
                <a:ea typeface="微软雅黑" panose="020B0503020204020204" pitchFamily="34" charset="-122"/>
              </a:rPr>
              <a:t>陈    晨</a:t>
            </a:r>
            <a:endParaRPr lang="zh-CN" altLang="en-US" dirty="0">
              <a:latin typeface="微软雅黑" panose="020B0503020204020204" pitchFamily="34" charset="-122"/>
              <a:ea typeface="微软雅黑" panose="020B0503020204020204" pitchFamily="34" charset="-122"/>
            </a:endParaRPr>
          </a:p>
        </p:txBody>
      </p:sp>
      <p:sp>
        <p:nvSpPr>
          <p:cNvPr id="4" name="文本框 3"/>
          <p:cNvSpPr txBox="1"/>
          <p:nvPr/>
        </p:nvSpPr>
        <p:spPr>
          <a:xfrm>
            <a:off x="3118211" y="2473034"/>
            <a:ext cx="6411191" cy="1615827"/>
          </a:xfrm>
          <a:prstGeom prst="rect">
            <a:avLst/>
          </a:prstGeom>
          <a:noFill/>
        </p:spPr>
        <p:txBody>
          <a:bodyPr wrap="square"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作者简介：</a:t>
            </a:r>
            <a:endParaRPr lang="en-US" altLang="zh-CN" dirty="0" smtClean="0">
              <a:latin typeface="微软雅黑" panose="020B0503020204020204" pitchFamily="34" charset="-122"/>
              <a:ea typeface="微软雅黑" panose="020B0503020204020204" pitchFamily="34" charset="-122"/>
            </a:endParaRPr>
          </a:p>
          <a:p>
            <a:pPr indent="457200">
              <a:lnSpc>
                <a:spcPct val="200000"/>
              </a:lnSpc>
            </a:pPr>
            <a:r>
              <a:rPr lang="zh-CN" altLang="en-US" dirty="0" smtClean="0">
                <a:latin typeface="微软雅黑" panose="020B0503020204020204" pitchFamily="34" charset="-122"/>
                <a:ea typeface="微软雅黑" panose="020B0503020204020204" pitchFamily="34" charset="-122"/>
              </a:rPr>
              <a:t>江苏省徐州机电工程学校教师</a:t>
            </a:r>
            <a:endParaRPr lang="en-US" altLang="zh-CN" dirty="0" smtClean="0">
              <a:latin typeface="微软雅黑" panose="020B0503020204020204" pitchFamily="34" charset="-122"/>
              <a:ea typeface="微软雅黑" panose="020B0503020204020204" pitchFamily="34" charset="-122"/>
            </a:endParaRPr>
          </a:p>
          <a:p>
            <a:pPr indent="457200">
              <a:lnSpc>
                <a:spcPct val="200000"/>
              </a:lnSpc>
            </a:pPr>
            <a:r>
              <a:rPr lang="zh-CN" altLang="en-US" dirty="0" smtClean="0">
                <a:latin typeface="微软雅黑" panose="020B0503020204020204" pitchFamily="34" charset="-122"/>
                <a:ea typeface="微软雅黑" panose="020B0503020204020204" pitchFamily="34" charset="-122"/>
              </a:rPr>
              <a:t>江苏省“两课”评比“示范课”获得者</a:t>
            </a:r>
          </a:p>
        </p:txBody>
      </p:sp>
    </p:spTree>
    <p:extLst>
      <p:ext uri="{BB962C8B-B14F-4D97-AF65-F5344CB8AC3E}">
        <p14:creationId xmlns:p14="http://schemas.microsoft.com/office/powerpoint/2010/main" val="123902261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05547" y="1041477"/>
            <a:ext cx="6224153" cy="809835"/>
          </a:xfrm>
        </p:spPr>
        <p:txBody>
          <a:bodyPr>
            <a:normAutofit/>
          </a:bodyPr>
          <a:lstStyle/>
          <a:p>
            <a:r>
              <a:rPr lang="zh-CN" altLang="zh-CN" sz="3200" dirty="0">
                <a:latin typeface="微软雅黑" panose="020B0503020204020204" pitchFamily="34" charset="-122"/>
                <a:ea typeface="微软雅黑" panose="020B0503020204020204" pitchFamily="34" charset="-122"/>
                <a:hlinkClick r:id="rId2" action="ppaction://hlinkfile"/>
              </a:rPr>
              <a:t>“五课”教研</a:t>
            </a:r>
            <a:r>
              <a:rPr lang="zh-CN" altLang="en-US" sz="3200" dirty="0">
                <a:latin typeface="微软雅黑" panose="020B0503020204020204" pitchFamily="34" charset="-122"/>
                <a:ea typeface="微软雅黑" panose="020B0503020204020204" pitchFamily="34" charset="-122"/>
                <a:hlinkClick r:id="rId2" action="ppaction://hlinkfile"/>
              </a:rPr>
              <a:t>助力青年教师成长</a:t>
            </a:r>
            <a:endParaRPr lang="zh-CN" altLang="en-US" sz="32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735283" y="1991591"/>
            <a:ext cx="9175172" cy="1738745"/>
          </a:xfrm>
        </p:spPr>
        <p:txBody>
          <a:bodyPr>
            <a:normAutofit fontScale="92500" lnSpcReduction="10000"/>
          </a:bodyPr>
          <a:lstStyle/>
          <a:p>
            <a:pPr marL="0" indent="0">
              <a:lnSpc>
                <a:spcPct val="150000"/>
              </a:lnSpc>
              <a:buNone/>
            </a:pPr>
            <a:r>
              <a:rPr lang="en-US" altLang="zh-CN" sz="2000"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摘要：</a:t>
            </a:r>
            <a:r>
              <a:rPr lang="zh-CN" altLang="zh-CN" sz="1900" dirty="0">
                <a:latin typeface="微软雅黑" panose="020B0503020204020204" pitchFamily="34" charset="-122"/>
                <a:ea typeface="微软雅黑" panose="020B0503020204020204" pitchFamily="34" charset="-122"/>
              </a:rPr>
              <a:t>从一名很难上出一堂合格的校级公开课的“职教菜鸟”，到在江苏省“两课”评比的舞台上取得“示范课”的殊荣，整个过程是在经历了“凤凰涅槃”般辛劳后拥有了“破茧成蝶”的收获：</a:t>
            </a:r>
            <a:r>
              <a:rPr lang="zh-CN" altLang="zh-CN" sz="1900" dirty="0">
                <a:solidFill>
                  <a:srgbClr val="FF0000"/>
                </a:solidFill>
                <a:latin typeface="微软雅黑" panose="020B0503020204020204" pitchFamily="34" charset="-122"/>
                <a:ea typeface="微软雅黑" panose="020B0503020204020204" pitchFamily="34" charset="-122"/>
              </a:rPr>
              <a:t>开拓视野、与时俱进、精雕细琢、量体裁衣</a:t>
            </a:r>
            <a:r>
              <a:rPr lang="zh-CN" altLang="zh-CN" sz="1900" dirty="0">
                <a:latin typeface="微软雅黑" panose="020B0503020204020204" pitchFamily="34" charset="-122"/>
                <a:ea typeface="微软雅黑" panose="020B0503020204020204" pitchFamily="34" charset="-122"/>
              </a:rPr>
              <a:t>，才能为当代职校生打造出最适合他们的精彩课堂。</a:t>
            </a:r>
            <a:endParaRPr lang="zh-CN" altLang="en-US" sz="190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4634345" y="3870615"/>
            <a:ext cx="2784764" cy="2169825"/>
          </a:xfrm>
          <a:prstGeom prst="rect">
            <a:avLst/>
          </a:prstGeom>
          <a:noFill/>
        </p:spPr>
        <p:txBody>
          <a:bodyPr wrap="square" rtlCol="0">
            <a:spAutoFit/>
          </a:bodyPr>
          <a:lstStyle/>
          <a:p>
            <a:pPr>
              <a:lnSpc>
                <a:spcPct val="150000"/>
              </a:lnSpc>
            </a:pPr>
            <a:r>
              <a:rPr lang="zh-CN" altLang="zh-CN" dirty="0" smtClean="0">
                <a:latin typeface="微软雅黑" panose="020B0503020204020204" pitchFamily="34" charset="-122"/>
                <a:ea typeface="微软雅黑" panose="020B0503020204020204" pitchFamily="34" charset="-122"/>
              </a:rPr>
              <a:t>备课：</a:t>
            </a:r>
            <a:r>
              <a:rPr lang="zh-CN" altLang="zh-CN" b="1" dirty="0"/>
              <a:t>裁衣先量</a:t>
            </a:r>
            <a:r>
              <a:rPr lang="zh-CN" altLang="zh-CN" b="1" dirty="0" smtClean="0"/>
              <a:t>体</a:t>
            </a:r>
            <a:endParaRPr lang="en-US" altLang="zh-CN" b="1" dirty="0" smtClean="0"/>
          </a:p>
          <a:p>
            <a:pPr>
              <a:lnSpc>
                <a:spcPct val="150000"/>
              </a:lnSpc>
            </a:pPr>
            <a:r>
              <a:rPr lang="zh-CN" altLang="zh-CN" dirty="0" smtClean="0">
                <a:latin typeface="微软雅黑" panose="020B0503020204020204" pitchFamily="34" charset="-122"/>
                <a:ea typeface="微软雅黑" panose="020B0503020204020204" pitchFamily="34" charset="-122"/>
              </a:rPr>
              <a:t>说</a:t>
            </a:r>
            <a:r>
              <a:rPr lang="zh-CN" altLang="zh-CN" dirty="0">
                <a:latin typeface="微软雅黑" panose="020B0503020204020204" pitchFamily="34" charset="-122"/>
                <a:ea typeface="微软雅黑" panose="020B0503020204020204" pitchFamily="34" charset="-122"/>
              </a:rPr>
              <a:t>课</a:t>
            </a:r>
            <a:r>
              <a:rPr lang="zh-CN" altLang="zh-CN" dirty="0" smtClean="0">
                <a:latin typeface="微软雅黑" panose="020B0503020204020204" pitchFamily="34" charset="-122"/>
                <a:ea typeface="微软雅黑" panose="020B0503020204020204" pitchFamily="34" charset="-122"/>
              </a:rPr>
              <a:t>：</a:t>
            </a:r>
            <a:r>
              <a:rPr lang="zh-CN" altLang="zh-CN" b="1" dirty="0"/>
              <a:t>如琢又如</a:t>
            </a:r>
            <a:r>
              <a:rPr lang="zh-CN" altLang="zh-CN" b="1" dirty="0" smtClean="0"/>
              <a:t>磨</a:t>
            </a:r>
            <a:endParaRPr lang="en-US" altLang="zh-CN" b="1" dirty="0" smtClean="0"/>
          </a:p>
          <a:p>
            <a:pPr>
              <a:lnSpc>
                <a:spcPct val="150000"/>
              </a:lnSpc>
            </a:pPr>
            <a:r>
              <a:rPr lang="zh-CN" altLang="zh-CN" dirty="0" smtClean="0">
                <a:latin typeface="微软雅黑" panose="020B0503020204020204" pitchFamily="34" charset="-122"/>
                <a:ea typeface="微软雅黑" panose="020B0503020204020204" pitchFamily="34" charset="-122"/>
              </a:rPr>
              <a:t>上课：</a:t>
            </a:r>
            <a:r>
              <a:rPr lang="zh-CN" altLang="zh-CN" b="1" dirty="0"/>
              <a:t>常教需常新</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zh-CN" dirty="0" smtClean="0">
                <a:latin typeface="微软雅黑" panose="020B0503020204020204" pitchFamily="34" charset="-122"/>
                <a:ea typeface="微软雅黑" panose="020B0503020204020204" pitchFamily="34" charset="-122"/>
              </a:rPr>
              <a:t>听课：</a:t>
            </a:r>
            <a:r>
              <a:rPr lang="zh-CN" altLang="zh-CN" b="1" dirty="0"/>
              <a:t>留心皆学问</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zh-CN" dirty="0" smtClean="0">
                <a:latin typeface="微软雅黑" panose="020B0503020204020204" pitchFamily="34" charset="-122"/>
                <a:ea typeface="微软雅黑" panose="020B0503020204020204" pitchFamily="34" charset="-122"/>
              </a:rPr>
              <a:t>评</a:t>
            </a:r>
            <a:r>
              <a:rPr lang="zh-CN" altLang="zh-CN" dirty="0">
                <a:latin typeface="微软雅黑" panose="020B0503020204020204" pitchFamily="34" charset="-122"/>
                <a:ea typeface="微软雅黑" panose="020B0503020204020204" pitchFamily="34" charset="-122"/>
              </a:rPr>
              <a:t>课</a:t>
            </a:r>
            <a:r>
              <a:rPr lang="zh-CN" altLang="zh-CN" dirty="0" smtClean="0">
                <a:latin typeface="微软雅黑" panose="020B0503020204020204" pitchFamily="34" charset="-122"/>
                <a:ea typeface="微软雅黑" panose="020B0503020204020204" pitchFamily="34" charset="-122"/>
              </a:rPr>
              <a:t>：</a:t>
            </a:r>
            <a:r>
              <a:rPr lang="zh-CN" altLang="zh-CN" b="1" dirty="0"/>
              <a:t>明鉴得与失</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7205761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30136" y="1140191"/>
            <a:ext cx="9029700" cy="809835"/>
          </a:xfrm>
        </p:spPr>
        <p:txBody>
          <a:bodyPr>
            <a:normAutofit/>
          </a:bodyPr>
          <a:lstStyle/>
          <a:p>
            <a:r>
              <a:rPr lang="zh-CN" altLang="zh-CN" sz="3200" b="1" dirty="0">
                <a:latin typeface="微软雅黑" panose="020B0503020204020204" pitchFamily="34" charset="-122"/>
                <a:ea typeface="微软雅黑" panose="020B0503020204020204" pitchFamily="34" charset="-122"/>
              </a:rPr>
              <a:t>“内化”与“外推”相结合 促进教师专业化成长</a:t>
            </a:r>
            <a:endParaRPr lang="zh-CN" altLang="en-US" sz="32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5831177" y="1849583"/>
            <a:ext cx="1203469" cy="436418"/>
          </a:xfrm>
        </p:spPr>
        <p:txBody>
          <a:bodyPr/>
          <a:lstStyle/>
          <a:p>
            <a:pPr marL="0" indent="0">
              <a:buNone/>
            </a:pPr>
            <a:r>
              <a:rPr lang="zh-CN" altLang="en-US" dirty="0" smtClean="0">
                <a:latin typeface="微软雅黑" panose="020B0503020204020204" pitchFamily="34" charset="-122"/>
                <a:ea typeface="微软雅黑" panose="020B0503020204020204" pitchFamily="34" charset="-122"/>
              </a:rPr>
              <a:t>杨晓敏</a:t>
            </a:r>
            <a:endParaRPr lang="zh-CN" altLang="en-US" dirty="0">
              <a:latin typeface="微软雅黑" panose="020B0503020204020204" pitchFamily="34" charset="-122"/>
              <a:ea typeface="微软雅黑" panose="020B0503020204020204" pitchFamily="34" charset="-122"/>
            </a:endParaRPr>
          </a:p>
        </p:txBody>
      </p:sp>
      <p:sp>
        <p:nvSpPr>
          <p:cNvPr id="4" name="文本框 3"/>
          <p:cNvSpPr txBox="1"/>
          <p:nvPr/>
        </p:nvSpPr>
        <p:spPr>
          <a:xfrm>
            <a:off x="3118211" y="2473034"/>
            <a:ext cx="6411191" cy="1615827"/>
          </a:xfrm>
          <a:prstGeom prst="rect">
            <a:avLst/>
          </a:prstGeom>
          <a:noFill/>
        </p:spPr>
        <p:txBody>
          <a:bodyPr wrap="square"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作者简介：</a:t>
            </a:r>
            <a:endParaRPr lang="en-US" altLang="zh-CN" dirty="0" smtClean="0">
              <a:latin typeface="微软雅黑" panose="020B0503020204020204" pitchFamily="34" charset="-122"/>
              <a:ea typeface="微软雅黑" panose="020B0503020204020204" pitchFamily="34" charset="-122"/>
            </a:endParaRPr>
          </a:p>
          <a:p>
            <a:pPr indent="457200">
              <a:lnSpc>
                <a:spcPct val="200000"/>
              </a:lnSpc>
            </a:pPr>
            <a:r>
              <a:rPr lang="zh-CN" altLang="en-US" dirty="0" smtClean="0">
                <a:latin typeface="微软雅黑" panose="020B0503020204020204" pitchFamily="34" charset="-122"/>
                <a:ea typeface="微软雅黑" panose="020B0503020204020204" pitchFamily="34" charset="-122"/>
              </a:rPr>
              <a:t>徐州经贸高等职业学校教研处处长     副教授</a:t>
            </a:r>
            <a:endParaRPr lang="en-US" altLang="zh-CN" dirty="0" smtClean="0">
              <a:latin typeface="微软雅黑" panose="020B0503020204020204" pitchFamily="34" charset="-122"/>
              <a:ea typeface="微软雅黑" panose="020B0503020204020204" pitchFamily="34" charset="-122"/>
            </a:endParaRPr>
          </a:p>
          <a:p>
            <a:pPr indent="457200">
              <a:lnSpc>
                <a:spcPct val="200000"/>
              </a:lnSpc>
            </a:pPr>
            <a:r>
              <a:rPr lang="zh-CN" altLang="en-US" dirty="0" smtClean="0">
                <a:latin typeface="微软雅黑" panose="020B0503020204020204" pitchFamily="34" charset="-122"/>
                <a:ea typeface="微软雅黑" panose="020B0503020204020204" pitchFamily="34" charset="-122"/>
              </a:rPr>
              <a:t>江苏省“</a:t>
            </a:r>
            <a:r>
              <a:rPr lang="en-US" altLang="zh-CN" dirty="0" smtClean="0">
                <a:latin typeface="微软雅黑" panose="020B0503020204020204" pitchFamily="34" charset="-122"/>
                <a:ea typeface="微软雅黑" panose="020B0503020204020204" pitchFamily="34" charset="-122"/>
              </a:rPr>
              <a:t>333</a:t>
            </a:r>
            <a:r>
              <a:rPr lang="zh-CN" altLang="en-US" dirty="0" smtClean="0">
                <a:latin typeface="微软雅黑" panose="020B0503020204020204" pitchFamily="34" charset="-122"/>
                <a:ea typeface="微软雅黑" panose="020B0503020204020204" pitchFamily="34" charset="-122"/>
              </a:rPr>
              <a:t>高层次人才培养工程”中青年科技带头人</a:t>
            </a:r>
          </a:p>
        </p:txBody>
      </p:sp>
    </p:spTree>
    <p:extLst>
      <p:ext uri="{BB962C8B-B14F-4D97-AF65-F5344CB8AC3E}">
        <p14:creationId xmlns:p14="http://schemas.microsoft.com/office/powerpoint/2010/main" val="73487030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87233" y="1041477"/>
            <a:ext cx="9258300" cy="809835"/>
          </a:xfrm>
        </p:spPr>
        <p:txBody>
          <a:bodyPr>
            <a:normAutofit/>
          </a:bodyPr>
          <a:lstStyle/>
          <a:p>
            <a:r>
              <a:rPr lang="zh-CN" altLang="zh-CN" sz="3200" b="1" dirty="0">
                <a:latin typeface="微软雅黑" panose="020B0503020204020204" pitchFamily="34" charset="-122"/>
                <a:ea typeface="微软雅黑" panose="020B0503020204020204" pitchFamily="34" charset="-122"/>
                <a:hlinkClick r:id="rId2" action="ppaction://hlinkfile"/>
              </a:rPr>
              <a:t>“内化”与“外推”相</a:t>
            </a:r>
            <a:r>
              <a:rPr lang="zh-CN" altLang="zh-CN" sz="3200" b="1" dirty="0" smtClean="0">
                <a:latin typeface="微软雅黑" panose="020B0503020204020204" pitchFamily="34" charset="-122"/>
                <a:ea typeface="微软雅黑" panose="020B0503020204020204" pitchFamily="34" charset="-122"/>
                <a:hlinkClick r:id="rId2" action="ppaction://hlinkfile"/>
              </a:rPr>
              <a:t>结合</a:t>
            </a:r>
            <a:r>
              <a:rPr lang="en-US" altLang="zh-CN" sz="3200" b="1" dirty="0" smtClean="0">
                <a:latin typeface="微软雅黑" panose="020B0503020204020204" pitchFamily="34" charset="-122"/>
                <a:ea typeface="微软雅黑" panose="020B0503020204020204" pitchFamily="34" charset="-122"/>
                <a:hlinkClick r:id="rId2" action="ppaction://hlinkfile"/>
              </a:rPr>
              <a:t>  </a:t>
            </a:r>
            <a:r>
              <a:rPr lang="zh-CN" altLang="zh-CN" sz="3200" b="1" dirty="0" smtClean="0">
                <a:latin typeface="微软雅黑" panose="020B0503020204020204" pitchFamily="34" charset="-122"/>
                <a:ea typeface="微软雅黑" panose="020B0503020204020204" pitchFamily="34" charset="-122"/>
                <a:hlinkClick r:id="rId2" action="ppaction://hlinkfile"/>
              </a:rPr>
              <a:t> </a:t>
            </a:r>
            <a:r>
              <a:rPr lang="zh-CN" altLang="zh-CN" sz="3200" b="1" dirty="0">
                <a:latin typeface="微软雅黑" panose="020B0503020204020204" pitchFamily="34" charset="-122"/>
                <a:ea typeface="微软雅黑" panose="020B0503020204020204" pitchFamily="34" charset="-122"/>
                <a:hlinkClick r:id="rId2" action="ppaction://hlinkfile"/>
              </a:rPr>
              <a:t>促进教师专业化成长</a:t>
            </a:r>
            <a:endParaRPr lang="zh-CN" altLang="en-US" sz="32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465117" y="1991591"/>
            <a:ext cx="9663544" cy="1738745"/>
          </a:xfrm>
        </p:spPr>
        <p:txBody>
          <a:bodyPr>
            <a:normAutofit/>
          </a:bodyPr>
          <a:lstStyle/>
          <a:p>
            <a:pPr marL="0" indent="0">
              <a:lnSpc>
                <a:spcPct val="150000"/>
              </a:lnSpc>
              <a:buNone/>
            </a:pPr>
            <a:r>
              <a:rPr lang="en-US" altLang="zh-CN" sz="2000"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摘要：</a:t>
            </a:r>
            <a:r>
              <a:rPr lang="zh-CN" altLang="zh-CN" dirty="0">
                <a:latin typeface="微软雅黑" panose="020B0503020204020204" pitchFamily="34" charset="-122"/>
                <a:ea typeface="微软雅黑" panose="020B0503020204020204" pitchFamily="34" charset="-122"/>
              </a:rPr>
              <a:t>积极探索</a:t>
            </a:r>
            <a:r>
              <a:rPr lang="zh-CN" altLang="zh-CN" dirty="0">
                <a:solidFill>
                  <a:srgbClr val="FF0000"/>
                </a:solidFill>
                <a:latin typeface="微软雅黑" panose="020B0503020204020204" pitchFamily="34" charset="-122"/>
                <a:ea typeface="微软雅黑" panose="020B0503020204020204" pitchFamily="34" charset="-122"/>
              </a:rPr>
              <a:t>职业学校教师专业化成长机制</a:t>
            </a:r>
            <a:r>
              <a:rPr lang="zh-CN" altLang="zh-CN" dirty="0">
                <a:latin typeface="微软雅黑" panose="020B0503020204020204" pitchFamily="34" charset="-122"/>
                <a:ea typeface="微软雅黑" panose="020B0503020204020204" pitchFamily="34" charset="-122"/>
              </a:rPr>
              <a:t>，有利于提升职业学校教师队伍的专业化水平，促进职业教育的科学发展。教师专业化成长过程是教师“内化”和“外推”过程的有机结合。职业学校应“内外结合”、“双管齐下”助推教师的专业化成长。</a:t>
            </a:r>
            <a:endParaRPr lang="zh-CN" altLang="en-US" dirty="0">
              <a:latin typeface="微软雅黑" panose="020B0503020204020204" pitchFamily="34" charset="-122"/>
              <a:ea typeface="微软雅黑" panose="020B0503020204020204" pitchFamily="34" charset="-122"/>
            </a:endParaRPr>
          </a:p>
        </p:txBody>
      </p:sp>
      <p:sp>
        <p:nvSpPr>
          <p:cNvPr id="4" name="文本框 3"/>
          <p:cNvSpPr txBox="1"/>
          <p:nvPr/>
        </p:nvSpPr>
        <p:spPr>
          <a:xfrm>
            <a:off x="2545772" y="4005697"/>
            <a:ext cx="7335983" cy="1338828"/>
          </a:xfrm>
          <a:prstGeom prst="rect">
            <a:avLst/>
          </a:prstGeom>
          <a:noFill/>
        </p:spPr>
        <p:txBody>
          <a:bodyPr wrap="square" rtlCol="0">
            <a:spAutoFit/>
          </a:bodyPr>
          <a:lstStyle/>
          <a:p>
            <a:pPr>
              <a:lnSpc>
                <a:spcPct val="150000"/>
              </a:lnSpc>
            </a:pPr>
            <a:r>
              <a:rPr lang="zh-CN" altLang="zh-CN" dirty="0">
                <a:latin typeface="微软雅黑" panose="020B0503020204020204" pitchFamily="34" charset="-122"/>
                <a:ea typeface="微软雅黑" panose="020B0503020204020204" pitchFamily="34" charset="-122"/>
              </a:rPr>
              <a:t>一、厘清“教师专业化成长”的</a:t>
            </a:r>
            <a:r>
              <a:rPr lang="zh-CN" altLang="zh-CN" dirty="0" smtClean="0">
                <a:latin typeface="微软雅黑" panose="020B0503020204020204" pitchFamily="34" charset="-122"/>
                <a:ea typeface="微软雅黑" panose="020B0503020204020204" pitchFamily="34" charset="-122"/>
              </a:rPr>
              <a:t>内涵</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zh-CN" dirty="0">
                <a:latin typeface="微软雅黑" panose="020B0503020204020204" pitchFamily="34" charset="-122"/>
                <a:ea typeface="微软雅黑" panose="020B0503020204020204" pitchFamily="34" charset="-122"/>
              </a:rPr>
              <a:t>二、强调“内化”过程，使教师专业化成长成为其自觉</a:t>
            </a:r>
            <a:r>
              <a:rPr lang="zh-CN" altLang="zh-CN" dirty="0" smtClean="0">
                <a:latin typeface="微软雅黑" panose="020B0503020204020204" pitchFamily="34" charset="-122"/>
                <a:ea typeface="微软雅黑" panose="020B0503020204020204" pitchFamily="34" charset="-122"/>
              </a:rPr>
              <a:t>行为</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zh-CN" dirty="0">
                <a:latin typeface="微软雅黑" panose="020B0503020204020204" pitchFamily="34" charset="-122"/>
                <a:ea typeface="微软雅黑" panose="020B0503020204020204" pitchFamily="34" charset="-122"/>
              </a:rPr>
              <a:t>三、坚持有效“外推”，是确保教师专业化成长的有效途径</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7260332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30135" y="1140191"/>
            <a:ext cx="9268691" cy="809835"/>
          </a:xfrm>
        </p:spPr>
        <p:txBody>
          <a:bodyPr>
            <a:normAutofit/>
          </a:bodyPr>
          <a:lstStyle/>
          <a:p>
            <a:r>
              <a:rPr lang="zh-CN" altLang="zh-CN" sz="3200" b="1" dirty="0">
                <a:latin typeface="微软雅黑" panose="020B0503020204020204" pitchFamily="34" charset="-122"/>
                <a:ea typeface="微软雅黑" panose="020B0503020204020204" pitchFamily="34" charset="-122"/>
              </a:rPr>
              <a:t>“五课”引领 “两课”推进 </a:t>
            </a:r>
            <a:r>
              <a:rPr lang="en-US" altLang="zh-CN" sz="3200" b="1" dirty="0" smtClean="0">
                <a:latin typeface="微软雅黑" panose="020B0503020204020204" pitchFamily="34" charset="-122"/>
                <a:ea typeface="微软雅黑" panose="020B0503020204020204" pitchFamily="34" charset="-122"/>
              </a:rPr>
              <a:t>  </a:t>
            </a:r>
            <a:r>
              <a:rPr lang="zh-CN" altLang="zh-CN" sz="3200" b="1" dirty="0" smtClean="0">
                <a:latin typeface="微软雅黑" panose="020B0503020204020204" pitchFamily="34" charset="-122"/>
                <a:ea typeface="微软雅黑" panose="020B0503020204020204" pitchFamily="34" charset="-122"/>
              </a:rPr>
              <a:t>促进</a:t>
            </a:r>
            <a:r>
              <a:rPr lang="zh-CN" altLang="zh-CN" sz="3200" b="1" dirty="0">
                <a:latin typeface="微软雅黑" panose="020B0503020204020204" pitchFamily="34" charset="-122"/>
                <a:ea typeface="微软雅黑" panose="020B0503020204020204" pitchFamily="34" charset="-122"/>
              </a:rPr>
              <a:t>教师专业化发展</a:t>
            </a:r>
            <a:endParaRPr lang="zh-CN" altLang="zh-CN" sz="32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5685704" y="2493820"/>
            <a:ext cx="2471159" cy="436418"/>
          </a:xfrm>
        </p:spPr>
        <p:txBody>
          <a:bodyPr>
            <a:normAutofit/>
          </a:bodyPr>
          <a:lstStyle/>
          <a:p>
            <a:pPr marL="0" indent="0">
              <a:buNone/>
            </a:pPr>
            <a:r>
              <a:rPr lang="zh-CN" altLang="zh-CN" dirty="0">
                <a:latin typeface="微软雅黑" panose="020B0503020204020204" pitchFamily="34" charset="-122"/>
                <a:ea typeface="微软雅黑" panose="020B0503020204020204" pitchFamily="34" charset="-122"/>
              </a:rPr>
              <a:t>渠慎霞</a:t>
            </a:r>
            <a:r>
              <a:rPr lang="en-US" altLang="zh-CN" dirty="0">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张建路</a:t>
            </a:r>
          </a:p>
        </p:txBody>
      </p:sp>
      <p:sp>
        <p:nvSpPr>
          <p:cNvPr id="4" name="文本框 3"/>
          <p:cNvSpPr txBox="1"/>
          <p:nvPr/>
        </p:nvSpPr>
        <p:spPr>
          <a:xfrm>
            <a:off x="3231570" y="3150178"/>
            <a:ext cx="6411191" cy="1670778"/>
          </a:xfrm>
          <a:prstGeom prst="rect">
            <a:avLst/>
          </a:prstGeom>
          <a:noFill/>
        </p:spPr>
        <p:txBody>
          <a:bodyPr wrap="square" rtlCol="0">
            <a:spAutoFit/>
          </a:bodyPr>
          <a:lstStyle/>
          <a:p>
            <a:pPr>
              <a:lnSpc>
                <a:spcPct val="200000"/>
              </a:lnSpc>
            </a:pPr>
            <a:r>
              <a:rPr lang="zh-CN" altLang="en-US" dirty="0" smtClean="0">
                <a:latin typeface="微软雅黑" panose="020B0503020204020204" pitchFamily="34" charset="-122"/>
                <a:ea typeface="微软雅黑" panose="020B0503020204020204" pitchFamily="34" charset="-122"/>
              </a:rPr>
              <a:t>作者简介：</a:t>
            </a:r>
            <a:endParaRPr lang="en-US" altLang="zh-CN" dirty="0" smtClean="0">
              <a:latin typeface="微软雅黑" panose="020B0503020204020204" pitchFamily="34" charset="-122"/>
              <a:ea typeface="微软雅黑" panose="020B0503020204020204" pitchFamily="34" charset="-122"/>
            </a:endParaRPr>
          </a:p>
          <a:p>
            <a:pPr>
              <a:lnSpc>
                <a:spcPct val="200000"/>
              </a:lnSpc>
            </a:pPr>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渠慎霞</a:t>
            </a:r>
            <a:r>
              <a:rPr lang="zh-CN" altLang="en-US" dirty="0" smtClean="0">
                <a:latin typeface="微软雅黑" panose="020B0503020204020204" pitchFamily="34" charset="-122"/>
                <a:ea typeface="微软雅黑" panose="020B0503020204020204" pitchFamily="34" charset="-122"/>
              </a:rPr>
              <a:t>：江苏省沛县中等专业学校高级讲师</a:t>
            </a:r>
            <a:endParaRPr lang="en-US" altLang="zh-CN" dirty="0" smtClean="0">
              <a:latin typeface="微软雅黑" panose="020B0503020204020204" pitchFamily="34" charset="-122"/>
              <a:ea typeface="微软雅黑" panose="020B0503020204020204" pitchFamily="34" charset="-122"/>
            </a:endParaRPr>
          </a:p>
          <a:p>
            <a:pPr>
              <a:lnSpc>
                <a:spcPct val="200000"/>
              </a:lnSpc>
            </a:pPr>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张建路</a:t>
            </a:r>
            <a:r>
              <a:rPr lang="zh-CN" altLang="en-US" dirty="0">
                <a:latin typeface="微软雅黑" panose="020B0503020204020204" pitchFamily="34" charset="-122"/>
                <a:ea typeface="微软雅黑" panose="020B0503020204020204" pitchFamily="34" charset="-122"/>
              </a:rPr>
              <a:t>：江苏省沛县中等专业学校高级讲师</a:t>
            </a:r>
            <a:endParaRPr lang="zh-CN" altLang="zh-CN" dirty="0">
              <a:latin typeface="微软雅黑" panose="020B0503020204020204" pitchFamily="34" charset="-122"/>
              <a:ea typeface="微软雅黑" panose="020B0503020204020204" pitchFamily="34" charset="-122"/>
            </a:endParaRPr>
          </a:p>
        </p:txBody>
      </p:sp>
      <p:sp>
        <p:nvSpPr>
          <p:cNvPr id="5" name="文本框 4"/>
          <p:cNvSpPr txBox="1"/>
          <p:nvPr/>
        </p:nvSpPr>
        <p:spPr>
          <a:xfrm>
            <a:off x="3231570" y="1904548"/>
            <a:ext cx="7065820" cy="369332"/>
          </a:xfrm>
          <a:prstGeom prst="rect">
            <a:avLst/>
          </a:prstGeom>
          <a:noFill/>
        </p:spPr>
        <p:txBody>
          <a:bodyPr wrap="square" rtlCol="0">
            <a:spAutoFit/>
          </a:bodyPr>
          <a:lstStyle/>
          <a:p>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江苏省沛县中等专业学校“五课”教研“两课”评比工作综述</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5380623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14501" y="1041477"/>
            <a:ext cx="9767453" cy="809835"/>
          </a:xfrm>
        </p:spPr>
        <p:txBody>
          <a:bodyPr>
            <a:normAutofit/>
          </a:bodyPr>
          <a:lstStyle/>
          <a:p>
            <a:r>
              <a:rPr lang="zh-CN" altLang="zh-CN" sz="3200" b="1" dirty="0">
                <a:latin typeface="微软雅黑" panose="020B0503020204020204" pitchFamily="34" charset="-122"/>
                <a:ea typeface="微软雅黑" panose="020B0503020204020204" pitchFamily="34" charset="-122"/>
                <a:hlinkClick r:id="rId2" action="ppaction://hlinkfile"/>
              </a:rPr>
              <a:t>“五课”引领 “两课”推进 </a:t>
            </a:r>
            <a:r>
              <a:rPr lang="en-US" altLang="zh-CN" sz="3200" b="1" dirty="0">
                <a:latin typeface="微软雅黑" panose="020B0503020204020204" pitchFamily="34" charset="-122"/>
                <a:ea typeface="微软雅黑" panose="020B0503020204020204" pitchFamily="34" charset="-122"/>
                <a:hlinkClick r:id="rId2" action="ppaction://hlinkfile"/>
              </a:rPr>
              <a:t>  </a:t>
            </a:r>
            <a:r>
              <a:rPr lang="zh-CN" altLang="zh-CN" sz="3200" b="1" dirty="0">
                <a:latin typeface="微软雅黑" panose="020B0503020204020204" pitchFamily="34" charset="-122"/>
                <a:ea typeface="微软雅黑" panose="020B0503020204020204" pitchFamily="34" charset="-122"/>
                <a:hlinkClick r:id="rId2" action="ppaction://hlinkfile"/>
              </a:rPr>
              <a:t>促进教师专业化发展</a:t>
            </a:r>
            <a:endParaRPr lang="zh-CN" altLang="en-US" sz="32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465117" y="1991591"/>
            <a:ext cx="9663544" cy="2185554"/>
          </a:xfrm>
        </p:spPr>
        <p:txBody>
          <a:bodyPr>
            <a:normAutofit/>
          </a:bodyPr>
          <a:lstStyle/>
          <a:p>
            <a:pPr marL="0" indent="0">
              <a:lnSpc>
                <a:spcPct val="150000"/>
              </a:lnSpc>
              <a:buNone/>
            </a:pPr>
            <a:r>
              <a:rPr lang="en-US" altLang="zh-CN" sz="2000"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摘要：</a:t>
            </a:r>
            <a:r>
              <a:rPr lang="zh-CN" altLang="zh-CN" dirty="0">
                <a:latin typeface="微软雅黑" panose="020B0503020204020204" pitchFamily="34" charset="-122"/>
                <a:ea typeface="微软雅黑" panose="020B0503020204020204" pitchFamily="34" charset="-122"/>
              </a:rPr>
              <a:t>“五课”教研“两课”评比是贯彻国家职业教育决策的具体落实与重要抓手，也是推动职业学校教育教学改革、提高教学质量的关键举措。</a:t>
            </a:r>
            <a:r>
              <a:rPr lang="zh-CN" altLang="zh-CN" dirty="0">
                <a:solidFill>
                  <a:srgbClr val="FF0000"/>
                </a:solidFill>
                <a:latin typeface="微软雅黑" panose="020B0503020204020204" pitchFamily="34" charset="-122"/>
                <a:ea typeface="微软雅黑" panose="020B0503020204020204" pitchFamily="34" charset="-122"/>
              </a:rPr>
              <a:t>江苏省沛县中等专业学校将其作为教学、教研工作的重中之重，并使之制度化、常态化，最大限度地激发教师的内动力</a:t>
            </a:r>
            <a:r>
              <a:rPr lang="zh-CN" altLang="zh-CN" dirty="0">
                <a:latin typeface="微软雅黑" panose="020B0503020204020204" pitchFamily="34" charset="-122"/>
                <a:ea typeface="微软雅黑" panose="020B0503020204020204" pitchFamily="34" charset="-122"/>
              </a:rPr>
              <a:t>，推进了学校教学与科研工作水平的提升，从而有力地促进了教师专业化发展。</a:t>
            </a:r>
            <a:endParaRPr lang="zh-CN" altLang="en-US" dirty="0">
              <a:latin typeface="微软雅黑" panose="020B0503020204020204" pitchFamily="34" charset="-122"/>
              <a:ea typeface="微软雅黑" panose="020B0503020204020204" pitchFamily="34" charset="-122"/>
            </a:endParaRPr>
          </a:p>
        </p:txBody>
      </p:sp>
      <p:sp>
        <p:nvSpPr>
          <p:cNvPr id="4" name="文本框 3"/>
          <p:cNvSpPr txBox="1"/>
          <p:nvPr/>
        </p:nvSpPr>
        <p:spPr>
          <a:xfrm>
            <a:off x="2545772" y="4088825"/>
            <a:ext cx="6224155" cy="1338828"/>
          </a:xfrm>
          <a:prstGeom prst="rect">
            <a:avLst/>
          </a:prstGeom>
          <a:noFill/>
        </p:spPr>
        <p:txBody>
          <a:bodyPr wrap="square" rtlCol="0">
            <a:spAutoFit/>
          </a:bodyPr>
          <a:lstStyle/>
          <a:p>
            <a:pPr>
              <a:lnSpc>
                <a:spcPct val="150000"/>
              </a:lnSpc>
            </a:pPr>
            <a:r>
              <a:rPr lang="zh-CN" altLang="zh-CN" dirty="0" smtClean="0">
                <a:latin typeface="微软雅黑" panose="020B0503020204020204" pitchFamily="34" charset="-122"/>
                <a:ea typeface="微软雅黑" panose="020B0503020204020204" pitchFamily="34" charset="-122"/>
              </a:rPr>
              <a:t>一</a:t>
            </a:r>
            <a:r>
              <a:rPr lang="zh-CN" altLang="zh-CN" dirty="0">
                <a:latin typeface="微软雅黑" panose="020B0503020204020204" pitchFamily="34" charset="-122"/>
                <a:ea typeface="微软雅黑" panose="020B0503020204020204" pitchFamily="34" charset="-122"/>
              </a:rPr>
              <a:t>、加强“五课”教研，夯实教师专业基础</a:t>
            </a:r>
            <a:r>
              <a:rPr lang="zh-CN" altLang="zh-CN" dirty="0" smtClean="0">
                <a:latin typeface="微软雅黑" panose="020B0503020204020204" pitchFamily="34" charset="-122"/>
                <a:ea typeface="微软雅黑" panose="020B0503020204020204" pitchFamily="34" charset="-122"/>
              </a:rPr>
              <a:t>能力</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zh-CN" dirty="0">
                <a:latin typeface="微软雅黑" panose="020B0503020204020204" pitchFamily="34" charset="-122"/>
                <a:ea typeface="微软雅黑" panose="020B0503020204020204" pitchFamily="34" charset="-122"/>
              </a:rPr>
              <a:t>二、推进“两课”评比，提升教师教学研究</a:t>
            </a:r>
            <a:r>
              <a:rPr lang="zh-CN" altLang="zh-CN" dirty="0" smtClean="0">
                <a:latin typeface="微软雅黑" panose="020B0503020204020204" pitchFamily="34" charset="-122"/>
                <a:ea typeface="微软雅黑" panose="020B0503020204020204" pitchFamily="34" charset="-122"/>
              </a:rPr>
              <a:t>水平</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zh-CN" dirty="0">
                <a:latin typeface="微软雅黑" panose="020B0503020204020204" pitchFamily="34" charset="-122"/>
                <a:ea typeface="微软雅黑" panose="020B0503020204020204" pitchFamily="34" charset="-122"/>
              </a:rPr>
              <a:t>三、“五课”教研“两课”评比，促进教师专业化发展</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5660304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92925" y="759193"/>
            <a:ext cx="8911687" cy="903354"/>
          </a:xfrm>
        </p:spPr>
        <p:txBody>
          <a:bodyPr>
            <a:normAutofit/>
          </a:bodyPr>
          <a:lstStyle/>
          <a:p>
            <a:r>
              <a:rPr lang="zh-CN" altLang="en-US" dirty="0" smtClean="0">
                <a:latin typeface="微软雅黑" panose="020B0503020204020204" pitchFamily="34" charset="-122"/>
                <a:ea typeface="微软雅黑" panose="020B0503020204020204" pitchFamily="34" charset="-122"/>
              </a:rPr>
              <a:t>江苏省</a:t>
            </a:r>
            <a:r>
              <a:rPr lang="zh-CN" altLang="zh-CN" dirty="0">
                <a:latin typeface="微软雅黑" panose="020B0503020204020204" pitchFamily="34" charset="-122"/>
                <a:ea typeface="微软雅黑" panose="020B0503020204020204" pitchFamily="34" charset="-122"/>
              </a:rPr>
              <a:t>教育科学研究</a:t>
            </a:r>
            <a:r>
              <a:rPr lang="zh-CN" altLang="zh-CN" dirty="0" smtClean="0">
                <a:latin typeface="微软雅黑" panose="020B0503020204020204" pitchFamily="34" charset="-122"/>
                <a:ea typeface="微软雅黑" panose="020B0503020204020204" pitchFamily="34" charset="-122"/>
              </a:rPr>
              <a:t>院</a:t>
            </a:r>
            <a:r>
              <a:rPr lang="zh-CN" altLang="en-US" dirty="0">
                <a:latin typeface="微软雅黑" panose="020B0503020204020204" pitchFamily="34" charset="-122"/>
                <a:ea typeface="微软雅黑" panose="020B0503020204020204" pitchFamily="34" charset="-122"/>
              </a:rPr>
              <a:t>文件</a:t>
            </a:r>
          </a:p>
        </p:txBody>
      </p:sp>
      <p:sp>
        <p:nvSpPr>
          <p:cNvPr id="3" name="内容占位符 2"/>
          <p:cNvSpPr>
            <a:spLocks noGrp="1"/>
          </p:cNvSpPr>
          <p:nvPr>
            <p:ph idx="1"/>
          </p:nvPr>
        </p:nvSpPr>
        <p:spPr>
          <a:xfrm>
            <a:off x="1236518" y="2133601"/>
            <a:ext cx="9798627" cy="3674918"/>
          </a:xfrm>
        </p:spPr>
        <p:txBody>
          <a:bodyPr>
            <a:normAutofit/>
          </a:bodyPr>
          <a:lstStyle/>
          <a:p>
            <a:pPr marL="0" indent="0" algn="ctr">
              <a:lnSpc>
                <a:spcPct val="150000"/>
              </a:lnSpc>
              <a:buNone/>
            </a:pPr>
            <a:r>
              <a:rPr lang="zh-CN" altLang="zh-CN" sz="2800" dirty="0" smtClean="0">
                <a:latin typeface="微软雅黑" panose="020B0503020204020204" pitchFamily="34" charset="-122"/>
                <a:ea typeface="微软雅黑" panose="020B0503020204020204" pitchFamily="34" charset="-122"/>
              </a:rPr>
              <a:t>关于组织开展全省职业学校</a:t>
            </a:r>
            <a:endParaRPr lang="en-US" altLang="zh-CN" sz="2800" dirty="0" smtClean="0">
              <a:latin typeface="微软雅黑" panose="020B0503020204020204" pitchFamily="34" charset="-122"/>
              <a:ea typeface="微软雅黑" panose="020B0503020204020204" pitchFamily="34" charset="-122"/>
            </a:endParaRPr>
          </a:p>
          <a:p>
            <a:pPr marL="0" indent="0" algn="ctr">
              <a:lnSpc>
                <a:spcPct val="150000"/>
              </a:lnSpc>
              <a:buNone/>
            </a:pPr>
            <a:r>
              <a:rPr lang="zh-CN" altLang="zh-CN" sz="2800" dirty="0" smtClean="0">
                <a:latin typeface="微软雅黑" panose="020B0503020204020204" pitchFamily="34" charset="-122"/>
                <a:ea typeface="微软雅黑" panose="020B0503020204020204" pitchFamily="34" charset="-122"/>
              </a:rPr>
              <a:t>“五课”教研工作和“两课”评比活动的通知</a:t>
            </a:r>
            <a:endParaRPr lang="en-US" altLang="zh-CN" sz="2800" dirty="0" smtClean="0">
              <a:latin typeface="微软雅黑" panose="020B0503020204020204" pitchFamily="34" charset="-122"/>
              <a:ea typeface="微软雅黑" panose="020B0503020204020204" pitchFamily="34" charset="-122"/>
            </a:endParaRPr>
          </a:p>
          <a:p>
            <a:pPr marL="0" indent="0" algn="ctr">
              <a:lnSpc>
                <a:spcPct val="150000"/>
              </a:lnSpc>
              <a:buNone/>
            </a:pPr>
            <a:r>
              <a:rPr lang="zh-CN" altLang="zh-CN" sz="2000" dirty="0" smtClean="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苏教科院科</a:t>
            </a:r>
            <a:r>
              <a:rPr lang="en-US" altLang="zh-CN" sz="2000" dirty="0">
                <a:latin typeface="微软雅黑" panose="020B0503020204020204" pitchFamily="34" charset="-122"/>
                <a:ea typeface="微软雅黑" panose="020B0503020204020204" pitchFamily="34" charset="-122"/>
              </a:rPr>
              <a:t>[2010]11</a:t>
            </a:r>
            <a:r>
              <a:rPr lang="zh-CN" altLang="zh-CN" sz="2000" dirty="0">
                <a:latin typeface="微软雅黑" panose="020B0503020204020204" pitchFamily="34" charset="-122"/>
                <a:ea typeface="微软雅黑" panose="020B0503020204020204" pitchFamily="34" charset="-122"/>
              </a:rPr>
              <a:t>号</a:t>
            </a:r>
            <a:r>
              <a:rPr lang="zh-CN" altLang="zh-CN"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0" indent="0" algn="ctr">
              <a:lnSpc>
                <a:spcPct val="150000"/>
              </a:lnSpc>
              <a:buNone/>
            </a:pPr>
            <a:r>
              <a:rPr lang="en-US" altLang="zh-CN" sz="2000" dirty="0" smtClean="0">
                <a:latin typeface="微软雅黑" panose="020B0503020204020204" pitchFamily="34" charset="-122"/>
                <a:ea typeface="微软雅黑" panose="020B0503020204020204" pitchFamily="34" charset="-122"/>
              </a:rPr>
              <a:t>2010</a:t>
            </a:r>
            <a:r>
              <a:rPr lang="zh-CN" altLang="zh-CN"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10</a:t>
            </a:r>
            <a:r>
              <a:rPr lang="zh-CN" altLang="zh-CN"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15</a:t>
            </a:r>
            <a:r>
              <a:rPr lang="zh-CN" altLang="zh-CN" sz="2000" dirty="0">
                <a:latin typeface="微软雅黑" panose="020B0503020204020204" pitchFamily="34" charset="-122"/>
                <a:ea typeface="微软雅黑" panose="020B0503020204020204" pitchFamily="34" charset="-122"/>
              </a:rPr>
              <a:t>日</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045906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40727" y="1094713"/>
            <a:ext cx="5153892" cy="809835"/>
          </a:xfrm>
        </p:spPr>
        <p:txBody>
          <a:bodyPr>
            <a:normAutofit/>
          </a:bodyPr>
          <a:lstStyle/>
          <a:p>
            <a:r>
              <a:rPr lang="zh-CN" altLang="zh-CN" sz="3200" b="1" dirty="0">
                <a:latin typeface="微软雅黑" panose="020B0503020204020204" pitchFamily="34" charset="-122"/>
                <a:ea typeface="微软雅黑" panose="020B0503020204020204" pitchFamily="34" charset="-122"/>
              </a:rPr>
              <a:t>“两课”评比中的行与思</a:t>
            </a:r>
            <a:endParaRPr lang="zh-CN" altLang="zh-CN" sz="32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5685704" y="1904548"/>
            <a:ext cx="1047606" cy="436418"/>
          </a:xfrm>
        </p:spPr>
        <p:txBody>
          <a:bodyPr>
            <a:normAutofit/>
          </a:bodyPr>
          <a:lstStyle/>
          <a:p>
            <a:pPr marL="0" indent="0">
              <a:buNone/>
            </a:pPr>
            <a:r>
              <a:rPr lang="zh-CN" altLang="en-US" dirty="0" smtClean="0">
                <a:latin typeface="微软雅黑" panose="020B0503020204020204" pitchFamily="34" charset="-122"/>
                <a:ea typeface="微软雅黑" panose="020B0503020204020204" pitchFamily="34" charset="-122"/>
              </a:rPr>
              <a:t>牛    森</a:t>
            </a:r>
            <a:endParaRPr lang="zh-CN" altLang="zh-CN" dirty="0">
              <a:latin typeface="微软雅黑" panose="020B0503020204020204" pitchFamily="34" charset="-122"/>
              <a:ea typeface="微软雅黑" panose="020B0503020204020204" pitchFamily="34" charset="-122"/>
            </a:endParaRPr>
          </a:p>
        </p:txBody>
      </p:sp>
      <p:sp>
        <p:nvSpPr>
          <p:cNvPr id="4" name="文本框 3"/>
          <p:cNvSpPr txBox="1"/>
          <p:nvPr/>
        </p:nvSpPr>
        <p:spPr>
          <a:xfrm>
            <a:off x="3241961" y="2706348"/>
            <a:ext cx="6411191" cy="2585323"/>
          </a:xfrm>
          <a:prstGeom prst="rect">
            <a:avLst/>
          </a:prstGeom>
          <a:noFill/>
        </p:spPr>
        <p:txBody>
          <a:bodyPr wrap="square"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作者简介：</a:t>
            </a:r>
            <a:endParaRPr lang="en-US" altLang="zh-CN" dirty="0" smtClean="0">
              <a:latin typeface="微软雅黑" panose="020B0503020204020204" pitchFamily="34" charset="-122"/>
              <a:ea typeface="微软雅黑" panose="020B0503020204020204" pitchFamily="34" charset="-122"/>
            </a:endParaRPr>
          </a:p>
          <a:p>
            <a:pPr indent="457200">
              <a:lnSpc>
                <a:spcPct val="150000"/>
              </a:lnSpc>
            </a:pPr>
            <a:r>
              <a:rPr lang="zh-CN" altLang="en-US" dirty="0" smtClean="0">
                <a:latin typeface="微软雅黑" panose="020B0503020204020204" pitchFamily="34" charset="-122"/>
                <a:ea typeface="微软雅黑" panose="020B0503020204020204" pitchFamily="34" charset="-122"/>
              </a:rPr>
              <a:t>江苏省徐州医药高等职业学校教师</a:t>
            </a:r>
            <a:endParaRPr lang="en-US" altLang="zh-CN" dirty="0">
              <a:latin typeface="微软雅黑" panose="020B0503020204020204" pitchFamily="34" charset="-122"/>
              <a:ea typeface="微软雅黑" panose="020B0503020204020204" pitchFamily="34" charset="-122"/>
            </a:endParaRPr>
          </a:p>
          <a:p>
            <a:pPr indent="457200">
              <a:lnSpc>
                <a:spcPct val="150000"/>
              </a:lnSpc>
            </a:pPr>
            <a:r>
              <a:rPr lang="zh-CN" altLang="en-US" dirty="0" smtClean="0">
                <a:latin typeface="微软雅黑" panose="020B0503020204020204" pitchFamily="34" charset="-122"/>
                <a:ea typeface="微软雅黑" panose="020B0503020204020204" pitchFamily="34" charset="-122"/>
              </a:rPr>
              <a:t>江苏省联合职业技术学院“教学能手”</a:t>
            </a:r>
            <a:endParaRPr lang="en-US" altLang="zh-CN" dirty="0" smtClean="0">
              <a:latin typeface="微软雅黑" panose="020B0503020204020204" pitchFamily="34" charset="-122"/>
              <a:ea typeface="微软雅黑" panose="020B0503020204020204" pitchFamily="34" charset="-122"/>
            </a:endParaRPr>
          </a:p>
          <a:p>
            <a:pPr indent="457200">
              <a:lnSpc>
                <a:spcPct val="150000"/>
              </a:lnSpc>
            </a:pPr>
            <a:r>
              <a:rPr lang="zh-CN" altLang="en-US" dirty="0" smtClean="0">
                <a:latin typeface="微软雅黑" panose="020B0503020204020204" pitchFamily="34" charset="-122"/>
                <a:ea typeface="微软雅黑" panose="020B0503020204020204" pitchFamily="34" charset="-122"/>
              </a:rPr>
              <a:t>江苏省职业教育领军人才</a:t>
            </a:r>
            <a:endParaRPr lang="en-US" altLang="zh-CN" dirty="0" smtClean="0">
              <a:latin typeface="微软雅黑" panose="020B0503020204020204" pitchFamily="34" charset="-122"/>
              <a:ea typeface="微软雅黑" panose="020B0503020204020204" pitchFamily="34" charset="-122"/>
            </a:endParaRPr>
          </a:p>
          <a:p>
            <a:pPr indent="457200">
              <a:lnSpc>
                <a:spcPct val="150000"/>
              </a:lnSpc>
            </a:pPr>
            <a:r>
              <a:rPr lang="zh-CN" altLang="en-US" dirty="0" smtClean="0">
                <a:latin typeface="微软雅黑" panose="020B0503020204020204" pitchFamily="34" charset="-122"/>
                <a:ea typeface="微软雅黑" panose="020B0503020204020204" pitchFamily="34" charset="-122"/>
              </a:rPr>
              <a:t>江苏省“两课”评比“示范课”获得者</a:t>
            </a:r>
            <a:endParaRPr lang="en-US" altLang="zh-CN" dirty="0">
              <a:latin typeface="微软雅黑" panose="020B0503020204020204" pitchFamily="34" charset="-122"/>
              <a:ea typeface="微软雅黑" panose="020B0503020204020204" pitchFamily="34" charset="-122"/>
            </a:endParaRPr>
          </a:p>
          <a:p>
            <a:pPr indent="457200">
              <a:lnSpc>
                <a:spcPct val="150000"/>
              </a:lnSpc>
            </a:pPr>
            <a:r>
              <a:rPr lang="zh-CN" altLang="en-US" dirty="0" smtClean="0">
                <a:latin typeface="微软雅黑" panose="020B0503020204020204" pitchFamily="34" charset="-122"/>
                <a:ea typeface="微软雅黑" panose="020B0503020204020204" pitchFamily="34" charset="-122"/>
              </a:rPr>
              <a:t>江苏省职业学校技能大赛教师组一等奖获得者</a:t>
            </a:r>
            <a:endParaRPr lang="en-US" altLang="zh-CN"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6236017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49783" y="1103822"/>
            <a:ext cx="5320144" cy="809835"/>
          </a:xfrm>
        </p:spPr>
        <p:txBody>
          <a:bodyPr>
            <a:normAutofit/>
          </a:bodyPr>
          <a:lstStyle/>
          <a:p>
            <a:r>
              <a:rPr lang="zh-CN" altLang="zh-CN" sz="3200" b="1" dirty="0">
                <a:latin typeface="微软雅黑" panose="020B0503020204020204" pitchFamily="34" charset="-122"/>
                <a:ea typeface="微软雅黑" panose="020B0503020204020204" pitchFamily="34" charset="-122"/>
                <a:hlinkClick r:id="rId2" action="ppaction://hlinkfile"/>
              </a:rPr>
              <a:t>“两课”评比中的行与</a:t>
            </a:r>
            <a:r>
              <a:rPr lang="zh-CN" altLang="zh-CN" sz="3200" b="1" dirty="0" smtClean="0">
                <a:latin typeface="微软雅黑" panose="020B0503020204020204" pitchFamily="34" charset="-122"/>
                <a:ea typeface="微软雅黑" panose="020B0503020204020204" pitchFamily="34" charset="-122"/>
                <a:hlinkClick r:id="rId2" action="ppaction://hlinkfile"/>
              </a:rPr>
              <a:t>思</a:t>
            </a:r>
            <a:endParaRPr lang="zh-CN" altLang="en-US" sz="32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465117" y="1991591"/>
            <a:ext cx="9663544" cy="2185554"/>
          </a:xfrm>
        </p:spPr>
        <p:txBody>
          <a:bodyPr>
            <a:normAutofit lnSpcReduction="10000"/>
          </a:bodyPr>
          <a:lstStyle/>
          <a:p>
            <a:pPr marL="0" indent="0">
              <a:lnSpc>
                <a:spcPct val="150000"/>
              </a:lnSpc>
              <a:buNone/>
            </a:pPr>
            <a:r>
              <a:rPr lang="en-US" altLang="zh-CN" sz="2000"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摘要：</a:t>
            </a:r>
            <a:r>
              <a:rPr lang="zh-CN" altLang="zh-CN" dirty="0">
                <a:latin typeface="微软雅黑" panose="020B0503020204020204" pitchFamily="34" charset="-122"/>
                <a:ea typeface="微软雅黑" panose="020B0503020204020204" pitchFamily="34" charset="-122"/>
              </a:rPr>
              <a:t>“两课”评比活动是江苏省职业教育教学改革的重要举措。参赛教师应从教学实际出发，认真分析赛事标准，打磨制作参评教案和说课课件，精心准备现场答辩，</a:t>
            </a:r>
            <a:r>
              <a:rPr lang="zh-CN" altLang="zh-CN" dirty="0">
                <a:solidFill>
                  <a:srgbClr val="FF0000"/>
                </a:solidFill>
                <a:latin typeface="微软雅黑" panose="020B0503020204020204" pitchFamily="34" charset="-122"/>
                <a:ea typeface="微软雅黑" panose="020B0503020204020204" pitchFamily="34" charset="-122"/>
              </a:rPr>
              <a:t>通过参加“两课”评比活动来提高自己的职业教育教学水平</a:t>
            </a:r>
            <a:r>
              <a:rPr lang="zh-CN" altLang="zh-CN" dirty="0">
                <a:latin typeface="微软雅黑" panose="020B0503020204020204" pitchFamily="34" charset="-122"/>
                <a:ea typeface="微软雅黑" panose="020B0503020204020204" pitchFamily="34" charset="-122"/>
              </a:rPr>
              <a:t>。徐州市积极构建“两课”评比成果转化机制，促进成果在教学实践中的推广与应用，进而提升整个教师队伍的专业化水平，取得了良好的成效。</a:t>
            </a:r>
            <a:endParaRPr lang="zh-CN" altLang="en-US" dirty="0">
              <a:latin typeface="微软雅黑" panose="020B0503020204020204" pitchFamily="34" charset="-122"/>
              <a:ea typeface="微软雅黑" panose="020B0503020204020204" pitchFamily="34" charset="-122"/>
            </a:endParaRPr>
          </a:p>
        </p:txBody>
      </p:sp>
      <p:sp>
        <p:nvSpPr>
          <p:cNvPr id="4" name="文本框 3"/>
          <p:cNvSpPr txBox="1"/>
          <p:nvPr/>
        </p:nvSpPr>
        <p:spPr>
          <a:xfrm>
            <a:off x="3595255" y="4177145"/>
            <a:ext cx="3023754" cy="1200329"/>
          </a:xfrm>
          <a:prstGeom prst="rect">
            <a:avLst/>
          </a:prstGeom>
          <a:noFill/>
        </p:spPr>
        <p:txBody>
          <a:bodyPr wrap="square" rtlCol="0">
            <a:spAutoFit/>
          </a:bodyPr>
          <a:lstStyle/>
          <a:p>
            <a:pPr>
              <a:lnSpc>
                <a:spcPct val="200000"/>
              </a:lnSpc>
            </a:pPr>
            <a:r>
              <a:rPr lang="zh-CN" altLang="zh-CN" dirty="0">
                <a:latin typeface="微软雅黑" panose="020B0503020204020204" pitchFamily="34" charset="-122"/>
                <a:ea typeface="微软雅黑" panose="020B0503020204020204" pitchFamily="34" charset="-122"/>
              </a:rPr>
              <a:t>一、“两课”评比之</a:t>
            </a:r>
            <a:r>
              <a:rPr lang="zh-CN" altLang="zh-CN" dirty="0" smtClean="0">
                <a:latin typeface="微软雅黑" panose="020B0503020204020204" pitchFamily="34" charset="-122"/>
                <a:ea typeface="微软雅黑" panose="020B0503020204020204" pitchFamily="34" charset="-122"/>
              </a:rPr>
              <a:t>“行”</a:t>
            </a:r>
            <a:endParaRPr lang="en-US" altLang="zh-CN" dirty="0" smtClean="0">
              <a:latin typeface="微软雅黑" panose="020B0503020204020204" pitchFamily="34" charset="-122"/>
              <a:ea typeface="微软雅黑" panose="020B0503020204020204" pitchFamily="34" charset="-122"/>
            </a:endParaRPr>
          </a:p>
          <a:p>
            <a:pPr>
              <a:lnSpc>
                <a:spcPct val="200000"/>
              </a:lnSpc>
            </a:pPr>
            <a:r>
              <a:rPr lang="zh-CN" altLang="zh-CN" dirty="0">
                <a:latin typeface="微软雅黑" panose="020B0503020204020204" pitchFamily="34" charset="-122"/>
                <a:ea typeface="微软雅黑" panose="020B0503020204020204" pitchFamily="34" charset="-122"/>
              </a:rPr>
              <a:t>二、“两课”评比之“思”</a:t>
            </a:r>
            <a:endParaRPr lang="en-US" altLang="zh-CN"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7877344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04849" y="2860963"/>
            <a:ext cx="6575570" cy="1336964"/>
          </a:xfrm>
        </p:spPr>
        <p:txBody>
          <a:bodyPr>
            <a:normAutofit/>
          </a:bodyPr>
          <a:lstStyle/>
          <a:p>
            <a:pPr marL="0" indent="0">
              <a:buNone/>
            </a:pPr>
            <a:r>
              <a:rPr lang="zh-CN" altLang="en-US" sz="4800" dirty="0" smtClean="0">
                <a:latin typeface="微软雅黑" panose="020B0503020204020204" pitchFamily="34" charset="-122"/>
                <a:ea typeface="微软雅黑" panose="020B0503020204020204" pitchFamily="34" charset="-122"/>
              </a:rPr>
              <a:t>第四部分    交流研讨</a:t>
            </a:r>
            <a:endParaRPr lang="zh-CN" altLang="en-US" sz="4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7400845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89212" y="987792"/>
            <a:ext cx="3444193" cy="726708"/>
          </a:xfrm>
        </p:spPr>
        <p:txBody>
          <a:bodyPr/>
          <a:lstStyle/>
          <a:p>
            <a:r>
              <a:rPr lang="zh-CN" altLang="en-US" dirty="0" smtClean="0">
                <a:latin typeface="微软雅黑" panose="020B0503020204020204" pitchFamily="34" charset="-122"/>
                <a:ea typeface="微软雅黑" panose="020B0503020204020204" pitchFamily="34" charset="-122"/>
              </a:rPr>
              <a:t>重点研讨内容</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002376" y="2299855"/>
            <a:ext cx="3444193" cy="3777622"/>
          </a:xfrm>
        </p:spPr>
        <p:txBody>
          <a:bodyPr>
            <a:normAutofit/>
          </a:bodyPr>
          <a:lstStyle/>
          <a:p>
            <a:pPr marL="0" indent="0">
              <a:lnSpc>
                <a:spcPct val="200000"/>
              </a:lnSpc>
              <a:buNone/>
            </a:pPr>
            <a:r>
              <a:rPr lang="zh-CN" altLang="en-US" sz="2400" dirty="0" smtClean="0">
                <a:latin typeface="微软雅黑" panose="020B0503020204020204" pitchFamily="34" charset="-122"/>
                <a:ea typeface="微软雅黑" panose="020B0503020204020204" pitchFamily="34" charset="-122"/>
              </a:rPr>
              <a:t>一、教案编写</a:t>
            </a:r>
            <a:endParaRPr lang="en-US" altLang="zh-CN" sz="2400" dirty="0" smtClean="0">
              <a:latin typeface="微软雅黑" panose="020B0503020204020204" pitchFamily="34" charset="-122"/>
              <a:ea typeface="微软雅黑" panose="020B0503020204020204" pitchFamily="34" charset="-122"/>
            </a:endParaRPr>
          </a:p>
          <a:p>
            <a:pPr marL="0" indent="0">
              <a:lnSpc>
                <a:spcPct val="200000"/>
              </a:lnSpc>
              <a:buNone/>
            </a:pPr>
            <a:r>
              <a:rPr lang="zh-CN" altLang="en-US" sz="2400" dirty="0" smtClean="0">
                <a:latin typeface="微软雅黑" panose="020B0503020204020204" pitchFamily="34" charset="-122"/>
                <a:ea typeface="微软雅黑" panose="020B0503020204020204" pitchFamily="34" charset="-122"/>
              </a:rPr>
              <a:t>二、如何说课</a:t>
            </a:r>
            <a:endParaRPr lang="en-US" altLang="zh-CN" sz="2400" dirty="0" smtClean="0">
              <a:latin typeface="微软雅黑" panose="020B0503020204020204" pitchFamily="34" charset="-122"/>
              <a:ea typeface="微软雅黑" panose="020B0503020204020204" pitchFamily="34" charset="-122"/>
            </a:endParaRPr>
          </a:p>
          <a:p>
            <a:pPr marL="0" indent="0">
              <a:lnSpc>
                <a:spcPct val="200000"/>
              </a:lnSpc>
              <a:buNone/>
            </a:pPr>
            <a:r>
              <a:rPr lang="zh-CN" altLang="en-US" sz="2400" dirty="0" smtClean="0">
                <a:latin typeface="微软雅黑" panose="020B0503020204020204" pitchFamily="34" charset="-122"/>
                <a:ea typeface="微软雅黑" panose="020B0503020204020204" pitchFamily="34" charset="-122"/>
              </a:rPr>
              <a:t>三、给大家的建议</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2551262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89212" y="748801"/>
            <a:ext cx="3610448" cy="851399"/>
          </a:xfrm>
        </p:spPr>
        <p:txBody>
          <a:bodyPr/>
          <a:lstStyle/>
          <a:p>
            <a:r>
              <a:rPr lang="zh-CN" altLang="en-US" dirty="0">
                <a:latin typeface="微软雅黑" panose="020B0503020204020204" pitchFamily="34" charset="-122"/>
                <a:ea typeface="微软雅黑" panose="020B0503020204020204" pitchFamily="34" charset="-122"/>
              </a:rPr>
              <a:t>一、教案编写</a:t>
            </a:r>
            <a:endParaRPr lang="zh-CN" altLang="en-US" dirty="0"/>
          </a:p>
        </p:txBody>
      </p:sp>
      <p:sp>
        <p:nvSpPr>
          <p:cNvPr id="3" name="内容占位符 2"/>
          <p:cNvSpPr>
            <a:spLocks noGrp="1"/>
          </p:cNvSpPr>
          <p:nvPr>
            <p:ph idx="1"/>
          </p:nvPr>
        </p:nvSpPr>
        <p:spPr>
          <a:xfrm>
            <a:off x="3553691" y="1915391"/>
            <a:ext cx="6317673" cy="3799609"/>
          </a:xfrm>
        </p:spPr>
        <p:txBody>
          <a:bodyPr>
            <a:normAutofit/>
          </a:bodyPr>
          <a:lstStyle/>
          <a:p>
            <a:pPr marL="0" indent="0">
              <a:lnSpc>
                <a:spcPct val="150000"/>
              </a:lnSpc>
              <a:buNone/>
            </a:pPr>
            <a:r>
              <a:rPr lang="zh-CN" altLang="en-US" sz="2400" dirty="0" smtClean="0"/>
              <a:t>（一）</a:t>
            </a:r>
            <a:r>
              <a:rPr lang="zh-CN" altLang="zh-CN" sz="2400" dirty="0">
                <a:latin typeface="微软雅黑" panose="020B0503020204020204" pitchFamily="34" charset="-122"/>
                <a:ea typeface="微软雅黑" panose="020B0503020204020204" pitchFamily="34" charset="-122"/>
              </a:rPr>
              <a:t>教案</a:t>
            </a:r>
            <a:r>
              <a:rPr lang="zh-CN" altLang="en-US" sz="2400" dirty="0">
                <a:latin typeface="微软雅黑" panose="020B0503020204020204" pitchFamily="34" charset="-122"/>
                <a:ea typeface="微软雅黑" panose="020B0503020204020204" pitchFamily="34" charset="-122"/>
              </a:rPr>
              <a:t>编写一般</a:t>
            </a:r>
            <a:r>
              <a:rPr lang="zh-CN" altLang="en-US" sz="2400" dirty="0" smtClean="0">
                <a:latin typeface="微软雅黑" panose="020B0503020204020204" pitchFamily="34" charset="-122"/>
                <a:ea typeface="微软雅黑" panose="020B0503020204020204" pitchFamily="34" charset="-122"/>
              </a:rPr>
              <a:t>包含的内容</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zh-CN" altLang="en-US" sz="2400" dirty="0">
                <a:latin typeface="微软雅黑" panose="020B0503020204020204" pitchFamily="34" charset="-122"/>
                <a:ea typeface="微软雅黑" panose="020B0503020204020204" pitchFamily="34" charset="-122"/>
              </a:rPr>
              <a:t>（二）</a:t>
            </a:r>
            <a:r>
              <a:rPr lang="zh-CN" altLang="zh-CN" sz="2400" dirty="0">
                <a:latin typeface="微软雅黑" panose="020B0503020204020204" pitchFamily="34" charset="-122"/>
                <a:ea typeface="微软雅黑" panose="020B0503020204020204" pitchFamily="34" charset="-122"/>
              </a:rPr>
              <a:t>教案</a:t>
            </a:r>
            <a:r>
              <a:rPr lang="zh-CN" altLang="en-US" sz="2400" dirty="0">
                <a:latin typeface="微软雅黑" panose="020B0503020204020204" pitchFamily="34" charset="-122"/>
                <a:ea typeface="微软雅黑" panose="020B0503020204020204" pitchFamily="34" charset="-122"/>
              </a:rPr>
              <a:t>编写</a:t>
            </a:r>
            <a:r>
              <a:rPr lang="zh-CN" altLang="en-US" sz="2400" dirty="0" smtClean="0">
                <a:latin typeface="微软雅黑" panose="020B0503020204020204" pitchFamily="34" charset="-122"/>
                <a:ea typeface="微软雅黑" panose="020B0503020204020204" pitchFamily="34" charset="-122"/>
              </a:rPr>
              <a:t>示例</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zh-CN" altLang="en-US" sz="2400" dirty="0">
                <a:latin typeface="微软雅黑" panose="020B0503020204020204" pitchFamily="34" charset="-122"/>
                <a:ea typeface="微软雅黑" panose="020B0503020204020204" pitchFamily="34" charset="-122"/>
              </a:rPr>
              <a:t>（三）</a:t>
            </a:r>
            <a:r>
              <a:rPr lang="zh-CN" altLang="zh-CN" sz="2400" dirty="0">
                <a:latin typeface="微软雅黑" panose="020B0503020204020204" pitchFamily="34" charset="-122"/>
                <a:ea typeface="微软雅黑" panose="020B0503020204020204" pitchFamily="34" charset="-122"/>
              </a:rPr>
              <a:t>教案</a:t>
            </a:r>
            <a:r>
              <a:rPr lang="zh-CN" altLang="en-US" sz="2400" dirty="0">
                <a:latin typeface="微软雅黑" panose="020B0503020204020204" pitchFamily="34" charset="-122"/>
                <a:ea typeface="微软雅黑" panose="020B0503020204020204" pitchFamily="34" charset="-122"/>
              </a:rPr>
              <a:t>编写</a:t>
            </a:r>
            <a:r>
              <a:rPr lang="zh-CN" altLang="en-US" sz="2400" dirty="0" smtClean="0">
                <a:latin typeface="微软雅黑" panose="020B0503020204020204" pitchFamily="34" charset="-122"/>
                <a:ea typeface="微软雅黑" panose="020B0503020204020204" pitchFamily="34" charset="-122"/>
              </a:rPr>
              <a:t>要求</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zh-CN" altLang="en-US" sz="2400" dirty="0">
                <a:latin typeface="微软雅黑" panose="020B0503020204020204" pitchFamily="34" charset="-122"/>
                <a:ea typeface="微软雅黑" panose="020B0503020204020204" pitchFamily="34" charset="-122"/>
              </a:rPr>
              <a:t>（四）优秀</a:t>
            </a:r>
            <a:r>
              <a:rPr lang="zh-CN" altLang="zh-CN" sz="2400" dirty="0">
                <a:latin typeface="微软雅黑" panose="020B0503020204020204" pitchFamily="34" charset="-122"/>
                <a:ea typeface="微软雅黑" panose="020B0503020204020204" pitchFamily="34" charset="-122"/>
              </a:rPr>
              <a:t>教案</a:t>
            </a:r>
            <a:r>
              <a:rPr lang="zh-CN" altLang="en-US" sz="2400" dirty="0" smtClean="0">
                <a:latin typeface="微软雅黑" panose="020B0503020204020204" pitchFamily="34" charset="-122"/>
                <a:ea typeface="微软雅黑" panose="020B0503020204020204" pitchFamily="34" charset="-122"/>
              </a:rPr>
              <a:t>欣赏</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zh-CN" altLang="en-US" sz="2400" dirty="0" smtClean="0">
                <a:latin typeface="微软雅黑" panose="020B0503020204020204" pitchFamily="34" charset="-122"/>
                <a:ea typeface="微软雅黑" panose="020B0503020204020204" pitchFamily="34" charset="-122"/>
              </a:rPr>
              <a:t>（五）教案编写的几个注意点</a:t>
            </a:r>
            <a:endParaRPr lang="en-US" altLang="zh-CN" sz="2400" dirty="0">
              <a:latin typeface="微软雅黑" panose="020B0503020204020204" pitchFamily="34" charset="-122"/>
              <a:ea typeface="微软雅黑" panose="020B0503020204020204" pitchFamily="34" charset="-122"/>
            </a:endParaRPr>
          </a:p>
          <a:p>
            <a:pPr marL="0" indent="0">
              <a:buNone/>
            </a:pPr>
            <a:endParaRPr lang="zh-CN" altLang="en-US" dirty="0"/>
          </a:p>
        </p:txBody>
      </p:sp>
    </p:spTree>
    <p:extLst>
      <p:ext uri="{BB962C8B-B14F-4D97-AF65-F5344CB8AC3E}">
        <p14:creationId xmlns:p14="http://schemas.microsoft.com/office/powerpoint/2010/main" val="104679093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92925" y="624110"/>
            <a:ext cx="7143357" cy="861790"/>
          </a:xfrm>
        </p:spPr>
        <p:txBody>
          <a:bodyPr>
            <a:normAutofit fontScale="90000"/>
          </a:bodyPr>
          <a:lstStyle/>
          <a:p>
            <a:pPr fontAlgn="base">
              <a:lnSpc>
                <a:spcPct val="150000"/>
              </a:lnSpc>
            </a:pPr>
            <a:r>
              <a:rPr lang="zh-CN" altLang="en-US" dirty="0">
                <a:latin typeface="微软雅黑" panose="020B0503020204020204" pitchFamily="34" charset="-122"/>
                <a:ea typeface="微软雅黑" panose="020B0503020204020204" pitchFamily="34" charset="-122"/>
              </a:rPr>
              <a:t>（一）</a:t>
            </a:r>
            <a:r>
              <a:rPr lang="zh-CN" altLang="zh-CN" dirty="0">
                <a:latin typeface="微软雅黑" panose="020B0503020204020204" pitchFamily="34" charset="-122"/>
                <a:ea typeface="微软雅黑" panose="020B0503020204020204" pitchFamily="34" charset="-122"/>
              </a:rPr>
              <a:t>教案</a:t>
            </a:r>
            <a:r>
              <a:rPr lang="zh-CN" altLang="en-US" dirty="0">
                <a:latin typeface="微软雅黑" panose="020B0503020204020204" pitchFamily="34" charset="-122"/>
                <a:ea typeface="微软雅黑" panose="020B0503020204020204" pitchFamily="34" charset="-122"/>
              </a:rPr>
              <a:t>编写一般包含以下</a:t>
            </a:r>
            <a:r>
              <a:rPr lang="zh-CN" altLang="en-US" dirty="0" smtClean="0">
                <a:latin typeface="微软雅黑" panose="020B0503020204020204" pitchFamily="34" charset="-122"/>
                <a:ea typeface="微软雅黑" panose="020B0503020204020204" pitchFamily="34" charset="-122"/>
              </a:rPr>
              <a:t>内容</a:t>
            </a:r>
            <a:endParaRPr lang="en-US" altLang="zh-CN"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2724293" y="1995056"/>
            <a:ext cx="8915400" cy="4405744"/>
          </a:xfrm>
        </p:spPr>
        <p:txBody>
          <a:bodyPr>
            <a:normAutofit/>
          </a:bodyPr>
          <a:lstStyle/>
          <a:p>
            <a:pPr marL="0" indent="864000" fontAlgn="base">
              <a:lnSpc>
                <a:spcPct val="150000"/>
              </a:lnSpc>
              <a:buNone/>
            </a:pPr>
            <a:r>
              <a:rPr lang="zh-CN" altLang="en-US" dirty="0" smtClean="0">
                <a:latin typeface="微软雅黑" panose="020B0503020204020204" pitchFamily="34" charset="-122"/>
                <a:ea typeface="微软雅黑" panose="020B0503020204020204" pitchFamily="34" charset="-122"/>
              </a:rPr>
              <a:t>设计说明（含教材分析、学情分析、</a:t>
            </a:r>
            <a:r>
              <a:rPr lang="zh-CN" altLang="en-US" dirty="0" smtClean="0">
                <a:solidFill>
                  <a:srgbClr val="FF0000"/>
                </a:solidFill>
                <a:latin typeface="微软雅黑" panose="020B0503020204020204" pitchFamily="34" charset="-122"/>
                <a:ea typeface="微软雅黑" panose="020B0503020204020204" pitchFamily="34" charset="-122"/>
              </a:rPr>
              <a:t>个性化设计思考</a:t>
            </a:r>
            <a:r>
              <a:rPr lang="zh-CN" altLang="en-US" dirty="0" smtClean="0">
                <a:latin typeface="微软雅黑" panose="020B0503020204020204" pitchFamily="34" charset="-122"/>
                <a:ea typeface="微软雅黑" panose="020B0503020204020204" pitchFamily="34" charset="-122"/>
              </a:rPr>
              <a:t>等）</a:t>
            </a:r>
            <a:endParaRPr lang="en-US" altLang="zh-CN" dirty="0" smtClean="0">
              <a:latin typeface="微软雅黑" panose="020B0503020204020204" pitchFamily="34" charset="-122"/>
              <a:ea typeface="微软雅黑" panose="020B0503020204020204" pitchFamily="34" charset="-122"/>
            </a:endParaRPr>
          </a:p>
          <a:p>
            <a:pPr marL="0" indent="864000" fontAlgn="base">
              <a:lnSpc>
                <a:spcPct val="150000"/>
              </a:lnSpc>
              <a:buNone/>
            </a:pPr>
            <a:r>
              <a:rPr lang="zh-CN" altLang="zh-CN" dirty="0" smtClean="0">
                <a:latin typeface="微软雅黑" panose="020B0503020204020204" pitchFamily="34" charset="-122"/>
                <a:ea typeface="微软雅黑" panose="020B0503020204020204" pitchFamily="34" charset="-122"/>
              </a:rPr>
              <a:t>教学目标</a:t>
            </a:r>
            <a:r>
              <a:rPr lang="zh-CN" altLang="en-US" dirty="0" smtClean="0">
                <a:latin typeface="微软雅黑" panose="020B0503020204020204" pitchFamily="34" charset="-122"/>
                <a:ea typeface="微软雅黑" panose="020B0503020204020204" pitchFamily="34" charset="-122"/>
              </a:rPr>
              <a:t>（三维目标）</a:t>
            </a:r>
            <a:endParaRPr lang="en-US" altLang="zh-CN" dirty="0" smtClean="0">
              <a:latin typeface="微软雅黑" panose="020B0503020204020204" pitchFamily="34" charset="-122"/>
              <a:ea typeface="微软雅黑" panose="020B0503020204020204" pitchFamily="34" charset="-122"/>
            </a:endParaRPr>
          </a:p>
          <a:p>
            <a:pPr marL="0" indent="864000" fontAlgn="base">
              <a:lnSpc>
                <a:spcPct val="150000"/>
              </a:lnSpc>
              <a:buNone/>
            </a:pPr>
            <a:r>
              <a:rPr lang="zh-CN" altLang="en-US" dirty="0" smtClean="0">
                <a:latin typeface="微软雅黑" panose="020B0503020204020204" pitchFamily="34" charset="-122"/>
                <a:ea typeface="微软雅黑" panose="020B0503020204020204" pitchFamily="34" charset="-122"/>
              </a:rPr>
              <a:t>重点难点</a:t>
            </a:r>
            <a:endParaRPr lang="en-US" altLang="zh-CN" dirty="0" smtClean="0">
              <a:latin typeface="微软雅黑" panose="020B0503020204020204" pitchFamily="34" charset="-122"/>
              <a:ea typeface="微软雅黑" panose="020B0503020204020204" pitchFamily="34" charset="-122"/>
            </a:endParaRPr>
          </a:p>
          <a:p>
            <a:pPr marL="0" indent="864000" fontAlgn="base">
              <a:lnSpc>
                <a:spcPct val="150000"/>
              </a:lnSpc>
              <a:buNone/>
            </a:pPr>
            <a:r>
              <a:rPr lang="zh-CN" altLang="en-US" dirty="0" smtClean="0">
                <a:latin typeface="微软雅黑" panose="020B0503020204020204" pitchFamily="34" charset="-122"/>
                <a:ea typeface="微软雅黑" panose="020B0503020204020204" pitchFamily="34" charset="-122"/>
              </a:rPr>
              <a:t>教法学法</a:t>
            </a:r>
            <a:endParaRPr lang="en-US" altLang="zh-CN" dirty="0" smtClean="0">
              <a:latin typeface="微软雅黑" panose="020B0503020204020204" pitchFamily="34" charset="-122"/>
              <a:ea typeface="微软雅黑" panose="020B0503020204020204" pitchFamily="34" charset="-122"/>
            </a:endParaRPr>
          </a:p>
          <a:p>
            <a:pPr marL="0" indent="864000" fontAlgn="base">
              <a:lnSpc>
                <a:spcPct val="150000"/>
              </a:lnSpc>
              <a:buNone/>
            </a:pPr>
            <a:r>
              <a:rPr lang="zh-CN" altLang="en-US" dirty="0" smtClean="0">
                <a:latin typeface="微软雅黑" panose="020B0503020204020204" pitchFamily="34" charset="-122"/>
                <a:ea typeface="微软雅黑" panose="020B0503020204020204" pitchFamily="34" charset="-122"/>
              </a:rPr>
              <a:t>资源整合</a:t>
            </a:r>
            <a:endParaRPr lang="en-US" altLang="zh-CN" dirty="0" smtClean="0">
              <a:latin typeface="微软雅黑" panose="020B0503020204020204" pitchFamily="34" charset="-122"/>
              <a:ea typeface="微软雅黑" panose="020B0503020204020204" pitchFamily="34" charset="-122"/>
            </a:endParaRPr>
          </a:p>
          <a:p>
            <a:pPr marL="0" indent="864000" fontAlgn="base">
              <a:lnSpc>
                <a:spcPct val="150000"/>
              </a:lnSpc>
              <a:buNone/>
            </a:pPr>
            <a:r>
              <a:rPr lang="zh-CN" altLang="en-US" dirty="0" smtClean="0">
                <a:latin typeface="微软雅黑" panose="020B0503020204020204" pitchFamily="34" charset="-122"/>
                <a:ea typeface="微软雅黑" panose="020B0503020204020204" pitchFamily="34" charset="-122"/>
              </a:rPr>
              <a:t>教学过程（教学实施、教学评价、板书设计等）</a:t>
            </a:r>
            <a:endParaRPr lang="zh-CN" altLang="zh-CN" dirty="0">
              <a:latin typeface="微软雅黑" panose="020B0503020204020204" pitchFamily="34" charset="-122"/>
              <a:ea typeface="微软雅黑" panose="020B0503020204020204" pitchFamily="34" charset="-122"/>
            </a:endParaRPr>
          </a:p>
          <a:p>
            <a:pPr marL="0" indent="864000" fontAlgn="base">
              <a:lnSpc>
                <a:spcPct val="150000"/>
              </a:lnSpc>
              <a:buNone/>
            </a:pPr>
            <a:r>
              <a:rPr lang="zh-CN" altLang="zh-CN" dirty="0" smtClean="0">
                <a:latin typeface="微软雅黑" panose="020B0503020204020204" pitchFamily="34" charset="-122"/>
                <a:ea typeface="微软雅黑" panose="020B0503020204020204" pitchFamily="34" charset="-122"/>
              </a:rPr>
              <a:t>教学</a:t>
            </a:r>
            <a:r>
              <a:rPr lang="zh-CN" altLang="zh-CN" dirty="0">
                <a:latin typeface="微软雅黑" panose="020B0503020204020204" pitchFamily="34" charset="-122"/>
                <a:ea typeface="微软雅黑" panose="020B0503020204020204" pitchFamily="34" charset="-122"/>
              </a:rPr>
              <a:t>反思</a:t>
            </a:r>
          </a:p>
          <a:p>
            <a:endParaRPr lang="zh-CN" altLang="en-US" dirty="0"/>
          </a:p>
        </p:txBody>
      </p:sp>
    </p:spTree>
    <p:extLst>
      <p:ext uri="{BB962C8B-B14F-4D97-AF65-F5344CB8AC3E}">
        <p14:creationId xmlns:p14="http://schemas.microsoft.com/office/powerpoint/2010/main" val="107716284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95498" y="468246"/>
            <a:ext cx="5480811" cy="996872"/>
          </a:xfrm>
        </p:spPr>
        <p:txBody>
          <a:bodyPr>
            <a:normAutofit fontScale="90000"/>
          </a:bodyPr>
          <a:lstStyle/>
          <a:p>
            <a:pPr fontAlgn="base">
              <a:lnSpc>
                <a:spcPct val="200000"/>
              </a:lnSpc>
            </a:pPr>
            <a:r>
              <a:rPr lang="zh-CN" altLang="en-US" dirty="0">
                <a:latin typeface="微软雅黑" panose="020B0503020204020204" pitchFamily="34" charset="-122"/>
                <a:ea typeface="微软雅黑" panose="020B0503020204020204" pitchFamily="34" charset="-122"/>
              </a:rPr>
              <a:t>（二）</a:t>
            </a:r>
            <a:r>
              <a:rPr lang="zh-CN" altLang="zh-CN" dirty="0">
                <a:latin typeface="微软雅黑" panose="020B0503020204020204" pitchFamily="34" charset="-122"/>
                <a:ea typeface="微软雅黑" panose="020B0503020204020204" pitchFamily="34" charset="-122"/>
              </a:rPr>
              <a:t>教案</a:t>
            </a:r>
            <a:r>
              <a:rPr lang="zh-CN" altLang="en-US" dirty="0">
                <a:latin typeface="微软雅黑" panose="020B0503020204020204" pitchFamily="34" charset="-122"/>
                <a:ea typeface="微软雅黑" panose="020B0503020204020204" pitchFamily="34" charset="-122"/>
              </a:rPr>
              <a:t>编写</a:t>
            </a:r>
            <a:r>
              <a:rPr lang="zh-CN" altLang="en-US" dirty="0" smtClean="0">
                <a:latin typeface="微软雅黑" panose="020B0503020204020204" pitchFamily="34" charset="-122"/>
                <a:ea typeface="微软雅黑" panose="020B0503020204020204" pitchFamily="34" charset="-122"/>
              </a:rPr>
              <a:t>示例</a:t>
            </a:r>
            <a:endParaRPr lang="en-US" altLang="zh-CN"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3565958" y="2247900"/>
            <a:ext cx="5255924" cy="2781300"/>
          </a:xfrm>
        </p:spPr>
        <p:txBody>
          <a:bodyPr>
            <a:normAutofit/>
          </a:bodyPr>
          <a:lstStyle/>
          <a:p>
            <a:pPr marL="0" indent="1080000" fontAlgn="base">
              <a:lnSpc>
                <a:spcPct val="200000"/>
              </a:lnSpc>
              <a:buNone/>
            </a:pPr>
            <a:r>
              <a:rPr lang="en-US" altLang="zh-CN" sz="2400" dirty="0" smtClean="0">
                <a:latin typeface="微软雅黑" panose="020B0503020204020204" pitchFamily="34" charset="-122"/>
                <a:ea typeface="微软雅黑" panose="020B0503020204020204" pitchFamily="34" charset="-122"/>
                <a:hlinkClick r:id="rId2" action="ppaction://hlinkfile"/>
              </a:rPr>
              <a:t>1. </a:t>
            </a:r>
            <a:r>
              <a:rPr lang="zh-CN" altLang="en-US" sz="2400" dirty="0" smtClean="0">
                <a:latin typeface="微软雅黑" panose="020B0503020204020204" pitchFamily="34" charset="-122"/>
                <a:ea typeface="微软雅黑" panose="020B0503020204020204" pitchFamily="34" charset="-122"/>
                <a:hlinkClick r:id="rId2" action="ppaction://hlinkfile"/>
              </a:rPr>
              <a:t>含绝对值的不等式</a:t>
            </a:r>
            <a:endParaRPr lang="en-US" altLang="zh-CN" sz="2400" dirty="0" smtClean="0">
              <a:latin typeface="微软雅黑" panose="020B0503020204020204" pitchFamily="34" charset="-122"/>
              <a:ea typeface="微软雅黑" panose="020B0503020204020204" pitchFamily="34" charset="-122"/>
            </a:endParaRPr>
          </a:p>
          <a:p>
            <a:pPr marL="0" indent="1080000" fontAlgn="base">
              <a:lnSpc>
                <a:spcPct val="200000"/>
              </a:lnSpc>
              <a:buNone/>
            </a:pPr>
            <a:r>
              <a:rPr lang="en-US" altLang="zh-CN" sz="2400" dirty="0" smtClean="0">
                <a:latin typeface="微软雅黑" panose="020B0503020204020204" pitchFamily="34" charset="-122"/>
                <a:ea typeface="微软雅黑" panose="020B0503020204020204" pitchFamily="34" charset="-122"/>
                <a:hlinkClick r:id="rId3" action="ppaction://hlinkfile"/>
              </a:rPr>
              <a:t>2. </a:t>
            </a:r>
            <a:r>
              <a:rPr lang="zh-CN" altLang="en-US" sz="2400" dirty="0" smtClean="0">
                <a:latin typeface="微软雅黑" panose="020B0503020204020204" pitchFamily="34" charset="-122"/>
                <a:ea typeface="微软雅黑" panose="020B0503020204020204" pitchFamily="34" charset="-122"/>
                <a:hlinkClick r:id="rId3" action="ppaction://hlinkfile"/>
              </a:rPr>
              <a:t>指数函数</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4082383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fontAlgn="base">
              <a:lnSpc>
                <a:spcPct val="150000"/>
              </a:lnSpc>
            </a:pPr>
            <a:r>
              <a:rPr lang="zh-CN" altLang="en-US" dirty="0">
                <a:latin typeface="微软雅黑" panose="020B0503020204020204" pitchFamily="34" charset="-122"/>
                <a:ea typeface="微软雅黑" panose="020B0503020204020204" pitchFamily="34" charset="-122"/>
              </a:rPr>
              <a:t>（三）</a:t>
            </a:r>
            <a:r>
              <a:rPr lang="zh-CN" altLang="zh-CN" dirty="0">
                <a:latin typeface="微软雅黑" panose="020B0503020204020204" pitchFamily="34" charset="-122"/>
                <a:ea typeface="微软雅黑" panose="020B0503020204020204" pitchFamily="34" charset="-122"/>
              </a:rPr>
              <a:t>教案</a:t>
            </a:r>
            <a:r>
              <a:rPr lang="zh-CN" altLang="en-US" dirty="0">
                <a:latin typeface="微软雅黑" panose="020B0503020204020204" pitchFamily="34" charset="-122"/>
                <a:ea typeface="微软雅黑" panose="020B0503020204020204" pitchFamily="34" charset="-122"/>
              </a:rPr>
              <a:t>编写</a:t>
            </a:r>
            <a:r>
              <a:rPr lang="zh-CN" altLang="en-US" dirty="0" smtClean="0">
                <a:latin typeface="微软雅黑" panose="020B0503020204020204" pitchFamily="34" charset="-122"/>
                <a:ea typeface="微软雅黑" panose="020B0503020204020204" pitchFamily="34" charset="-122"/>
              </a:rPr>
              <a:t>要求</a:t>
            </a:r>
            <a:endParaRPr lang="en-US" altLang="zh-CN"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3836122" y="2008910"/>
            <a:ext cx="4829897" cy="3758045"/>
          </a:xfrm>
        </p:spPr>
        <p:txBody>
          <a:bodyPr>
            <a:noAutofit/>
          </a:bodyPr>
          <a:lstStyle/>
          <a:p>
            <a:pPr marL="0" indent="1080000" fontAlgn="base">
              <a:lnSpc>
                <a:spcPct val="150000"/>
              </a:lnSpc>
              <a:buNone/>
            </a:pPr>
            <a:r>
              <a:rPr lang="en-US" altLang="zh-CN" sz="2400" dirty="0" smtClean="0">
                <a:latin typeface="微软雅黑" panose="020B0503020204020204" pitchFamily="34" charset="-122"/>
                <a:ea typeface="微软雅黑" panose="020B0503020204020204" pitchFamily="34" charset="-122"/>
              </a:rPr>
              <a:t>1. </a:t>
            </a:r>
            <a:r>
              <a:rPr lang="zh-CN" altLang="en-US" sz="2400" dirty="0" smtClean="0">
                <a:latin typeface="微软雅黑" panose="020B0503020204020204" pitchFamily="34" charset="-122"/>
                <a:ea typeface="微软雅黑" panose="020B0503020204020204" pitchFamily="34" charset="-122"/>
              </a:rPr>
              <a:t>结构完整</a:t>
            </a:r>
            <a:endParaRPr lang="en-US" altLang="zh-CN" sz="2400" dirty="0" smtClean="0">
              <a:latin typeface="微软雅黑" panose="020B0503020204020204" pitchFamily="34" charset="-122"/>
              <a:ea typeface="微软雅黑" panose="020B0503020204020204" pitchFamily="34" charset="-122"/>
            </a:endParaRPr>
          </a:p>
          <a:p>
            <a:pPr marL="0" indent="1080000" fontAlgn="base">
              <a:lnSpc>
                <a:spcPct val="150000"/>
              </a:lnSpc>
              <a:buNone/>
            </a:pPr>
            <a:r>
              <a:rPr lang="en-US" altLang="zh-CN" sz="2400" dirty="0" smtClean="0">
                <a:latin typeface="微软雅黑" panose="020B0503020204020204" pitchFamily="34" charset="-122"/>
                <a:ea typeface="微软雅黑" panose="020B0503020204020204" pitchFamily="34" charset="-122"/>
              </a:rPr>
              <a:t>2. </a:t>
            </a:r>
            <a:r>
              <a:rPr lang="zh-CN" altLang="en-US" sz="2400" dirty="0" smtClean="0">
                <a:latin typeface="微软雅黑" panose="020B0503020204020204" pitchFamily="34" charset="-122"/>
                <a:ea typeface="微软雅黑" panose="020B0503020204020204" pitchFamily="34" charset="-122"/>
              </a:rPr>
              <a:t>内容表述精练、科学</a:t>
            </a:r>
            <a:endParaRPr lang="en-US" altLang="zh-CN" sz="2400" dirty="0" smtClean="0">
              <a:latin typeface="微软雅黑" panose="020B0503020204020204" pitchFamily="34" charset="-122"/>
              <a:ea typeface="微软雅黑" panose="020B0503020204020204" pitchFamily="34" charset="-122"/>
            </a:endParaRPr>
          </a:p>
          <a:p>
            <a:pPr marL="0" indent="1080000" fontAlgn="base">
              <a:lnSpc>
                <a:spcPct val="150000"/>
              </a:lnSpc>
              <a:buNone/>
            </a:pPr>
            <a:r>
              <a:rPr lang="en-US" altLang="zh-CN" sz="2400" dirty="0" smtClean="0">
                <a:latin typeface="微软雅黑" panose="020B0503020204020204" pitchFamily="34" charset="-122"/>
                <a:ea typeface="微软雅黑" panose="020B0503020204020204" pitchFamily="34" charset="-122"/>
              </a:rPr>
              <a:t>3. </a:t>
            </a:r>
            <a:r>
              <a:rPr lang="zh-CN" altLang="en-US" sz="2400" dirty="0" smtClean="0">
                <a:latin typeface="微软雅黑" panose="020B0503020204020204" pitchFamily="34" charset="-122"/>
                <a:ea typeface="微软雅黑" panose="020B0503020204020204" pitchFamily="34" charset="-122"/>
              </a:rPr>
              <a:t>排版规范</a:t>
            </a:r>
            <a:endParaRPr lang="en-US" altLang="zh-CN" sz="2400" dirty="0" smtClean="0">
              <a:latin typeface="微软雅黑" panose="020B0503020204020204" pitchFamily="34" charset="-122"/>
              <a:ea typeface="微软雅黑" panose="020B0503020204020204" pitchFamily="34" charset="-122"/>
            </a:endParaRPr>
          </a:p>
          <a:p>
            <a:pPr marL="0" indent="1080000" fontAlgn="base">
              <a:lnSpc>
                <a:spcPct val="150000"/>
              </a:lnSpc>
              <a:buNone/>
            </a:pPr>
            <a:r>
              <a:rPr lang="en-US" altLang="zh-CN" sz="2400" dirty="0" smtClean="0">
                <a:latin typeface="微软雅黑" panose="020B0503020204020204" pitchFamily="34" charset="-122"/>
                <a:ea typeface="微软雅黑" panose="020B0503020204020204" pitchFamily="34" charset="-122"/>
              </a:rPr>
              <a:t>4. </a:t>
            </a:r>
            <a:r>
              <a:rPr lang="zh-CN" altLang="en-US" sz="2400" dirty="0" smtClean="0">
                <a:latin typeface="微软雅黑" panose="020B0503020204020204" pitchFamily="34" charset="-122"/>
                <a:ea typeface="微软雅黑" panose="020B0503020204020204" pitchFamily="34" charset="-122"/>
              </a:rPr>
              <a:t>设计精美</a:t>
            </a:r>
            <a:endParaRPr lang="en-US" altLang="zh-CN" sz="2400" dirty="0" smtClean="0">
              <a:latin typeface="微软雅黑" panose="020B0503020204020204" pitchFamily="34" charset="-122"/>
              <a:ea typeface="微软雅黑" panose="020B0503020204020204" pitchFamily="34" charset="-122"/>
            </a:endParaRPr>
          </a:p>
          <a:p>
            <a:pPr marL="0" indent="1080000" fontAlgn="base">
              <a:lnSpc>
                <a:spcPct val="150000"/>
              </a:lnSpc>
              <a:buNone/>
            </a:pPr>
            <a:r>
              <a:rPr lang="en-US" altLang="zh-CN" sz="2400" dirty="0" smtClean="0">
                <a:solidFill>
                  <a:srgbClr val="FF0000"/>
                </a:solidFill>
                <a:latin typeface="微软雅黑" panose="020B0503020204020204" pitchFamily="34" charset="-122"/>
                <a:ea typeface="微软雅黑" panose="020B0503020204020204" pitchFamily="34" charset="-122"/>
              </a:rPr>
              <a:t>5. </a:t>
            </a:r>
            <a:r>
              <a:rPr lang="zh-CN" altLang="en-US" sz="2400" dirty="0" smtClean="0">
                <a:solidFill>
                  <a:srgbClr val="FF0000"/>
                </a:solidFill>
                <a:latin typeface="微软雅黑" panose="020B0503020204020204" pitchFamily="34" charset="-122"/>
                <a:ea typeface="微软雅黑" panose="020B0503020204020204" pitchFamily="34" charset="-122"/>
              </a:rPr>
              <a:t>有个性</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52093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fontAlgn="base">
              <a:lnSpc>
                <a:spcPct val="150000"/>
              </a:lnSpc>
            </a:pPr>
            <a:r>
              <a:rPr lang="zh-CN" altLang="en-US" dirty="0">
                <a:latin typeface="微软雅黑" panose="020B0503020204020204" pitchFamily="34" charset="-122"/>
                <a:ea typeface="微软雅黑" panose="020B0503020204020204" pitchFamily="34" charset="-122"/>
              </a:rPr>
              <a:t>（四）优秀</a:t>
            </a:r>
            <a:r>
              <a:rPr lang="zh-CN" altLang="zh-CN" dirty="0">
                <a:latin typeface="微软雅黑" panose="020B0503020204020204" pitchFamily="34" charset="-122"/>
                <a:ea typeface="微软雅黑" panose="020B0503020204020204" pitchFamily="34" charset="-122"/>
              </a:rPr>
              <a:t>教案</a:t>
            </a:r>
            <a:r>
              <a:rPr lang="zh-CN" altLang="en-US" dirty="0" smtClean="0">
                <a:latin typeface="微软雅黑" panose="020B0503020204020204" pitchFamily="34" charset="-122"/>
                <a:ea typeface="微软雅黑" panose="020B0503020204020204" pitchFamily="34" charset="-122"/>
              </a:rPr>
              <a:t>欣赏</a:t>
            </a:r>
            <a:endParaRPr lang="en-US" altLang="zh-CN"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3046412" y="1905000"/>
            <a:ext cx="7448406" cy="4319155"/>
          </a:xfrm>
        </p:spPr>
        <p:txBody>
          <a:bodyPr>
            <a:normAutofit/>
          </a:bodyPr>
          <a:lstStyle/>
          <a:p>
            <a:pPr marL="0" indent="1080000" fontAlgn="base">
              <a:lnSpc>
                <a:spcPct val="150000"/>
              </a:lnSpc>
              <a:buNone/>
            </a:pPr>
            <a:r>
              <a:rPr lang="en-US" altLang="zh-CN" sz="2000" dirty="0" smtClean="0">
                <a:latin typeface="微软雅黑" panose="020B0503020204020204" pitchFamily="34" charset="-122"/>
                <a:ea typeface="微软雅黑" panose="020B0503020204020204" pitchFamily="34" charset="-122"/>
                <a:hlinkClick r:id="rId3" action="ppaction://hlinkfile"/>
              </a:rPr>
              <a:t>1. </a:t>
            </a:r>
            <a:r>
              <a:rPr lang="zh-CN" altLang="en-US" sz="2000" dirty="0" smtClean="0">
                <a:latin typeface="微软雅黑" panose="020B0503020204020204" pitchFamily="34" charset="-122"/>
                <a:ea typeface="微软雅黑" panose="020B0503020204020204" pitchFamily="34" charset="-122"/>
                <a:hlinkClick r:id="rId3" action="ppaction://hlinkfile"/>
              </a:rPr>
              <a:t>物理</a:t>
            </a:r>
            <a:r>
              <a:rPr lang="en-US" altLang="zh-CN" sz="2000" dirty="0" smtClean="0">
                <a:latin typeface="微软雅黑" panose="020B0503020204020204" pitchFamily="34" charset="-122"/>
                <a:ea typeface="微软雅黑" panose="020B0503020204020204" pitchFamily="34" charset="-122"/>
                <a:hlinkClick r:id="rId3" action="ppaction://hlinkfile"/>
              </a:rPr>
              <a:t>——</a:t>
            </a:r>
            <a:r>
              <a:rPr lang="zh-CN" altLang="en-US" sz="2000" dirty="0" smtClean="0">
                <a:latin typeface="微软雅黑" panose="020B0503020204020204" pitchFamily="34" charset="-122"/>
                <a:ea typeface="微软雅黑" panose="020B0503020204020204" pitchFamily="34" charset="-122"/>
                <a:hlinkClick r:id="rId3" action="ppaction://hlinkfile"/>
              </a:rPr>
              <a:t>电磁感应</a:t>
            </a:r>
            <a:endParaRPr lang="en-US" altLang="zh-CN" sz="2000" dirty="0" smtClean="0">
              <a:latin typeface="微软雅黑" panose="020B0503020204020204" pitchFamily="34" charset="-122"/>
              <a:ea typeface="微软雅黑" panose="020B0503020204020204" pitchFamily="34" charset="-122"/>
            </a:endParaRPr>
          </a:p>
          <a:p>
            <a:pPr marL="0" indent="1080000" fontAlgn="base">
              <a:lnSpc>
                <a:spcPct val="150000"/>
              </a:lnSpc>
              <a:buNone/>
            </a:pPr>
            <a:r>
              <a:rPr lang="en-US" altLang="zh-CN" sz="2000" dirty="0" smtClean="0">
                <a:latin typeface="微软雅黑" panose="020B0503020204020204" pitchFamily="34" charset="-122"/>
                <a:ea typeface="微软雅黑" panose="020B0503020204020204" pitchFamily="34" charset="-122"/>
                <a:hlinkClick r:id="rId4" action="ppaction://hlinkfile"/>
              </a:rPr>
              <a:t>2. </a:t>
            </a:r>
            <a:r>
              <a:rPr lang="zh-CN" altLang="en-US" sz="2000" dirty="0" smtClean="0">
                <a:latin typeface="微软雅黑" panose="020B0503020204020204" pitchFamily="34" charset="-122"/>
                <a:ea typeface="微软雅黑" panose="020B0503020204020204" pitchFamily="34" charset="-122"/>
                <a:hlinkClick r:id="rId4" action="ppaction://hlinkfile"/>
              </a:rPr>
              <a:t>物理</a:t>
            </a:r>
            <a:r>
              <a:rPr lang="en-US" altLang="zh-CN" sz="2000" dirty="0" smtClean="0">
                <a:latin typeface="微软雅黑" panose="020B0503020204020204" pitchFamily="34" charset="-122"/>
                <a:ea typeface="微软雅黑" panose="020B0503020204020204" pitchFamily="34" charset="-122"/>
                <a:hlinkClick r:id="rId4" action="ppaction://hlinkfile"/>
              </a:rPr>
              <a:t>——</a:t>
            </a:r>
            <a:r>
              <a:rPr lang="zh-CN" altLang="en-US" sz="2000" dirty="0" smtClean="0">
                <a:latin typeface="微软雅黑" panose="020B0503020204020204" pitchFamily="34" charset="-122"/>
                <a:ea typeface="微软雅黑" panose="020B0503020204020204" pitchFamily="34" charset="-122"/>
                <a:hlinkClick r:id="rId4" action="ppaction://hlinkfile"/>
              </a:rPr>
              <a:t>运动与力</a:t>
            </a:r>
            <a:endParaRPr lang="en-US" altLang="zh-CN" sz="2000" dirty="0" smtClean="0">
              <a:latin typeface="微软雅黑" panose="020B0503020204020204" pitchFamily="34" charset="-122"/>
              <a:ea typeface="微软雅黑" panose="020B0503020204020204" pitchFamily="34" charset="-122"/>
            </a:endParaRPr>
          </a:p>
          <a:p>
            <a:pPr marL="0" indent="1080000" fontAlgn="base">
              <a:lnSpc>
                <a:spcPct val="150000"/>
              </a:lnSpc>
              <a:buNone/>
            </a:pPr>
            <a:r>
              <a:rPr lang="en-US" altLang="zh-CN" sz="2000" dirty="0" smtClean="0">
                <a:latin typeface="微软雅黑" panose="020B0503020204020204" pitchFamily="34" charset="-122"/>
                <a:ea typeface="微软雅黑" panose="020B0503020204020204" pitchFamily="34" charset="-122"/>
                <a:hlinkClick r:id="rId5" action="ppaction://hlinkfile"/>
              </a:rPr>
              <a:t>3. </a:t>
            </a:r>
            <a:r>
              <a:rPr lang="zh-CN" altLang="en-US" sz="2000" dirty="0" smtClean="0">
                <a:latin typeface="微软雅黑" panose="020B0503020204020204" pitchFamily="34" charset="-122"/>
                <a:ea typeface="微软雅黑" panose="020B0503020204020204" pitchFamily="34" charset="-122"/>
                <a:hlinkClick r:id="rId5" action="ppaction://hlinkfile"/>
              </a:rPr>
              <a:t>德育</a:t>
            </a:r>
            <a:r>
              <a:rPr lang="en-US" altLang="zh-CN" sz="2000" dirty="0" smtClean="0">
                <a:latin typeface="微软雅黑" panose="020B0503020204020204" pitchFamily="34" charset="-122"/>
                <a:ea typeface="微软雅黑" panose="020B0503020204020204" pitchFamily="34" charset="-122"/>
                <a:hlinkClick r:id="rId5" action="ppaction://hlinkfile"/>
              </a:rPr>
              <a:t>——</a:t>
            </a:r>
            <a:r>
              <a:rPr lang="zh-CN" altLang="en-US" sz="2000" dirty="0" smtClean="0">
                <a:latin typeface="微软雅黑" panose="020B0503020204020204" pitchFamily="34" charset="-122"/>
                <a:ea typeface="微软雅黑" panose="020B0503020204020204" pitchFamily="34" charset="-122"/>
                <a:hlinkClick r:id="rId5" action="ppaction://hlinkfile"/>
              </a:rPr>
              <a:t>职业生涯规划与就业创业</a:t>
            </a:r>
            <a:endParaRPr lang="en-US" altLang="zh-CN" sz="2000" dirty="0" smtClean="0">
              <a:latin typeface="微软雅黑" panose="020B0503020204020204" pitchFamily="34" charset="-122"/>
              <a:ea typeface="微软雅黑" panose="020B0503020204020204" pitchFamily="34" charset="-122"/>
            </a:endParaRPr>
          </a:p>
          <a:p>
            <a:pPr marL="0" indent="1080000" fontAlgn="base">
              <a:lnSpc>
                <a:spcPct val="150000"/>
              </a:lnSpc>
              <a:buNone/>
            </a:pPr>
            <a:r>
              <a:rPr lang="en-US" altLang="zh-CN" sz="2000" dirty="0" smtClean="0">
                <a:latin typeface="微软雅黑" panose="020B0503020204020204" pitchFamily="34" charset="-122"/>
                <a:ea typeface="微软雅黑" panose="020B0503020204020204" pitchFamily="34" charset="-122"/>
                <a:hlinkClick r:id="rId6" action="ppaction://hlinkfile"/>
              </a:rPr>
              <a:t>4. </a:t>
            </a:r>
            <a:r>
              <a:rPr lang="zh-CN" altLang="en-US" sz="2000" dirty="0" smtClean="0">
                <a:latin typeface="微软雅黑" panose="020B0503020204020204" pitchFamily="34" charset="-122"/>
                <a:ea typeface="微软雅黑" panose="020B0503020204020204" pitchFamily="34" charset="-122"/>
                <a:hlinkClick r:id="rId6" action="ppaction://hlinkfile"/>
              </a:rPr>
              <a:t>数学</a:t>
            </a:r>
            <a:r>
              <a:rPr lang="en-US" altLang="zh-CN" sz="2000" dirty="0" smtClean="0">
                <a:latin typeface="微软雅黑" panose="020B0503020204020204" pitchFamily="34" charset="-122"/>
                <a:ea typeface="微软雅黑" panose="020B0503020204020204" pitchFamily="34" charset="-122"/>
                <a:hlinkClick r:id="rId6" action="ppaction://hlinkfile"/>
              </a:rPr>
              <a:t>——</a:t>
            </a:r>
            <a:r>
              <a:rPr lang="zh-CN" altLang="en-US" sz="2000" dirty="0" smtClean="0">
                <a:latin typeface="微软雅黑" panose="020B0503020204020204" pitchFamily="34" charset="-122"/>
                <a:ea typeface="微软雅黑" panose="020B0503020204020204" pitchFamily="34" charset="-122"/>
                <a:hlinkClick r:id="rId6" action="ppaction://hlinkfile"/>
              </a:rPr>
              <a:t>函数的单调性、奇偶性和实际应用</a:t>
            </a:r>
            <a:endParaRPr lang="en-US" altLang="zh-CN" sz="2000" dirty="0" smtClean="0">
              <a:latin typeface="微软雅黑" panose="020B0503020204020204" pitchFamily="34" charset="-122"/>
              <a:ea typeface="微软雅黑" panose="020B0503020204020204" pitchFamily="34" charset="-122"/>
            </a:endParaRPr>
          </a:p>
          <a:p>
            <a:pPr marL="0" indent="1080000" fontAlgn="base">
              <a:lnSpc>
                <a:spcPct val="150000"/>
              </a:lnSpc>
              <a:buNone/>
            </a:pPr>
            <a:r>
              <a:rPr lang="en-US" altLang="zh-CN" sz="2000" dirty="0" smtClean="0">
                <a:solidFill>
                  <a:schemeClr val="tx1"/>
                </a:solidFill>
                <a:latin typeface="微软雅黑" panose="020B0503020204020204" pitchFamily="34" charset="-122"/>
                <a:ea typeface="微软雅黑" panose="020B0503020204020204" pitchFamily="34" charset="-122"/>
                <a:hlinkClick r:id="rId7" action="ppaction://hlinkfile"/>
              </a:rPr>
              <a:t>5. </a:t>
            </a:r>
            <a:r>
              <a:rPr lang="zh-CN" altLang="en-US" sz="2000" dirty="0" smtClean="0">
                <a:solidFill>
                  <a:schemeClr val="tx1"/>
                </a:solidFill>
                <a:latin typeface="微软雅黑" panose="020B0503020204020204" pitchFamily="34" charset="-122"/>
                <a:ea typeface="微软雅黑" panose="020B0503020204020204" pitchFamily="34" charset="-122"/>
                <a:hlinkClick r:id="rId7" action="ppaction://hlinkfile"/>
              </a:rPr>
              <a:t>数学</a:t>
            </a:r>
            <a:r>
              <a:rPr lang="en-US" altLang="zh-CN" sz="2000" dirty="0" smtClean="0">
                <a:solidFill>
                  <a:schemeClr val="tx1"/>
                </a:solidFill>
                <a:latin typeface="微软雅黑" panose="020B0503020204020204" pitchFamily="34" charset="-122"/>
                <a:ea typeface="微软雅黑" panose="020B0503020204020204" pitchFamily="34" charset="-122"/>
                <a:hlinkClick r:id="rId7" action="ppaction://hlinkfile"/>
              </a:rPr>
              <a:t>——</a:t>
            </a:r>
            <a:r>
              <a:rPr lang="zh-CN" altLang="en-US" sz="2000" dirty="0" smtClean="0">
                <a:solidFill>
                  <a:schemeClr val="tx1"/>
                </a:solidFill>
                <a:latin typeface="微软雅黑" panose="020B0503020204020204" pitchFamily="34" charset="-122"/>
                <a:ea typeface="微软雅黑" panose="020B0503020204020204" pitchFamily="34" charset="-122"/>
                <a:hlinkClick r:id="rId7" action="ppaction://hlinkfile"/>
              </a:rPr>
              <a:t>等差数列、等比数列</a:t>
            </a:r>
            <a:endParaRPr lang="en-US" altLang="zh-CN" sz="2000" dirty="0" smtClean="0">
              <a:solidFill>
                <a:schemeClr val="tx1"/>
              </a:solidFill>
              <a:latin typeface="微软雅黑" panose="020B0503020204020204" pitchFamily="34" charset="-122"/>
              <a:ea typeface="微软雅黑" panose="020B0503020204020204" pitchFamily="34" charset="-122"/>
            </a:endParaRPr>
          </a:p>
          <a:p>
            <a:pPr marL="0" indent="1080000" fontAlgn="base">
              <a:lnSpc>
                <a:spcPct val="150000"/>
              </a:lnSpc>
              <a:buNone/>
            </a:pPr>
            <a:r>
              <a:rPr lang="en-US" altLang="zh-CN" sz="2000" dirty="0" smtClean="0">
                <a:solidFill>
                  <a:schemeClr val="tx1"/>
                </a:solidFill>
                <a:latin typeface="微软雅黑" panose="020B0503020204020204" pitchFamily="34" charset="-122"/>
                <a:ea typeface="微软雅黑" panose="020B0503020204020204" pitchFamily="34" charset="-122"/>
                <a:hlinkClick r:id="rId8" action="ppaction://hlinkfile"/>
              </a:rPr>
              <a:t>6. </a:t>
            </a:r>
            <a:r>
              <a:rPr lang="zh-CN" altLang="en-US" sz="2000" dirty="0" smtClean="0">
                <a:solidFill>
                  <a:schemeClr val="tx1"/>
                </a:solidFill>
                <a:latin typeface="微软雅黑" panose="020B0503020204020204" pitchFamily="34" charset="-122"/>
                <a:ea typeface="微软雅黑" panose="020B0503020204020204" pitchFamily="34" charset="-122"/>
                <a:hlinkClick r:id="rId8" action="ppaction://hlinkfile"/>
              </a:rPr>
              <a:t>数学</a:t>
            </a:r>
            <a:r>
              <a:rPr lang="en-US" altLang="zh-CN" sz="2000" dirty="0" smtClean="0">
                <a:solidFill>
                  <a:schemeClr val="tx1"/>
                </a:solidFill>
                <a:latin typeface="微软雅黑" panose="020B0503020204020204" pitchFamily="34" charset="-122"/>
                <a:ea typeface="微软雅黑" panose="020B0503020204020204" pitchFamily="34" charset="-122"/>
                <a:hlinkClick r:id="rId8" action="ppaction://hlinkfile"/>
              </a:rPr>
              <a:t>——</a:t>
            </a:r>
            <a:r>
              <a:rPr lang="zh-CN" altLang="en-US" sz="2000" dirty="0" smtClean="0">
                <a:solidFill>
                  <a:schemeClr val="tx1"/>
                </a:solidFill>
                <a:latin typeface="微软雅黑" panose="020B0503020204020204" pitchFamily="34" charset="-122"/>
                <a:ea typeface="微软雅黑" panose="020B0503020204020204" pitchFamily="34" charset="-122"/>
                <a:hlinkClick r:id="rId8" action="ppaction://hlinkfile"/>
              </a:rPr>
              <a:t>编制计划的原理和方法</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1544429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33154" y="707237"/>
            <a:ext cx="6384820" cy="789054"/>
          </a:xfrm>
        </p:spPr>
        <p:txBody>
          <a:bodyPr/>
          <a:lstStyle/>
          <a:p>
            <a:r>
              <a:rPr lang="zh-CN" altLang="en-US" dirty="0">
                <a:latin typeface="微软雅黑" panose="020B0503020204020204" pitchFamily="34" charset="-122"/>
                <a:ea typeface="微软雅黑" panose="020B0503020204020204" pitchFamily="34" charset="-122"/>
              </a:rPr>
              <a:t>（五）教案编写的几个注意</a:t>
            </a:r>
            <a:r>
              <a:rPr lang="zh-CN" altLang="en-US" dirty="0" smtClean="0">
                <a:latin typeface="微软雅黑" panose="020B0503020204020204" pitchFamily="34" charset="-122"/>
                <a:ea typeface="微软雅黑" panose="020B0503020204020204" pitchFamily="34" charset="-122"/>
              </a:rPr>
              <a:t>点</a:t>
            </a:r>
            <a:endParaRPr lang="zh-CN" altLang="en-US" dirty="0"/>
          </a:p>
        </p:txBody>
      </p:sp>
      <p:sp>
        <p:nvSpPr>
          <p:cNvPr id="3" name="内容占位符 2"/>
          <p:cNvSpPr>
            <a:spLocks noGrp="1"/>
          </p:cNvSpPr>
          <p:nvPr>
            <p:ph idx="1"/>
          </p:nvPr>
        </p:nvSpPr>
        <p:spPr>
          <a:xfrm>
            <a:off x="1288973" y="1735281"/>
            <a:ext cx="10215639" cy="4577383"/>
          </a:xfrm>
        </p:spPr>
        <p:txBody>
          <a:bodyPr>
            <a:normAutofit/>
          </a:bodyPr>
          <a:lstStyle/>
          <a:p>
            <a:pPr marL="0" indent="0">
              <a:lnSpc>
                <a:spcPts val="3000"/>
              </a:lnSpc>
              <a:buNone/>
            </a:pPr>
            <a:r>
              <a:rPr lang="zh-CN" altLang="en-US" sz="2000" dirty="0" smtClean="0">
                <a:solidFill>
                  <a:srgbClr val="FF0000"/>
                </a:solidFill>
                <a:latin typeface="微软雅黑" panose="020B0503020204020204" pitchFamily="34" charset="-122"/>
                <a:ea typeface="微软雅黑" panose="020B0503020204020204" pitchFamily="34" charset="-122"/>
              </a:rPr>
              <a:t>创新举措要科学、规范、合理</a:t>
            </a:r>
            <a:endParaRPr lang="en-US" altLang="zh-CN" sz="2000" dirty="0">
              <a:solidFill>
                <a:srgbClr val="FF0000"/>
              </a:solidFill>
              <a:latin typeface="微软雅黑" panose="020B0503020204020204" pitchFamily="34" charset="-122"/>
              <a:ea typeface="微软雅黑" panose="020B0503020204020204" pitchFamily="34" charset="-122"/>
            </a:endParaRPr>
          </a:p>
          <a:p>
            <a:pPr marL="0" indent="0">
              <a:lnSpc>
                <a:spcPts val="3000"/>
              </a:lnSpc>
              <a:buNone/>
            </a:pPr>
            <a:r>
              <a:rPr lang="zh-CN" altLang="en-US" sz="2000" dirty="0" smtClean="0">
                <a:latin typeface="微软雅黑" panose="020B0503020204020204" pitchFamily="34" charset="-122"/>
                <a:ea typeface="微软雅黑" panose="020B0503020204020204" pitchFamily="34" charset="-122"/>
              </a:rPr>
              <a:t>       情景</a:t>
            </a:r>
            <a:r>
              <a:rPr lang="zh-CN" altLang="en-US" sz="2000" dirty="0">
                <a:latin typeface="微软雅黑" panose="020B0503020204020204" pitchFamily="34" charset="-122"/>
                <a:ea typeface="微软雅黑" panose="020B0503020204020204" pitchFamily="34" charset="-122"/>
              </a:rPr>
              <a:t>创设：蛙跳</a:t>
            </a:r>
            <a:endParaRPr lang="en-US" altLang="zh-CN" sz="2000" dirty="0">
              <a:latin typeface="微软雅黑" panose="020B0503020204020204" pitchFamily="34" charset="-122"/>
              <a:ea typeface="微软雅黑" panose="020B0503020204020204" pitchFamily="34" charset="-122"/>
            </a:endParaRPr>
          </a:p>
          <a:p>
            <a:pPr marL="0" indent="0">
              <a:lnSpc>
                <a:spcPts val="3000"/>
              </a:lnSpc>
              <a:buNone/>
            </a:pPr>
            <a:r>
              <a:rPr lang="zh-CN" altLang="en-US" sz="2000" dirty="0" smtClean="0">
                <a:latin typeface="微软雅黑" panose="020B0503020204020204" pitchFamily="34" charset="-122"/>
                <a:ea typeface="微软雅黑" panose="020B0503020204020204" pitchFamily="34" charset="-122"/>
              </a:rPr>
              <a:t>       实例</a:t>
            </a:r>
            <a:r>
              <a:rPr lang="zh-CN" altLang="en-US" sz="2000" dirty="0">
                <a:latin typeface="微软雅黑" panose="020B0503020204020204" pitchFamily="34" charset="-122"/>
                <a:ea typeface="微软雅黑" panose="020B0503020204020204" pitchFamily="34" charset="-122"/>
              </a:rPr>
              <a:t>引入：姚明练习</a:t>
            </a:r>
            <a:r>
              <a:rPr lang="zh-CN" altLang="en-US" sz="2000" dirty="0" smtClean="0">
                <a:latin typeface="微软雅黑" panose="020B0503020204020204" pitchFamily="34" charset="-122"/>
                <a:ea typeface="微软雅黑" panose="020B0503020204020204" pitchFamily="34" charset="-122"/>
              </a:rPr>
              <a:t>罚球  </a:t>
            </a:r>
            <a:r>
              <a:rPr lang="en-US" altLang="zh-CN" sz="2000" dirty="0" smtClean="0">
                <a:latin typeface="微软雅黑" panose="020B0503020204020204" pitchFamily="34" charset="-122"/>
                <a:ea typeface="微软雅黑" panose="020B0503020204020204" pitchFamily="34" charset="-122"/>
              </a:rPr>
              <a:t>5000</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5500</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6000</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6500</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7000.</a:t>
            </a:r>
            <a:endParaRPr lang="en-US" altLang="zh-CN" sz="2000" dirty="0">
              <a:latin typeface="微软雅黑" panose="020B0503020204020204" pitchFamily="34" charset="-122"/>
              <a:ea typeface="微软雅黑" panose="020B0503020204020204" pitchFamily="34" charset="-122"/>
            </a:endParaRPr>
          </a:p>
          <a:p>
            <a:pPr marL="0" indent="0">
              <a:lnSpc>
                <a:spcPts val="3000"/>
              </a:lnSpc>
              <a:buNone/>
            </a:pPr>
            <a:r>
              <a:rPr lang="zh-CN" altLang="en-US" sz="2000" dirty="0" smtClean="0">
                <a:latin typeface="微软雅黑" panose="020B0503020204020204" pitchFamily="34" charset="-122"/>
                <a:ea typeface="微软雅黑" panose="020B0503020204020204" pitchFamily="34" charset="-122"/>
              </a:rPr>
              <a:t>       实例</a:t>
            </a:r>
            <a:r>
              <a:rPr lang="zh-CN" altLang="en-US" sz="2000" dirty="0">
                <a:latin typeface="微软雅黑" panose="020B0503020204020204" pitchFamily="34" charset="-122"/>
                <a:ea typeface="微软雅黑" panose="020B0503020204020204" pitchFamily="34" charset="-122"/>
              </a:rPr>
              <a:t>应用：楼梯的</a:t>
            </a:r>
            <a:r>
              <a:rPr lang="zh-CN" altLang="en-US" sz="2000" dirty="0" smtClean="0">
                <a:latin typeface="微软雅黑" panose="020B0503020204020204" pitchFamily="34" charset="-122"/>
                <a:ea typeface="微软雅黑" panose="020B0503020204020204" pitchFamily="34" charset="-122"/>
              </a:rPr>
              <a:t>高度</a:t>
            </a:r>
            <a:r>
              <a:rPr lang="zh-CN" altLang="en-US" sz="2000" dirty="0">
                <a:latin typeface="微软雅黑" panose="020B0503020204020204" pitchFamily="34" charset="-122"/>
                <a:ea typeface="微软雅黑" panose="020B0503020204020204" pitchFamily="34" charset="-122"/>
              </a:rPr>
              <a:t>例</a:t>
            </a:r>
            <a:r>
              <a:rPr lang="en-US" altLang="zh-CN" sz="2000" dirty="0">
                <a:latin typeface="微软雅黑" panose="020B0503020204020204" pitchFamily="34" charset="-122"/>
                <a:ea typeface="微软雅黑" panose="020B0503020204020204" pitchFamily="34" charset="-122"/>
              </a:rPr>
              <a:t>3 </a:t>
            </a:r>
            <a:r>
              <a:rPr lang="zh-CN" altLang="en-US" sz="2000" dirty="0">
                <a:latin typeface="微软雅黑" panose="020B0503020204020204" pitchFamily="34" charset="-122"/>
                <a:ea typeface="微软雅黑" panose="020B0503020204020204" pitchFamily="34" charset="-122"/>
              </a:rPr>
              <a:t>某商场首层地面标高为</a:t>
            </a:r>
            <a:r>
              <a:rPr lang="en-US" altLang="zh-CN" sz="2000" dirty="0">
                <a:latin typeface="微软雅黑" panose="020B0503020204020204" pitchFamily="34" charset="-122"/>
                <a:ea typeface="微软雅黑" panose="020B0503020204020204" pitchFamily="34" charset="-122"/>
              </a:rPr>
              <a:t>0m</a:t>
            </a:r>
            <a:r>
              <a:rPr lang="zh-CN" altLang="en-US" sz="2000" dirty="0">
                <a:latin typeface="微软雅黑" panose="020B0503020204020204" pitchFamily="34" charset="-122"/>
                <a:ea typeface="微软雅黑" panose="020B0503020204020204" pitchFamily="34" charset="-122"/>
              </a:rPr>
              <a:t>，第二层楼高度为</a:t>
            </a:r>
            <a:r>
              <a:rPr lang="en-US" altLang="zh-CN" sz="2000" dirty="0">
                <a:latin typeface="微软雅黑" panose="020B0503020204020204" pitchFamily="34" charset="-122"/>
                <a:ea typeface="微软雅黑" panose="020B0503020204020204" pitchFamily="34" charset="-122"/>
              </a:rPr>
              <a:t>3.6m</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0" indent="0">
              <a:lnSpc>
                <a:spcPts val="3000"/>
              </a:lnSpc>
              <a:buNone/>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共</a:t>
            </a:r>
            <a:r>
              <a:rPr lang="zh-CN" altLang="en-US" sz="2000" dirty="0">
                <a:latin typeface="微软雅黑" panose="020B0503020204020204" pitchFamily="34" charset="-122"/>
                <a:ea typeface="微软雅黑" panose="020B0503020204020204" pitchFamily="34" charset="-122"/>
              </a:rPr>
              <a:t>设</a:t>
            </a:r>
            <a:r>
              <a:rPr lang="en-US" altLang="zh-CN" sz="2000" dirty="0">
                <a:latin typeface="微软雅黑" panose="020B0503020204020204" pitchFamily="34" charset="-122"/>
                <a:ea typeface="微软雅黑" panose="020B0503020204020204" pitchFamily="34" charset="-122"/>
              </a:rPr>
              <a:t>24 </a:t>
            </a:r>
            <a:r>
              <a:rPr lang="zh-CN" altLang="en-US" sz="2000" dirty="0">
                <a:latin typeface="微软雅黑" panose="020B0503020204020204" pitchFamily="34" charset="-122"/>
                <a:ea typeface="微软雅黑" panose="020B0503020204020204" pitchFamily="34" charset="-122"/>
              </a:rPr>
              <a:t>个高度差相同的台阶，求第</a:t>
            </a:r>
            <a:r>
              <a:rPr lang="en-US" altLang="zh-CN" sz="2000" dirty="0">
                <a:latin typeface="微软雅黑" panose="020B0503020204020204" pitchFamily="34" charset="-122"/>
                <a:ea typeface="微软雅黑" panose="020B0503020204020204" pitchFamily="34" charset="-122"/>
              </a:rPr>
              <a:t>9 </a:t>
            </a:r>
            <a:r>
              <a:rPr lang="zh-CN" altLang="en-US" sz="2000" dirty="0">
                <a:latin typeface="微软雅黑" panose="020B0503020204020204" pitchFamily="34" charset="-122"/>
                <a:ea typeface="微软雅黑" panose="020B0503020204020204" pitchFamily="34" charset="-122"/>
              </a:rPr>
              <a:t>个台阶的标高． </a:t>
            </a:r>
            <a:endParaRPr lang="en-US" altLang="zh-CN" sz="2000" dirty="0" smtClean="0">
              <a:latin typeface="微软雅黑" panose="020B0503020204020204" pitchFamily="34" charset="-122"/>
              <a:ea typeface="微软雅黑" panose="020B0503020204020204" pitchFamily="34" charset="-122"/>
            </a:endParaRPr>
          </a:p>
          <a:p>
            <a:pPr marL="0" indent="0">
              <a:lnSpc>
                <a:spcPts val="3000"/>
              </a:lnSpc>
              <a:buNone/>
            </a:pPr>
            <a:endParaRPr lang="en-US" altLang="zh-CN" sz="2000" dirty="0" smtClean="0">
              <a:latin typeface="微软雅黑" panose="020B0503020204020204" pitchFamily="34" charset="-122"/>
              <a:ea typeface="微软雅黑" panose="020B0503020204020204" pitchFamily="34" charset="-122"/>
            </a:endParaRPr>
          </a:p>
          <a:p>
            <a:pPr marL="0" indent="0">
              <a:lnSpc>
                <a:spcPts val="3000"/>
              </a:lnSpc>
              <a:buNone/>
            </a:pPr>
            <a:r>
              <a:rPr lang="zh-CN" altLang="en-US" sz="2000" dirty="0" smtClean="0">
                <a:latin typeface="微软雅黑" panose="020B0503020204020204" pitchFamily="34" charset="-122"/>
                <a:ea typeface="微软雅黑" panose="020B0503020204020204" pitchFamily="34" charset="-122"/>
              </a:rPr>
              <a:t>       小组合作：促进</a:t>
            </a:r>
            <a:r>
              <a:rPr lang="zh-CN" altLang="en-US" sz="2000" dirty="0">
                <a:latin typeface="微软雅黑" panose="020B0503020204020204" pitchFamily="34" charset="-122"/>
                <a:ea typeface="微软雅黑" panose="020B0503020204020204" pitchFamily="34" charset="-122"/>
              </a:rPr>
              <a:t>学生全员参与，培养学生合作精神和沟通</a:t>
            </a:r>
            <a:r>
              <a:rPr lang="zh-CN" altLang="en-US" sz="2000" dirty="0" smtClean="0">
                <a:latin typeface="微软雅黑" panose="020B0503020204020204" pitchFamily="34" charset="-122"/>
                <a:ea typeface="微软雅黑" panose="020B0503020204020204" pitchFamily="34" charset="-122"/>
              </a:rPr>
              <a:t>能力。组</a:t>
            </a:r>
            <a:r>
              <a:rPr lang="zh-CN" altLang="en-US" sz="2000" dirty="0">
                <a:latin typeface="微软雅黑" panose="020B0503020204020204" pitchFamily="34" charset="-122"/>
                <a:ea typeface="微软雅黑" panose="020B0503020204020204" pitchFamily="34" charset="-122"/>
              </a:rPr>
              <a:t>内合作、组间</a:t>
            </a:r>
            <a:r>
              <a:rPr lang="zh-CN" altLang="en-US" sz="2000" dirty="0" smtClean="0">
                <a:latin typeface="微软雅黑" panose="020B0503020204020204" pitchFamily="34" charset="-122"/>
                <a:ea typeface="微软雅黑" panose="020B0503020204020204" pitchFamily="34" charset="-122"/>
              </a:rPr>
              <a:t>竞争。</a:t>
            </a:r>
            <a:endParaRPr lang="en-US" altLang="zh-CN" sz="2000" dirty="0" smtClean="0">
              <a:latin typeface="微软雅黑" panose="020B0503020204020204" pitchFamily="34" charset="-122"/>
              <a:ea typeface="微软雅黑" panose="020B0503020204020204" pitchFamily="34" charset="-122"/>
            </a:endParaRPr>
          </a:p>
          <a:p>
            <a:pPr marL="0" indent="0">
              <a:lnSpc>
                <a:spcPts val="3000"/>
              </a:lnSpc>
              <a:buNone/>
            </a:pPr>
            <a:r>
              <a:rPr lang="zh-CN" altLang="en-US" sz="2000" dirty="0" smtClean="0">
                <a:latin typeface="微软雅黑" panose="020B0503020204020204" pitchFamily="34" charset="-122"/>
                <a:ea typeface="微软雅黑" panose="020B0503020204020204" pitchFamily="34" charset="-122"/>
              </a:rPr>
              <a:t>       注  意  点：切</a:t>
            </a:r>
            <a:r>
              <a:rPr lang="zh-CN" altLang="en-US" sz="2000" dirty="0">
                <a:latin typeface="微软雅黑" panose="020B0503020204020204" pitchFamily="34" charset="-122"/>
                <a:ea typeface="微软雅黑" panose="020B0503020204020204" pitchFamily="34" charset="-122"/>
              </a:rPr>
              <a:t>莫把手段当成</a:t>
            </a:r>
            <a:r>
              <a:rPr lang="zh-CN" altLang="en-US" sz="2000" dirty="0" smtClean="0">
                <a:latin typeface="微软雅黑" panose="020B0503020204020204" pitchFamily="34" charset="-122"/>
                <a:ea typeface="微软雅黑" panose="020B0503020204020204" pitchFamily="34" charset="-122"/>
              </a:rPr>
              <a:t>目的（为合作而合作）。</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6980440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92925" y="624110"/>
            <a:ext cx="8911687" cy="913745"/>
          </a:xfrm>
        </p:spPr>
        <p:txBody>
          <a:bodyPr>
            <a:normAutofit/>
          </a:bodyPr>
          <a:lstStyle/>
          <a:p>
            <a:r>
              <a:rPr lang="zh-CN" altLang="zh-CN" dirty="0" smtClean="0">
                <a:latin typeface="微软雅黑" panose="020B0503020204020204" pitchFamily="34" charset="-122"/>
                <a:ea typeface="微软雅黑" panose="020B0503020204020204" pitchFamily="34" charset="-122"/>
              </a:rPr>
              <a:t>“五课</a:t>
            </a:r>
            <a:r>
              <a:rPr lang="zh-CN" altLang="zh-CN" dirty="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教研、</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两课</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评比</a:t>
            </a:r>
            <a:r>
              <a:rPr lang="zh-CN" altLang="en-US" dirty="0" smtClean="0">
                <a:latin typeface="微软雅黑" panose="020B0503020204020204" pitchFamily="34" charset="-122"/>
                <a:ea typeface="微软雅黑" panose="020B0503020204020204" pitchFamily="34" charset="-122"/>
              </a:rPr>
              <a:t>问卷调查</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2589212" y="1537855"/>
            <a:ext cx="8915400" cy="4956463"/>
          </a:xfrm>
        </p:spPr>
        <p:txBody>
          <a:bodyPr>
            <a:normAutofit/>
          </a:bodyPr>
          <a:lstStyle/>
          <a:p>
            <a:pPr marL="0" indent="0">
              <a:lnSpc>
                <a:spcPct val="150000"/>
              </a:lnSpc>
              <a:buNone/>
            </a:pPr>
            <a:r>
              <a:rPr lang="zh-CN" altLang="en-US" sz="2400" dirty="0" smtClean="0">
                <a:latin typeface="微软雅黑" panose="020B0503020204020204" pitchFamily="34" charset="-122"/>
                <a:ea typeface="微软雅黑" panose="020B0503020204020204" pitchFamily="34" charset="-122"/>
              </a:rPr>
              <a:t>问卷的设计从以下六个方面来考虑：</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en-US" altLang="zh-CN" sz="2400" dirty="0" smtClean="0">
                <a:latin typeface="微软雅黑" panose="020B0503020204020204" pitchFamily="34" charset="-122"/>
                <a:ea typeface="微软雅黑" panose="020B0503020204020204" pitchFamily="34" charset="-122"/>
              </a:rPr>
              <a:t>1. </a:t>
            </a:r>
            <a:r>
              <a:rPr lang="zh-CN" altLang="en-US" sz="2400" dirty="0" smtClean="0">
                <a:latin typeface="微软雅黑" panose="020B0503020204020204" pitchFamily="34" charset="-122"/>
                <a:ea typeface="微软雅黑" panose="020B0503020204020204" pitchFamily="34" charset="-122"/>
              </a:rPr>
              <a:t>学员对文件精神的了解度</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en-US" altLang="zh-CN" sz="2400" dirty="0" smtClean="0">
                <a:latin typeface="微软雅黑" panose="020B0503020204020204" pitchFamily="34" charset="-122"/>
                <a:ea typeface="微软雅黑" panose="020B0503020204020204" pitchFamily="34" charset="-122"/>
              </a:rPr>
              <a:t>2. </a:t>
            </a:r>
            <a:r>
              <a:rPr lang="zh-CN" altLang="en-US" sz="2400" dirty="0" smtClean="0">
                <a:latin typeface="微软雅黑" panose="020B0503020204020204" pitchFamily="34" charset="-122"/>
                <a:ea typeface="微软雅黑" panose="020B0503020204020204" pitchFamily="34" charset="-122"/>
              </a:rPr>
              <a:t>所在学校的重视程度和活动开展情况</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en-US" altLang="zh-CN" sz="2400" dirty="0" smtClean="0">
                <a:latin typeface="微软雅黑" panose="020B0503020204020204" pitchFamily="34" charset="-122"/>
                <a:ea typeface="微软雅黑" panose="020B0503020204020204" pitchFamily="34" charset="-122"/>
              </a:rPr>
              <a:t>3. </a:t>
            </a:r>
            <a:r>
              <a:rPr lang="zh-CN" altLang="en-US" sz="2400" dirty="0" smtClean="0">
                <a:latin typeface="微软雅黑" panose="020B0503020204020204" pitchFamily="34" charset="-122"/>
                <a:ea typeface="微软雅黑" panose="020B0503020204020204" pitchFamily="34" charset="-122"/>
              </a:rPr>
              <a:t>所在学校在“两课”评比方面取得的成绩</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en-US" altLang="zh-CN" sz="2400" dirty="0" smtClean="0">
                <a:latin typeface="微软雅黑" panose="020B0503020204020204" pitchFamily="34" charset="-122"/>
                <a:ea typeface="微软雅黑" panose="020B0503020204020204" pitchFamily="34" charset="-122"/>
              </a:rPr>
              <a:t>4. </a:t>
            </a:r>
            <a:r>
              <a:rPr lang="zh-CN" altLang="en-US" sz="2400" dirty="0" smtClean="0">
                <a:latin typeface="微软雅黑" panose="020B0503020204020204" pitchFamily="34" charset="-122"/>
                <a:ea typeface="微软雅黑" panose="020B0503020204020204" pitchFamily="34" charset="-122"/>
              </a:rPr>
              <a:t>学员对“五课”教研、“两课”评比作用的认识和参与度</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en-US" altLang="zh-CN" sz="2400" dirty="0" smtClean="0">
                <a:latin typeface="微软雅黑" panose="020B0503020204020204" pitchFamily="34" charset="-122"/>
                <a:ea typeface="微软雅黑" panose="020B0503020204020204" pitchFamily="34" charset="-122"/>
              </a:rPr>
              <a:t>5. </a:t>
            </a:r>
            <a:r>
              <a:rPr lang="zh-CN" altLang="zh-CN" sz="2400" dirty="0" smtClean="0">
                <a:latin typeface="微软雅黑" panose="020B0503020204020204" pitchFamily="34" charset="-122"/>
                <a:ea typeface="微软雅黑" panose="020B0503020204020204" pitchFamily="34" charset="-122"/>
              </a:rPr>
              <a:t>影响</a:t>
            </a:r>
            <a:r>
              <a:rPr lang="zh-CN" altLang="zh-CN" sz="2400" dirty="0">
                <a:latin typeface="微软雅黑" panose="020B0503020204020204" pitchFamily="34" charset="-122"/>
                <a:ea typeface="微软雅黑" panose="020B0503020204020204" pitchFamily="34" charset="-122"/>
              </a:rPr>
              <a:t>学校“五课”教研工作有效开展的主要</a:t>
            </a:r>
            <a:r>
              <a:rPr lang="zh-CN" altLang="zh-CN" sz="2400" dirty="0" smtClean="0">
                <a:latin typeface="微软雅黑" panose="020B0503020204020204" pitchFamily="34" charset="-122"/>
                <a:ea typeface="微软雅黑" panose="020B0503020204020204" pitchFamily="34" charset="-122"/>
              </a:rPr>
              <a:t>困难</a:t>
            </a:r>
            <a:r>
              <a:rPr lang="zh-CN" altLang="en-US" sz="2400" dirty="0" smtClean="0">
                <a:latin typeface="微软雅黑" panose="020B0503020204020204" pitchFamily="34" charset="-122"/>
                <a:ea typeface="微软雅黑" panose="020B0503020204020204" pitchFamily="34" charset="-122"/>
              </a:rPr>
              <a:t>和解决途径</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en-US" altLang="zh-CN" sz="2400" dirty="0" smtClean="0">
                <a:latin typeface="微软雅黑" panose="020B0503020204020204" pitchFamily="34" charset="-122"/>
                <a:ea typeface="微软雅黑" panose="020B0503020204020204" pitchFamily="34" charset="-122"/>
              </a:rPr>
              <a:t>6. </a:t>
            </a:r>
            <a:r>
              <a:rPr lang="zh-CN" altLang="en-US" sz="2400" dirty="0" smtClean="0">
                <a:latin typeface="微软雅黑" panose="020B0503020204020204" pitchFamily="34" charset="-122"/>
                <a:ea typeface="微软雅黑" panose="020B0503020204020204" pitchFamily="34" charset="-122"/>
              </a:rPr>
              <a:t>研讨与分享</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2973610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31917" y="1147119"/>
            <a:ext cx="3974130" cy="986481"/>
          </a:xfrm>
        </p:spPr>
        <p:txBody>
          <a:bodyPr/>
          <a:lstStyle/>
          <a:p>
            <a:r>
              <a:rPr lang="zh-CN" altLang="en-US" dirty="0" smtClean="0">
                <a:latin typeface="微软雅黑" panose="020B0503020204020204" pitchFamily="34" charset="-122"/>
                <a:ea typeface="微软雅黑" panose="020B0503020204020204" pitchFamily="34" charset="-122"/>
              </a:rPr>
              <a:t>二、如何说课</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3742603" y="2258291"/>
            <a:ext cx="5297488" cy="2968336"/>
          </a:xfrm>
        </p:spPr>
        <p:txBody>
          <a:bodyPr>
            <a:normAutofit/>
          </a:bodyPr>
          <a:lstStyle/>
          <a:p>
            <a:pPr marL="0" indent="0">
              <a:lnSpc>
                <a:spcPct val="150000"/>
              </a:lnSpc>
              <a:buNone/>
            </a:pPr>
            <a:r>
              <a:rPr lang="zh-CN" altLang="en-US" sz="2400" dirty="0" smtClean="0">
                <a:latin typeface="微软雅黑" panose="020B0503020204020204" pitchFamily="34" charset="-122"/>
                <a:ea typeface="微软雅黑" panose="020B0503020204020204" pitchFamily="34" charset="-122"/>
              </a:rPr>
              <a:t>（一）对说课的理解</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zh-CN" altLang="en-US" sz="2400" dirty="0" smtClean="0">
                <a:latin typeface="微软雅黑" panose="020B0503020204020204" pitchFamily="34" charset="-122"/>
                <a:ea typeface="微软雅黑" panose="020B0503020204020204" pitchFamily="34" charset="-122"/>
              </a:rPr>
              <a:t>（二）说课的内容</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zh-CN" altLang="en-US" sz="2400" dirty="0" smtClean="0">
                <a:latin typeface="微软雅黑" panose="020B0503020204020204" pitchFamily="34" charset="-122"/>
                <a:ea typeface="微软雅黑" panose="020B0503020204020204" pitchFamily="34" charset="-122"/>
              </a:rPr>
              <a:t>（三）说课的几个注意点</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zh-CN" altLang="en-US" sz="2400" dirty="0" smtClean="0">
                <a:latin typeface="微软雅黑" panose="020B0503020204020204" pitchFamily="34" charset="-122"/>
                <a:ea typeface="微软雅黑" panose="020B0503020204020204" pitchFamily="34" charset="-122"/>
              </a:rPr>
              <a:t>（四）优质说课的几个特征</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0097880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062989" y="817930"/>
            <a:ext cx="5324948" cy="903354"/>
          </a:xfrm>
        </p:spPr>
        <p:txBody>
          <a:bodyPr/>
          <a:lstStyle/>
          <a:p>
            <a:r>
              <a:rPr lang="zh-CN" altLang="en-US" dirty="0" smtClean="0">
                <a:latin typeface="微软雅黑" panose="020B0503020204020204" pitchFamily="34" charset="-122"/>
                <a:ea typeface="微软雅黑" panose="020B0503020204020204" pitchFamily="34" charset="-122"/>
              </a:rPr>
              <a:t>（一）我</a:t>
            </a:r>
            <a:r>
              <a:rPr lang="zh-CN" altLang="en-US" dirty="0">
                <a:latin typeface="微软雅黑" panose="020B0503020204020204" pitchFamily="34" charset="-122"/>
                <a:ea typeface="微软雅黑" panose="020B0503020204020204" pitchFamily="34" charset="-122"/>
              </a:rPr>
              <a:t>对说课的理解</a:t>
            </a:r>
          </a:p>
        </p:txBody>
      </p:sp>
      <p:sp>
        <p:nvSpPr>
          <p:cNvPr id="25603" name="Rectangle 3"/>
          <p:cNvSpPr>
            <a:spLocks noGrp="1" noChangeArrowheads="1"/>
          </p:cNvSpPr>
          <p:nvPr>
            <p:ph type="body" idx="1"/>
          </p:nvPr>
        </p:nvSpPr>
        <p:spPr>
          <a:xfrm>
            <a:off x="4323196" y="1835586"/>
            <a:ext cx="4384386" cy="4637950"/>
          </a:xfrm>
        </p:spPr>
        <p:txBody>
          <a:bodyPr>
            <a:normAutofit/>
          </a:bodyPr>
          <a:lstStyle/>
          <a:p>
            <a:pPr marL="0" indent="0">
              <a:lnSpc>
                <a:spcPct val="160000"/>
              </a:lnSpc>
              <a:buNone/>
            </a:pPr>
            <a:r>
              <a:rPr lang="zh-CN" altLang="en-US" sz="2400" dirty="0" smtClean="0">
                <a:latin typeface="微软雅黑" panose="020B0503020204020204" pitchFamily="34" charset="-122"/>
                <a:ea typeface="微软雅黑" panose="020B0503020204020204" pitchFamily="34" charset="-122"/>
              </a:rPr>
              <a:t>说</a:t>
            </a:r>
            <a:r>
              <a:rPr lang="zh-CN" altLang="en-US" sz="2400" dirty="0">
                <a:latin typeface="微软雅黑" panose="020B0503020204020204" pitchFamily="34" charset="-122"/>
                <a:ea typeface="微软雅黑" panose="020B0503020204020204" pitchFamily="34" charset="-122"/>
              </a:rPr>
              <a:t>课的</a:t>
            </a:r>
            <a:r>
              <a:rPr lang="zh-CN" altLang="en-US" sz="2400" dirty="0" smtClean="0">
                <a:latin typeface="微软雅黑" panose="020B0503020204020204" pitchFamily="34" charset="-122"/>
                <a:ea typeface="微软雅黑" panose="020B0503020204020204" pitchFamily="34" charset="-122"/>
              </a:rPr>
              <a:t>涵义</a:t>
            </a:r>
            <a:endParaRPr lang="en-US" altLang="zh-CN" sz="2400" dirty="0" smtClean="0">
              <a:latin typeface="微软雅黑" panose="020B0503020204020204" pitchFamily="34" charset="-122"/>
              <a:ea typeface="微软雅黑" panose="020B0503020204020204" pitchFamily="34" charset="-122"/>
            </a:endParaRPr>
          </a:p>
          <a:p>
            <a:pPr marL="0" indent="0">
              <a:lnSpc>
                <a:spcPct val="160000"/>
              </a:lnSpc>
              <a:buNone/>
            </a:pPr>
            <a:r>
              <a:rPr lang="zh-CN" altLang="en-US" sz="2400" dirty="0" smtClean="0">
                <a:latin typeface="微软雅黑" panose="020B0503020204020204" pitchFamily="34" charset="-122"/>
                <a:ea typeface="微软雅黑" panose="020B0503020204020204" pitchFamily="34" charset="-122"/>
              </a:rPr>
              <a:t>两种说课的比较</a:t>
            </a:r>
            <a:endParaRPr lang="zh-CN" altLang="en-US" sz="2400" dirty="0">
              <a:latin typeface="微软雅黑" panose="020B0503020204020204" pitchFamily="34" charset="-122"/>
              <a:ea typeface="微软雅黑" panose="020B0503020204020204" pitchFamily="34" charset="-122"/>
            </a:endParaRPr>
          </a:p>
          <a:p>
            <a:pPr marL="0" indent="0">
              <a:lnSpc>
                <a:spcPct val="160000"/>
              </a:lnSpc>
              <a:buNone/>
            </a:pPr>
            <a:r>
              <a:rPr lang="zh-CN" altLang="en-US" sz="2400" dirty="0">
                <a:latin typeface="微软雅黑" panose="020B0503020204020204" pitchFamily="34" charset="-122"/>
                <a:ea typeface="微软雅黑" panose="020B0503020204020204" pitchFamily="34" charset="-122"/>
              </a:rPr>
              <a:t>说课与备课的主要区别</a:t>
            </a:r>
          </a:p>
          <a:p>
            <a:pPr marL="0" indent="0">
              <a:lnSpc>
                <a:spcPct val="160000"/>
              </a:lnSpc>
              <a:buNone/>
            </a:pPr>
            <a:r>
              <a:rPr lang="zh-CN" altLang="en-US" sz="2400" dirty="0">
                <a:latin typeface="微软雅黑" panose="020B0503020204020204" pitchFamily="34" charset="-122"/>
                <a:ea typeface="微软雅黑" panose="020B0503020204020204" pitchFamily="34" charset="-122"/>
              </a:rPr>
              <a:t>说课与上课的主要区别</a:t>
            </a:r>
          </a:p>
          <a:p>
            <a:pPr marL="0" indent="0">
              <a:lnSpc>
                <a:spcPct val="160000"/>
              </a:lnSpc>
              <a:buNone/>
            </a:pPr>
            <a:r>
              <a:rPr lang="zh-CN" altLang="en-US" sz="2400" dirty="0">
                <a:latin typeface="微软雅黑" panose="020B0503020204020204" pitchFamily="34" charset="-122"/>
                <a:ea typeface="微软雅黑" panose="020B0503020204020204" pitchFamily="34" charset="-122"/>
              </a:rPr>
              <a:t>说课的特质</a:t>
            </a:r>
          </a:p>
          <a:p>
            <a:pPr marL="0" indent="0">
              <a:lnSpc>
                <a:spcPct val="160000"/>
              </a:lnSpc>
              <a:buNone/>
            </a:pPr>
            <a:r>
              <a:rPr lang="zh-CN" altLang="en-US" sz="2400" dirty="0">
                <a:latin typeface="微软雅黑" panose="020B0503020204020204" pitchFamily="34" charset="-122"/>
                <a:ea typeface="微软雅黑" panose="020B0503020204020204" pitchFamily="34" charset="-122"/>
              </a:rPr>
              <a:t>说课常见的误区</a:t>
            </a:r>
          </a:p>
        </p:txBody>
      </p:sp>
    </p:spTree>
    <p:extLst>
      <p:ext uri="{BB962C8B-B14F-4D97-AF65-F5344CB8AC3E}">
        <p14:creationId xmlns:p14="http://schemas.microsoft.com/office/powerpoint/2010/main" val="179524223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634488" y="863100"/>
            <a:ext cx="3371457" cy="860204"/>
          </a:xfrm>
        </p:spPr>
        <p:txBody>
          <a:bodyPr/>
          <a:lstStyle/>
          <a:p>
            <a:r>
              <a:rPr lang="zh-CN" altLang="en-US" dirty="0">
                <a:latin typeface="微软雅黑" panose="020B0503020204020204" pitchFamily="34" charset="-122"/>
                <a:ea typeface="微软雅黑" panose="020B0503020204020204" pitchFamily="34" charset="-122"/>
              </a:rPr>
              <a:t>说课的涵义</a:t>
            </a:r>
          </a:p>
        </p:txBody>
      </p:sp>
      <p:sp>
        <p:nvSpPr>
          <p:cNvPr id="26627" name="Rectangle 3"/>
          <p:cNvSpPr>
            <a:spLocks noGrp="1" noChangeArrowheads="1"/>
          </p:cNvSpPr>
          <p:nvPr>
            <p:ph type="body" idx="1"/>
          </p:nvPr>
        </p:nvSpPr>
        <p:spPr>
          <a:xfrm>
            <a:off x="1679864" y="1983077"/>
            <a:ext cx="9144000" cy="3970913"/>
          </a:xfrm>
        </p:spPr>
        <p:txBody>
          <a:bodyPr/>
          <a:lstStyle/>
          <a:p>
            <a:pPr>
              <a:lnSpc>
                <a:spcPct val="150000"/>
              </a:lnSpc>
              <a:buFont typeface="Wingdings" panose="05000000000000000000" pitchFamily="2" charset="2"/>
              <a:buNone/>
            </a:pPr>
            <a:r>
              <a:rPr lang="en-US" altLang="zh-CN" sz="3000" dirty="0">
                <a:latin typeface="楷体_GB2312" pitchFamily="49" charset="-122"/>
                <a:ea typeface="楷体_GB2312" pitchFamily="49" charset="-122"/>
              </a:rPr>
              <a:t>      </a:t>
            </a:r>
            <a:r>
              <a:rPr lang="zh-CN" altLang="en-US" sz="2400" dirty="0">
                <a:latin typeface="微软雅黑" panose="020B0503020204020204" pitchFamily="34" charset="-122"/>
                <a:ea typeface="微软雅黑" panose="020B0503020204020204" pitchFamily="34" charset="-122"/>
              </a:rPr>
              <a:t>说课是教师以教育教学理论为指导，依据课程标准、教材和学生的实际情况，在精心备课的基础</a:t>
            </a:r>
            <a:r>
              <a:rPr lang="zh-CN" altLang="en-US" sz="2400" dirty="0" smtClean="0">
                <a:latin typeface="微软雅黑" panose="020B0503020204020204" pitchFamily="34" charset="-122"/>
                <a:ea typeface="微软雅黑" panose="020B0503020204020204" pitchFamily="34" charset="-122"/>
              </a:rPr>
              <a:t>上，面对</a:t>
            </a:r>
            <a:r>
              <a:rPr lang="zh-CN" altLang="en-US" sz="2400" dirty="0">
                <a:latin typeface="微软雅黑" panose="020B0503020204020204" pitchFamily="34" charset="-122"/>
                <a:ea typeface="微软雅黑" panose="020B0503020204020204" pitchFamily="34" charset="-122"/>
              </a:rPr>
              <a:t>同行、领导或教学研究人员，用口头语言和有关的辅助手段，系统地阐述某一具体课题的教学设计及理论依据，并就教学目标的达成、教学流程的安排、重点难点的把握及教学效果与教学质量的评价等方面进行预测或者反思，以期进一步改进自己的课堂教学的行为。</a:t>
            </a:r>
          </a:p>
        </p:txBody>
      </p:sp>
    </p:spTree>
    <p:extLst>
      <p:ext uri="{BB962C8B-B14F-4D97-AF65-F5344CB8AC3E}">
        <p14:creationId xmlns:p14="http://schemas.microsoft.com/office/powerpoint/2010/main" val="241595400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89212" y="779974"/>
            <a:ext cx="5335339" cy="955308"/>
          </a:xfrm>
        </p:spPr>
        <p:txBody>
          <a:bodyPr/>
          <a:lstStyle/>
          <a:p>
            <a:r>
              <a:rPr lang="zh-CN" altLang="en-US" dirty="0" smtClean="0">
                <a:latin typeface="微软雅黑" panose="020B0503020204020204" pitchFamily="34" charset="-122"/>
                <a:ea typeface="微软雅黑" panose="020B0503020204020204" pitchFamily="34" charset="-122"/>
              </a:rPr>
              <a:t>两种“说课”比较</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2246312" y="1821873"/>
            <a:ext cx="8217333" cy="3841174"/>
          </a:xfrm>
        </p:spPr>
        <p:txBody>
          <a:bodyPr>
            <a:normAutofit lnSpcReduction="10000"/>
          </a:bodyPr>
          <a:lstStyle/>
          <a:p>
            <a:pPr marL="0" indent="0">
              <a:lnSpc>
                <a:spcPct val="150000"/>
              </a:lnSpc>
              <a:buNone/>
            </a:pPr>
            <a:r>
              <a:rPr lang="zh-CN" altLang="en-US" sz="2000" dirty="0" smtClean="0">
                <a:latin typeface="微软雅黑" panose="020B0503020204020204" pitchFamily="34" charset="-122"/>
                <a:ea typeface="微软雅黑" panose="020B0503020204020204" pitchFamily="34" charset="-122"/>
              </a:rPr>
              <a:t>“说课”分课前</a:t>
            </a:r>
            <a:r>
              <a:rPr lang="zh-CN" altLang="en-US" sz="2000" dirty="0">
                <a:latin typeface="微软雅黑" panose="020B0503020204020204" pitchFamily="34" charset="-122"/>
                <a:ea typeface="微软雅黑" panose="020B0503020204020204" pitchFamily="34" charset="-122"/>
              </a:rPr>
              <a:t>“说课”</a:t>
            </a:r>
            <a:r>
              <a:rPr lang="zh-CN" altLang="en-US" sz="2000" dirty="0" smtClean="0">
                <a:latin typeface="微软雅黑" panose="020B0503020204020204" pitchFamily="34" charset="-122"/>
                <a:ea typeface="微软雅黑" panose="020B0503020204020204" pitchFamily="34" charset="-122"/>
              </a:rPr>
              <a:t>和课后“说课”两种类型：</a:t>
            </a:r>
            <a:endParaRPr lang="en-US" altLang="zh-CN" sz="2000" dirty="0" smtClean="0">
              <a:latin typeface="微软雅黑" panose="020B0503020204020204" pitchFamily="34" charset="-122"/>
              <a:ea typeface="微软雅黑" panose="020B0503020204020204" pitchFamily="34" charset="-122"/>
            </a:endParaRPr>
          </a:p>
          <a:p>
            <a:pPr marL="0" indent="0">
              <a:lnSpc>
                <a:spcPct val="150000"/>
              </a:lnSpc>
              <a:buNone/>
            </a:pPr>
            <a:r>
              <a:rPr lang="zh-CN" altLang="en-US" sz="2000" dirty="0" smtClean="0">
                <a:latin typeface="微软雅黑" panose="020B0503020204020204" pitchFamily="34" charset="-122"/>
                <a:ea typeface="微软雅黑" panose="020B0503020204020204" pitchFamily="34" charset="-122"/>
              </a:rPr>
              <a:t>          课</a:t>
            </a:r>
            <a:r>
              <a:rPr lang="zh-CN" altLang="en-US" sz="2000" dirty="0">
                <a:latin typeface="微软雅黑" panose="020B0503020204020204" pitchFamily="34" charset="-122"/>
                <a:ea typeface="微软雅黑" panose="020B0503020204020204" pitchFamily="34" charset="-122"/>
              </a:rPr>
              <a:t>前</a:t>
            </a:r>
            <a:r>
              <a:rPr lang="zh-CN" altLang="en-US" sz="2000" dirty="0" smtClean="0">
                <a:latin typeface="微软雅黑" panose="020B0503020204020204" pitchFamily="34" charset="-122"/>
                <a:ea typeface="微软雅黑" panose="020B0503020204020204" pitchFamily="34" charset="-122"/>
              </a:rPr>
              <a:t>“说课”</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预计教什么、怎么教以及为什么这样教，</a:t>
            </a:r>
            <a:endParaRPr lang="en-US" altLang="zh-CN" sz="2000" dirty="0" smtClean="0">
              <a:latin typeface="微软雅黑" panose="020B0503020204020204" pitchFamily="34" charset="-122"/>
              <a:ea typeface="微软雅黑" panose="020B0503020204020204" pitchFamily="34" charset="-122"/>
            </a:endParaRPr>
          </a:p>
          <a:p>
            <a:pPr marL="0" indent="0">
              <a:lnSpc>
                <a:spcPct val="150000"/>
              </a:lnSpc>
              <a:buNone/>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是对备课内容的阐释。</a:t>
            </a:r>
            <a:endParaRPr lang="en-US" altLang="zh-CN" sz="2000" dirty="0" smtClean="0">
              <a:latin typeface="微软雅黑" panose="020B0503020204020204" pitchFamily="34" charset="-122"/>
              <a:ea typeface="微软雅黑" panose="020B0503020204020204" pitchFamily="34" charset="-122"/>
            </a:endParaRPr>
          </a:p>
          <a:p>
            <a:pPr marL="0" indent="0">
              <a:lnSpc>
                <a:spcPct val="150000"/>
              </a:lnSpc>
              <a:buNone/>
            </a:pPr>
            <a:r>
              <a:rPr lang="zh-CN" altLang="en-US" sz="2000" dirty="0" smtClean="0">
                <a:latin typeface="微软雅黑" panose="020B0503020204020204" pitchFamily="34" charset="-122"/>
                <a:ea typeface="微软雅黑" panose="020B0503020204020204" pitchFamily="34" charset="-122"/>
              </a:rPr>
              <a:t>          课后“说课”</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实际教什么、怎么教以及为什么这样教，</a:t>
            </a:r>
            <a:endParaRPr lang="en-US" altLang="zh-CN" sz="2000" dirty="0" smtClean="0">
              <a:latin typeface="微软雅黑" panose="020B0503020204020204" pitchFamily="34" charset="-122"/>
              <a:ea typeface="微软雅黑" panose="020B0503020204020204" pitchFamily="34" charset="-122"/>
            </a:endParaRPr>
          </a:p>
          <a:p>
            <a:pPr marL="0" indent="0">
              <a:lnSpc>
                <a:spcPct val="150000"/>
              </a:lnSpc>
              <a:buNone/>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是对上课内容的阐释。</a:t>
            </a:r>
            <a:endParaRPr lang="en-US" altLang="zh-CN" sz="2000" dirty="0" smtClean="0">
              <a:latin typeface="微软雅黑" panose="020B0503020204020204" pitchFamily="34" charset="-122"/>
              <a:ea typeface="微软雅黑" panose="020B0503020204020204" pitchFamily="34" charset="-122"/>
            </a:endParaRPr>
          </a:p>
          <a:p>
            <a:pPr marL="0" indent="0">
              <a:lnSpc>
                <a:spcPct val="150000"/>
              </a:lnSpc>
              <a:buNone/>
            </a:pPr>
            <a:r>
              <a:rPr lang="zh-CN" altLang="en-US" sz="2000" dirty="0" smtClean="0">
                <a:latin typeface="微软雅黑" panose="020B0503020204020204" pitchFamily="34" charset="-122"/>
                <a:ea typeface="微软雅黑" panose="020B0503020204020204" pitchFamily="34" charset="-122"/>
              </a:rPr>
              <a:t>          较之课前“说课”，</a:t>
            </a:r>
            <a:r>
              <a:rPr lang="zh-CN" altLang="en-US" sz="2000" dirty="0">
                <a:latin typeface="微软雅黑" panose="020B0503020204020204" pitchFamily="34" charset="-122"/>
                <a:ea typeface="微软雅黑" panose="020B0503020204020204" pitchFamily="34" charset="-122"/>
              </a:rPr>
              <a:t>课后“说课”</a:t>
            </a:r>
            <a:r>
              <a:rPr lang="zh-CN" altLang="en-US" sz="2000" dirty="0" smtClean="0">
                <a:latin typeface="微软雅黑" panose="020B0503020204020204" pitchFamily="34" charset="-122"/>
                <a:ea typeface="微软雅黑" panose="020B0503020204020204" pitchFamily="34" charset="-122"/>
              </a:rPr>
              <a:t>增加了课堂生成的教学</a:t>
            </a:r>
            <a:endParaRPr lang="en-US" altLang="zh-CN" sz="2000" dirty="0" smtClean="0">
              <a:latin typeface="微软雅黑" panose="020B0503020204020204" pitchFamily="34" charset="-122"/>
              <a:ea typeface="微软雅黑" panose="020B0503020204020204" pitchFamily="34" charset="-122"/>
            </a:endParaRPr>
          </a:p>
          <a:p>
            <a:pPr marL="0" indent="0">
              <a:lnSpc>
                <a:spcPct val="150000"/>
              </a:lnSpc>
              <a:buNone/>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内容以及教学反思。</a:t>
            </a:r>
            <a:r>
              <a:rPr lang="zh-CN" altLang="en-US" sz="2000" dirty="0" smtClean="0">
                <a:solidFill>
                  <a:srgbClr val="FF0000"/>
                </a:solidFill>
                <a:latin typeface="微软雅黑" panose="020B0503020204020204" pitchFamily="34" charset="-122"/>
                <a:ea typeface="微软雅黑" panose="020B0503020204020204" pitchFamily="34" charset="-122"/>
              </a:rPr>
              <a:t>（“两课”评比的“说课”是课后“说课”）</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9944508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1198" y="811146"/>
            <a:ext cx="5605502" cy="841008"/>
          </a:xfrm>
        </p:spPr>
        <p:txBody>
          <a:bodyPr/>
          <a:lstStyle/>
          <a:p>
            <a:r>
              <a:rPr lang="zh-CN" altLang="en-US" dirty="0">
                <a:latin typeface="微软雅黑" panose="020B0503020204020204" pitchFamily="34" charset="-122"/>
                <a:ea typeface="微软雅黑" panose="020B0503020204020204" pitchFamily="34" charset="-122"/>
              </a:rPr>
              <a:t>说课与备课的主要区别</a:t>
            </a:r>
          </a:p>
        </p:txBody>
      </p:sp>
      <p:sp>
        <p:nvSpPr>
          <p:cNvPr id="27651" name="Rectangle 3"/>
          <p:cNvSpPr>
            <a:spLocks noGrp="1" noChangeArrowheads="1"/>
          </p:cNvSpPr>
          <p:nvPr>
            <p:ph type="body" idx="1"/>
          </p:nvPr>
        </p:nvSpPr>
        <p:spPr>
          <a:xfrm>
            <a:off x="1958111" y="2137063"/>
            <a:ext cx="8893175" cy="3411682"/>
          </a:xfrm>
        </p:spPr>
        <p:txBody>
          <a:bodyPr>
            <a:normAutofit/>
          </a:bodyPr>
          <a:lstStyle/>
          <a:p>
            <a:pPr marL="0" indent="0">
              <a:lnSpc>
                <a:spcPct val="150000"/>
              </a:lnSpc>
              <a:spcBef>
                <a:spcPct val="30000"/>
              </a:spcBef>
              <a:buNone/>
            </a:pPr>
            <a:r>
              <a:rPr lang="en-US" altLang="zh-CN" sz="2000" dirty="0" smtClean="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备课”着重研究课堂教学中的“教什么、怎么教”等教学内容、实施途径及措施的问题</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0" indent="0">
              <a:lnSpc>
                <a:spcPct val="150000"/>
              </a:lnSpc>
              <a:spcBef>
                <a:spcPct val="30000"/>
              </a:spcBef>
              <a:buNone/>
            </a:pPr>
            <a:endParaRPr lang="zh-CN" altLang="en-US" sz="2000" dirty="0">
              <a:latin typeface="微软雅黑" panose="020B0503020204020204" pitchFamily="34" charset="-122"/>
              <a:ea typeface="微软雅黑" panose="020B0503020204020204" pitchFamily="34" charset="-122"/>
            </a:endParaRPr>
          </a:p>
          <a:p>
            <a:pPr marL="0" indent="0">
              <a:lnSpc>
                <a:spcPct val="150000"/>
              </a:lnSpc>
              <a:spcBef>
                <a:spcPct val="30000"/>
              </a:spcBef>
              <a:buNone/>
            </a:pPr>
            <a:r>
              <a:rPr lang="zh-CN" altLang="en-US" sz="2000" dirty="0" smtClean="0">
                <a:latin typeface="微软雅黑" panose="020B0503020204020204" pitchFamily="34" charset="-122"/>
                <a:ea typeface="微软雅黑" panose="020B0503020204020204" pitchFamily="34" charset="-122"/>
              </a:rPr>
              <a:t>     “说课”</a:t>
            </a:r>
            <a:r>
              <a:rPr lang="zh-CN" altLang="en-US" sz="2000" dirty="0">
                <a:latin typeface="微软雅黑" panose="020B0503020204020204" pitchFamily="34" charset="-122"/>
                <a:ea typeface="微软雅黑" panose="020B0503020204020204" pitchFamily="34" charset="-122"/>
              </a:rPr>
              <a:t>除要研究上述问题外，还要研究“为什么这样教” ？也就是要说明为实现某一教学目标所采用的教学方法、教学手段的理论思考。这也是我们说课中要重点关注的问题。</a:t>
            </a:r>
          </a:p>
        </p:txBody>
      </p:sp>
    </p:spTree>
    <p:extLst>
      <p:ext uri="{BB962C8B-B14F-4D97-AF65-F5344CB8AC3E}">
        <p14:creationId xmlns:p14="http://schemas.microsoft.com/office/powerpoint/2010/main" val="335262268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081935" y="783503"/>
            <a:ext cx="5326783" cy="993343"/>
          </a:xfrm>
        </p:spPr>
        <p:txBody>
          <a:bodyPr/>
          <a:lstStyle/>
          <a:p>
            <a:r>
              <a:rPr lang="zh-CN" altLang="en-US" dirty="0">
                <a:latin typeface="微软雅黑" panose="020B0503020204020204" pitchFamily="34" charset="-122"/>
                <a:ea typeface="微软雅黑" panose="020B0503020204020204" pitchFamily="34" charset="-122"/>
              </a:rPr>
              <a:t>说课与上课的主要区别</a:t>
            </a:r>
          </a:p>
        </p:txBody>
      </p:sp>
      <p:sp>
        <p:nvSpPr>
          <p:cNvPr id="29699" name="Rectangle 3"/>
          <p:cNvSpPr>
            <a:spLocks noGrp="1" noChangeArrowheads="1"/>
          </p:cNvSpPr>
          <p:nvPr>
            <p:ph type="body" idx="1"/>
          </p:nvPr>
        </p:nvSpPr>
        <p:spPr>
          <a:xfrm>
            <a:off x="1414463" y="2015837"/>
            <a:ext cx="10119446" cy="4021281"/>
          </a:xfrm>
        </p:spPr>
        <p:txBody>
          <a:bodyPr>
            <a:normAutofit/>
          </a:bodyPr>
          <a:lstStyle/>
          <a:p>
            <a:pPr indent="0">
              <a:lnSpc>
                <a:spcPct val="200000"/>
              </a:lnSpc>
              <a:spcBef>
                <a:spcPct val="30000"/>
              </a:spcBef>
              <a:buFont typeface="Wingdings" panose="05000000000000000000" pitchFamily="2" charset="2"/>
              <a:buNone/>
            </a:pPr>
            <a:r>
              <a:rPr lang="en-US" altLang="zh-CN" sz="2000" dirty="0" smtClean="0">
                <a:latin typeface="微软雅黑" panose="020B0503020204020204" pitchFamily="34" charset="-122"/>
                <a:ea typeface="微软雅黑" panose="020B0503020204020204" pitchFamily="34" charset="-122"/>
              </a:rPr>
              <a:t>1. </a:t>
            </a:r>
            <a:r>
              <a:rPr lang="zh-CN" altLang="en-US" sz="2000" dirty="0" smtClean="0">
                <a:latin typeface="微软雅黑" panose="020B0503020204020204" pitchFamily="34" charset="-122"/>
                <a:ea typeface="微软雅黑" panose="020B0503020204020204" pitchFamily="34" charset="-122"/>
              </a:rPr>
              <a:t>目的</a:t>
            </a:r>
            <a:r>
              <a:rPr lang="zh-CN" altLang="en-US" sz="2000" dirty="0">
                <a:latin typeface="微软雅黑" panose="020B0503020204020204" pitchFamily="34" charset="-122"/>
                <a:ea typeface="微软雅黑" panose="020B0503020204020204" pitchFamily="34" charset="-122"/>
              </a:rPr>
              <a:t>不同</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上课</a:t>
            </a:r>
            <a:r>
              <a:rPr lang="zh-CN" altLang="en-US" sz="2000" dirty="0">
                <a:latin typeface="微软雅黑" panose="020B0503020204020204" pitchFamily="34" charset="-122"/>
                <a:ea typeface="微软雅黑" panose="020B0503020204020204" pitchFamily="34" charset="-122"/>
              </a:rPr>
              <a:t>是传授知识，培养能力</a:t>
            </a:r>
            <a:r>
              <a:rPr lang="zh-CN" altLang="en-US" sz="2000" dirty="0" smtClean="0">
                <a:latin typeface="微软雅黑" panose="020B0503020204020204" pitchFamily="34" charset="-122"/>
                <a:ea typeface="微软雅黑" panose="020B0503020204020204" pitchFamily="34" charset="-122"/>
              </a:rPr>
              <a:t>；</a:t>
            </a:r>
            <a:r>
              <a:rPr lang="zh-CN" altLang="en-US" sz="2000" dirty="0" smtClean="0">
                <a:solidFill>
                  <a:srgbClr val="0070C0"/>
                </a:solidFill>
                <a:latin typeface="微软雅黑" panose="020B0503020204020204" pitchFamily="34" charset="-122"/>
                <a:ea typeface="微软雅黑" panose="020B0503020204020204" pitchFamily="34" charset="-122"/>
              </a:rPr>
              <a:t>说</a:t>
            </a:r>
            <a:r>
              <a:rPr lang="zh-CN" altLang="en-US" sz="2000" dirty="0">
                <a:solidFill>
                  <a:srgbClr val="0070C0"/>
                </a:solidFill>
                <a:latin typeface="微软雅黑" panose="020B0503020204020204" pitchFamily="34" charset="-122"/>
                <a:ea typeface="微软雅黑" panose="020B0503020204020204" pitchFamily="34" charset="-122"/>
              </a:rPr>
              <a:t>课</a:t>
            </a:r>
            <a:r>
              <a:rPr lang="zh-CN" altLang="en-US" sz="2000" dirty="0" smtClean="0">
                <a:solidFill>
                  <a:srgbClr val="0070C0"/>
                </a:solidFill>
                <a:latin typeface="微软雅黑" panose="020B0503020204020204" pitchFamily="34" charset="-122"/>
                <a:ea typeface="微软雅黑" panose="020B0503020204020204" pitchFamily="34" charset="-122"/>
              </a:rPr>
              <a:t>是介绍</a:t>
            </a:r>
            <a:r>
              <a:rPr lang="zh-CN" altLang="en-US" sz="2000" dirty="0">
                <a:solidFill>
                  <a:srgbClr val="0070C0"/>
                </a:solidFill>
                <a:latin typeface="微软雅黑" panose="020B0503020204020204" pitchFamily="34" charset="-122"/>
                <a:ea typeface="微软雅黑" panose="020B0503020204020204" pitchFamily="34" charset="-122"/>
              </a:rPr>
              <a:t>自己的教学设计。</a:t>
            </a:r>
          </a:p>
          <a:p>
            <a:pPr indent="0">
              <a:lnSpc>
                <a:spcPct val="200000"/>
              </a:lnSpc>
              <a:spcBef>
                <a:spcPct val="30000"/>
              </a:spcBef>
              <a:buFont typeface="Wingdings" panose="05000000000000000000" pitchFamily="2" charset="2"/>
              <a:buNone/>
            </a:pPr>
            <a:r>
              <a:rPr lang="en-US" altLang="zh-CN" sz="2000" dirty="0">
                <a:latin typeface="微软雅黑" panose="020B0503020204020204" pitchFamily="34" charset="-122"/>
                <a:ea typeface="微软雅黑" panose="020B0503020204020204" pitchFamily="34" charset="-122"/>
              </a:rPr>
              <a:t>2</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对象</a:t>
            </a:r>
            <a:r>
              <a:rPr lang="zh-CN" altLang="en-US" sz="2000" dirty="0">
                <a:latin typeface="微软雅黑" panose="020B0503020204020204" pitchFamily="34" charset="-122"/>
                <a:ea typeface="微软雅黑" panose="020B0503020204020204" pitchFamily="34" charset="-122"/>
              </a:rPr>
              <a:t>不同</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上课</a:t>
            </a:r>
            <a:r>
              <a:rPr lang="zh-CN" altLang="en-US" sz="2000" dirty="0">
                <a:latin typeface="微软雅黑" panose="020B0503020204020204" pitchFamily="34" charset="-122"/>
                <a:ea typeface="微软雅黑" panose="020B0503020204020204" pitchFamily="34" charset="-122"/>
              </a:rPr>
              <a:t>的对象是</a:t>
            </a:r>
            <a:r>
              <a:rPr lang="zh-CN" altLang="en-US" sz="2000" dirty="0" smtClean="0">
                <a:latin typeface="微软雅黑" panose="020B0503020204020204" pitchFamily="34" charset="-122"/>
                <a:ea typeface="微软雅黑" panose="020B0503020204020204" pitchFamily="34" charset="-122"/>
              </a:rPr>
              <a:t>学生；</a:t>
            </a:r>
            <a:r>
              <a:rPr lang="zh-CN" altLang="en-US" sz="2000" dirty="0" smtClean="0">
                <a:solidFill>
                  <a:srgbClr val="0070C0"/>
                </a:solidFill>
                <a:latin typeface="微软雅黑" panose="020B0503020204020204" pitchFamily="34" charset="-122"/>
                <a:ea typeface="微软雅黑" panose="020B0503020204020204" pitchFamily="34" charset="-122"/>
              </a:rPr>
              <a:t>说</a:t>
            </a:r>
            <a:r>
              <a:rPr lang="zh-CN" altLang="en-US" sz="2000" dirty="0">
                <a:solidFill>
                  <a:srgbClr val="0070C0"/>
                </a:solidFill>
                <a:latin typeface="微软雅黑" panose="020B0503020204020204" pitchFamily="34" charset="-122"/>
                <a:ea typeface="微软雅黑" panose="020B0503020204020204" pitchFamily="34" charset="-122"/>
              </a:rPr>
              <a:t>课的对象是</a:t>
            </a:r>
            <a:r>
              <a:rPr lang="zh-CN" altLang="en-US" sz="2000" dirty="0" smtClean="0">
                <a:solidFill>
                  <a:srgbClr val="0070C0"/>
                </a:solidFill>
                <a:latin typeface="微软雅黑" panose="020B0503020204020204" pitchFamily="34" charset="-122"/>
                <a:ea typeface="微软雅黑" panose="020B0503020204020204" pitchFamily="34" charset="-122"/>
              </a:rPr>
              <a:t>领导</a:t>
            </a:r>
            <a:r>
              <a:rPr lang="zh-CN" altLang="en-US" sz="2000" dirty="0">
                <a:solidFill>
                  <a:srgbClr val="0070C0"/>
                </a:solidFill>
                <a:latin typeface="微软雅黑" panose="020B0503020204020204" pitchFamily="34" charset="-122"/>
                <a:ea typeface="微软雅黑" panose="020B0503020204020204" pitchFamily="34" charset="-122"/>
              </a:rPr>
              <a:t>、同行或专家、评委。</a:t>
            </a:r>
          </a:p>
          <a:p>
            <a:pPr indent="0">
              <a:lnSpc>
                <a:spcPct val="200000"/>
              </a:lnSpc>
              <a:spcBef>
                <a:spcPct val="30000"/>
              </a:spcBef>
              <a:buFont typeface="Wingdings" panose="05000000000000000000" pitchFamily="2" charset="2"/>
              <a:buNone/>
            </a:pPr>
            <a:r>
              <a:rPr lang="en-US" altLang="zh-CN" sz="2000" dirty="0">
                <a:latin typeface="微软雅黑" panose="020B0503020204020204" pitchFamily="34" charset="-122"/>
                <a:ea typeface="微软雅黑" panose="020B0503020204020204" pitchFamily="34" charset="-122"/>
              </a:rPr>
              <a:t>3</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内容</a:t>
            </a:r>
            <a:r>
              <a:rPr lang="zh-CN" altLang="en-US" sz="2000" dirty="0">
                <a:latin typeface="微软雅黑" panose="020B0503020204020204" pitchFamily="34" charset="-122"/>
                <a:ea typeface="微软雅黑" panose="020B0503020204020204" pitchFamily="34" charset="-122"/>
              </a:rPr>
              <a:t>不同</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上课</a:t>
            </a:r>
            <a:r>
              <a:rPr lang="zh-CN" altLang="en-US" sz="2000" dirty="0">
                <a:latin typeface="微软雅黑" panose="020B0503020204020204" pitchFamily="34" charset="-122"/>
                <a:ea typeface="微软雅黑" panose="020B0503020204020204" pitchFamily="34" charset="-122"/>
              </a:rPr>
              <a:t>的内容主要是教什么、怎么教</a:t>
            </a:r>
            <a:r>
              <a:rPr lang="zh-CN" altLang="en-US" sz="2000" dirty="0" smtClean="0">
                <a:latin typeface="微软雅黑" panose="020B0503020204020204" pitchFamily="34" charset="-122"/>
                <a:ea typeface="微软雅黑" panose="020B0503020204020204" pitchFamily="34" charset="-122"/>
              </a:rPr>
              <a:t>；</a:t>
            </a:r>
            <a:r>
              <a:rPr lang="zh-CN" altLang="en-US" sz="2000" dirty="0" smtClean="0">
                <a:solidFill>
                  <a:srgbClr val="0070C0"/>
                </a:solidFill>
                <a:latin typeface="微软雅黑" panose="020B0503020204020204" pitchFamily="34" charset="-122"/>
                <a:ea typeface="微软雅黑" panose="020B0503020204020204" pitchFamily="34" charset="-122"/>
              </a:rPr>
              <a:t>说</a:t>
            </a:r>
            <a:r>
              <a:rPr lang="zh-CN" altLang="en-US" sz="2000" dirty="0">
                <a:solidFill>
                  <a:srgbClr val="0070C0"/>
                </a:solidFill>
                <a:latin typeface="微软雅黑" panose="020B0503020204020204" pitchFamily="34" charset="-122"/>
                <a:ea typeface="微软雅黑" panose="020B0503020204020204" pitchFamily="34" charset="-122"/>
              </a:rPr>
              <a:t>课的重点是为什么这么</a:t>
            </a:r>
            <a:r>
              <a:rPr lang="zh-CN" altLang="en-US" sz="2000" dirty="0" smtClean="0">
                <a:solidFill>
                  <a:srgbClr val="0070C0"/>
                </a:solidFill>
                <a:latin typeface="微软雅黑" panose="020B0503020204020204" pitchFamily="34" charset="-122"/>
                <a:ea typeface="微软雅黑" panose="020B0503020204020204" pitchFamily="34" charset="-122"/>
              </a:rPr>
              <a:t>教。</a:t>
            </a:r>
            <a:endParaRPr lang="zh-CN" altLang="en-US" sz="2000" dirty="0">
              <a:solidFill>
                <a:srgbClr val="0070C0"/>
              </a:solidFill>
              <a:latin typeface="微软雅黑" panose="020B0503020204020204" pitchFamily="34" charset="-122"/>
              <a:ea typeface="微软雅黑" panose="020B0503020204020204" pitchFamily="34" charset="-122"/>
            </a:endParaRPr>
          </a:p>
          <a:p>
            <a:pPr indent="0">
              <a:lnSpc>
                <a:spcPct val="200000"/>
              </a:lnSpc>
              <a:spcBef>
                <a:spcPct val="30000"/>
              </a:spcBef>
              <a:buFont typeface="Wingdings" panose="05000000000000000000" pitchFamily="2" charset="2"/>
              <a:buNone/>
            </a:pPr>
            <a:r>
              <a:rPr lang="en-US" altLang="zh-CN" sz="2000" dirty="0">
                <a:latin typeface="微软雅黑" panose="020B0503020204020204" pitchFamily="34" charset="-122"/>
                <a:ea typeface="微软雅黑" panose="020B0503020204020204" pitchFamily="34" charset="-122"/>
              </a:rPr>
              <a:t>4</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形式</a:t>
            </a:r>
            <a:r>
              <a:rPr lang="zh-CN" altLang="en-US" sz="2000" dirty="0">
                <a:latin typeface="微软雅黑" panose="020B0503020204020204" pitchFamily="34" charset="-122"/>
                <a:ea typeface="微软雅黑" panose="020B0503020204020204" pitchFamily="34" charset="-122"/>
              </a:rPr>
              <a:t>不同</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上课</a:t>
            </a:r>
            <a:r>
              <a:rPr lang="zh-CN" altLang="en-US" sz="2000" dirty="0">
                <a:latin typeface="微软雅黑" panose="020B0503020204020204" pitchFamily="34" charset="-122"/>
                <a:ea typeface="微软雅黑" panose="020B0503020204020204" pitchFamily="34" charset="-122"/>
              </a:rPr>
              <a:t>是师生的双边</a:t>
            </a:r>
            <a:r>
              <a:rPr lang="zh-CN" altLang="en-US" sz="2000" dirty="0" smtClean="0">
                <a:latin typeface="微软雅黑" panose="020B0503020204020204" pitchFamily="34" charset="-122"/>
                <a:ea typeface="微软雅黑" panose="020B0503020204020204" pitchFamily="34" charset="-122"/>
              </a:rPr>
              <a:t>活动；</a:t>
            </a:r>
            <a:r>
              <a:rPr lang="zh-CN" altLang="en-US" sz="2000" dirty="0" smtClean="0">
                <a:solidFill>
                  <a:srgbClr val="0070C0"/>
                </a:solidFill>
                <a:latin typeface="微软雅黑" panose="020B0503020204020204" pitchFamily="34" charset="-122"/>
                <a:ea typeface="微软雅黑" panose="020B0503020204020204" pitchFamily="34" charset="-122"/>
              </a:rPr>
              <a:t>说</a:t>
            </a:r>
            <a:r>
              <a:rPr lang="zh-CN" altLang="en-US" sz="2000" dirty="0">
                <a:solidFill>
                  <a:srgbClr val="0070C0"/>
                </a:solidFill>
                <a:latin typeface="微软雅黑" panose="020B0503020204020204" pitchFamily="34" charset="-122"/>
                <a:ea typeface="微软雅黑" panose="020B0503020204020204" pitchFamily="34" charset="-122"/>
              </a:rPr>
              <a:t>课则是</a:t>
            </a:r>
            <a:r>
              <a:rPr lang="zh-CN" altLang="en-US" sz="2000" dirty="0" smtClean="0">
                <a:solidFill>
                  <a:srgbClr val="0070C0"/>
                </a:solidFill>
                <a:latin typeface="微软雅黑" panose="020B0503020204020204" pitchFamily="34" charset="-122"/>
                <a:ea typeface="微软雅黑" panose="020B0503020204020204" pitchFamily="34" charset="-122"/>
              </a:rPr>
              <a:t>以教师</a:t>
            </a:r>
            <a:r>
              <a:rPr lang="zh-CN" altLang="en-US" sz="2000" dirty="0">
                <a:solidFill>
                  <a:srgbClr val="0070C0"/>
                </a:solidFill>
                <a:latin typeface="微软雅黑" panose="020B0503020204020204" pitchFamily="34" charset="-122"/>
                <a:ea typeface="微软雅黑" panose="020B0503020204020204" pitchFamily="34" charset="-122"/>
              </a:rPr>
              <a:t>自己的解说为主。</a:t>
            </a:r>
          </a:p>
          <a:p>
            <a:pPr indent="0">
              <a:lnSpc>
                <a:spcPct val="200000"/>
              </a:lnSpc>
              <a:spcBef>
                <a:spcPct val="30000"/>
              </a:spcBef>
              <a:buFont typeface="Wingdings" panose="05000000000000000000" pitchFamily="2" charset="2"/>
              <a:buNone/>
            </a:pPr>
            <a:r>
              <a:rPr lang="en-US" altLang="zh-CN" sz="2000" dirty="0">
                <a:latin typeface="微软雅黑" panose="020B0503020204020204" pitchFamily="34" charset="-122"/>
                <a:ea typeface="微软雅黑" panose="020B0503020204020204" pitchFamily="34" charset="-122"/>
              </a:rPr>
              <a:t>5</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评价</a:t>
            </a:r>
            <a:r>
              <a:rPr lang="zh-CN" altLang="en-US" sz="2000" dirty="0">
                <a:latin typeface="微软雅黑" panose="020B0503020204020204" pitchFamily="34" charset="-122"/>
                <a:ea typeface="微软雅黑" panose="020B0503020204020204" pitchFamily="34" charset="-122"/>
              </a:rPr>
              <a:t>不同</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上课</a:t>
            </a:r>
            <a:r>
              <a:rPr lang="zh-CN" altLang="en-US" sz="2000" dirty="0">
                <a:latin typeface="微软雅黑" panose="020B0503020204020204" pitchFamily="34" charset="-122"/>
                <a:ea typeface="微软雅黑" panose="020B0503020204020204" pitchFamily="34" charset="-122"/>
              </a:rPr>
              <a:t>以学生的学习效果为评价标准 </a:t>
            </a:r>
            <a:r>
              <a:rPr lang="zh-CN" altLang="en-US" sz="2000" dirty="0" smtClean="0">
                <a:latin typeface="微软雅黑" panose="020B0503020204020204" pitchFamily="34" charset="-122"/>
                <a:ea typeface="微软雅黑" panose="020B0503020204020204" pitchFamily="34" charset="-122"/>
              </a:rPr>
              <a:t>；</a:t>
            </a:r>
            <a:r>
              <a:rPr lang="zh-CN" altLang="en-US" sz="2000" dirty="0" smtClean="0">
                <a:solidFill>
                  <a:srgbClr val="0070C0"/>
                </a:solidFill>
                <a:latin typeface="微软雅黑" panose="020B0503020204020204" pitchFamily="34" charset="-122"/>
                <a:ea typeface="微软雅黑" panose="020B0503020204020204" pitchFamily="34" charset="-122"/>
              </a:rPr>
              <a:t>说</a:t>
            </a:r>
            <a:r>
              <a:rPr lang="zh-CN" altLang="en-US" sz="2000" dirty="0">
                <a:solidFill>
                  <a:srgbClr val="0070C0"/>
                </a:solidFill>
                <a:latin typeface="微软雅黑" panose="020B0503020204020204" pitchFamily="34" charset="-122"/>
                <a:ea typeface="微软雅黑" panose="020B0503020204020204" pitchFamily="34" charset="-122"/>
              </a:rPr>
              <a:t>课以教师整体素质为评价标准 </a:t>
            </a:r>
            <a:r>
              <a:rPr lang="zh-CN" altLang="en-US" sz="2000" dirty="0" smtClean="0">
                <a:solidFill>
                  <a:srgbClr val="0070C0"/>
                </a:solidFill>
                <a:latin typeface="微软雅黑" panose="020B0503020204020204" pitchFamily="34" charset="-122"/>
                <a:ea typeface="微软雅黑" panose="020B0503020204020204" pitchFamily="34" charset="-122"/>
              </a:rPr>
              <a:t>。</a:t>
            </a:r>
            <a:endParaRPr lang="en-US" altLang="zh-CN" sz="2800" dirty="0">
              <a:solidFill>
                <a:srgbClr val="0070C0"/>
              </a:solidFill>
              <a:latin typeface="楷体_GB2312" pitchFamily="49" charset="-122"/>
              <a:ea typeface="楷体_GB2312" pitchFamily="49" charset="-122"/>
            </a:endParaRPr>
          </a:p>
        </p:txBody>
      </p:sp>
    </p:spTree>
    <p:extLst>
      <p:ext uri="{BB962C8B-B14F-4D97-AF65-F5344CB8AC3E}">
        <p14:creationId xmlns:p14="http://schemas.microsoft.com/office/powerpoint/2010/main" val="369965810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489016" y="769583"/>
            <a:ext cx="4036475" cy="778663"/>
          </a:xfrm>
        </p:spPr>
        <p:txBody>
          <a:bodyPr/>
          <a:lstStyle/>
          <a:p>
            <a:r>
              <a:rPr lang="zh-CN" altLang="en-US" dirty="0">
                <a:latin typeface="微软雅黑" panose="020B0503020204020204" pitchFamily="34" charset="-122"/>
                <a:ea typeface="微软雅黑" panose="020B0503020204020204" pitchFamily="34" charset="-122"/>
              </a:rPr>
              <a:t>说课的特质</a:t>
            </a:r>
          </a:p>
        </p:txBody>
      </p:sp>
      <p:sp>
        <p:nvSpPr>
          <p:cNvPr id="31747" name="Rectangle 3"/>
          <p:cNvSpPr>
            <a:spLocks noGrp="1" noChangeArrowheads="1"/>
          </p:cNvSpPr>
          <p:nvPr>
            <p:ph type="body" idx="1"/>
          </p:nvPr>
        </p:nvSpPr>
        <p:spPr>
          <a:xfrm>
            <a:off x="1805493" y="2149621"/>
            <a:ext cx="9647814" cy="3908279"/>
          </a:xfrm>
        </p:spPr>
        <p:txBody>
          <a:bodyPr/>
          <a:lstStyle/>
          <a:p>
            <a:pPr indent="0">
              <a:lnSpc>
                <a:spcPct val="150000"/>
              </a:lnSpc>
              <a:spcBef>
                <a:spcPct val="0"/>
              </a:spcBef>
              <a:buFont typeface="Wingdings" panose="05000000000000000000" pitchFamily="2" charset="2"/>
              <a:buNone/>
            </a:pPr>
            <a:r>
              <a:rPr lang="en-US" altLang="zh-CN" sz="2400" dirty="0" smtClean="0">
                <a:latin typeface="微软雅黑" panose="020B0503020204020204" pitchFamily="34" charset="-122"/>
                <a:ea typeface="微软雅黑" panose="020B0503020204020204" pitchFamily="34" charset="-122"/>
              </a:rPr>
              <a:t>       1</a:t>
            </a: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隐性认识显性化：即将教学设计中的思考、</a:t>
            </a:r>
            <a:r>
              <a:rPr lang="zh-CN" altLang="en-US" sz="2400" dirty="0" smtClean="0">
                <a:latin typeface="微软雅黑" panose="020B0503020204020204" pitchFamily="34" charset="-122"/>
                <a:ea typeface="微软雅黑" panose="020B0503020204020204" pitchFamily="34" charset="-122"/>
              </a:rPr>
              <a:t>设想</a:t>
            </a:r>
            <a:r>
              <a:rPr lang="zh-CN" altLang="en-US" sz="2400" dirty="0">
                <a:latin typeface="微软雅黑" panose="020B0503020204020204" pitchFamily="34" charset="-122"/>
                <a:ea typeface="微软雅黑" panose="020B0503020204020204" pitchFamily="34" charset="-122"/>
              </a:rPr>
              <a:t>、理念等外显出来，使听者了解教学者的</a:t>
            </a:r>
            <a:r>
              <a:rPr lang="zh-CN" altLang="en-US" sz="2400" dirty="0" smtClean="0">
                <a:latin typeface="微软雅黑" panose="020B0503020204020204" pitchFamily="34" charset="-122"/>
                <a:ea typeface="微软雅黑" panose="020B0503020204020204" pitchFamily="34" charset="-122"/>
              </a:rPr>
              <a:t>设计</a:t>
            </a:r>
            <a:r>
              <a:rPr lang="zh-CN" altLang="en-US" sz="2400" dirty="0">
                <a:latin typeface="微软雅黑" panose="020B0503020204020204" pitchFamily="34" charset="-122"/>
                <a:ea typeface="微软雅黑" panose="020B0503020204020204" pitchFamily="34" charset="-122"/>
              </a:rPr>
              <a:t>意图；</a:t>
            </a:r>
          </a:p>
          <a:p>
            <a:pPr indent="0">
              <a:lnSpc>
                <a:spcPct val="150000"/>
              </a:lnSpc>
              <a:spcBef>
                <a:spcPct val="0"/>
              </a:spcBef>
              <a:buFont typeface="Wingdings" panose="05000000000000000000" pitchFamily="2" charset="2"/>
              <a:buNone/>
            </a:pPr>
            <a:r>
              <a:rPr lang="en-US" altLang="zh-CN" sz="2400" dirty="0" smtClean="0">
                <a:latin typeface="微软雅黑" panose="020B0503020204020204" pitchFamily="34" charset="-122"/>
                <a:ea typeface="微软雅黑" panose="020B0503020204020204" pitchFamily="34" charset="-122"/>
              </a:rPr>
              <a:t>       2</a:t>
            </a: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显性行为理论化：即将教学中一系列行为</a:t>
            </a:r>
            <a:r>
              <a:rPr lang="zh-CN" altLang="en-US" sz="2400" dirty="0" smtClean="0">
                <a:latin typeface="微软雅黑" panose="020B0503020204020204" pitchFamily="34" charset="-122"/>
                <a:ea typeface="微软雅黑" panose="020B0503020204020204" pitchFamily="34" charset="-122"/>
              </a:rPr>
              <a:t>加以解释</a:t>
            </a:r>
            <a:r>
              <a:rPr lang="zh-CN" altLang="en-US" sz="2400" dirty="0">
                <a:latin typeface="微软雅黑" panose="020B0503020204020204" pitchFamily="34" charset="-122"/>
                <a:ea typeface="微软雅黑" panose="020B0503020204020204" pitchFamily="34" charset="-122"/>
              </a:rPr>
              <a:t>与说明，给出理论源由；</a:t>
            </a:r>
          </a:p>
          <a:p>
            <a:pPr indent="0">
              <a:lnSpc>
                <a:spcPct val="150000"/>
              </a:lnSpc>
              <a:spcBef>
                <a:spcPct val="0"/>
              </a:spcBef>
              <a:buFont typeface="Wingdings" panose="05000000000000000000" pitchFamily="2" charset="2"/>
              <a:buNone/>
            </a:pPr>
            <a:r>
              <a:rPr lang="en-US" altLang="zh-CN" sz="2400" dirty="0" smtClean="0">
                <a:latin typeface="微软雅黑" panose="020B0503020204020204" pitchFamily="34" charset="-122"/>
                <a:ea typeface="微软雅黑" panose="020B0503020204020204" pitchFamily="34" charset="-122"/>
              </a:rPr>
              <a:t>       3</a:t>
            </a: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重在说“理”，兼顾全面：时间短，重点要突出</a:t>
            </a:r>
            <a:r>
              <a:rPr lang="zh-CN" altLang="en-US" sz="2400" dirty="0" smtClean="0">
                <a:latin typeface="微软雅黑" panose="020B0503020204020204" pitchFamily="34" charset="-122"/>
                <a:ea typeface="微软雅黑" panose="020B0503020204020204" pitchFamily="34" charset="-122"/>
              </a:rPr>
              <a:t>，要</a:t>
            </a:r>
            <a:r>
              <a:rPr lang="zh-CN" altLang="en-US" sz="2400" dirty="0">
                <a:latin typeface="微软雅黑" panose="020B0503020204020204" pitchFamily="34" charset="-122"/>
                <a:ea typeface="微软雅黑" panose="020B0503020204020204" pitchFamily="34" charset="-122"/>
              </a:rPr>
              <a:t>把理论和想法说清楚，当然也要考虑</a:t>
            </a:r>
            <a:r>
              <a:rPr lang="zh-CN" altLang="en-US" sz="2400" dirty="0" smtClean="0">
                <a:latin typeface="微软雅黑" panose="020B0503020204020204" pitchFamily="34" charset="-122"/>
                <a:ea typeface="微软雅黑" panose="020B0503020204020204" pitchFamily="34" charset="-122"/>
              </a:rPr>
              <a:t>整体结构，兼顾全面。</a:t>
            </a:r>
          </a:p>
          <a:p>
            <a:pPr>
              <a:lnSpc>
                <a:spcPct val="120000"/>
              </a:lnSpc>
            </a:pPr>
            <a:endParaRPr lang="en-US" altLang="zh-CN" sz="2800" dirty="0"/>
          </a:p>
        </p:txBody>
      </p:sp>
    </p:spTree>
    <p:extLst>
      <p:ext uri="{BB962C8B-B14F-4D97-AF65-F5344CB8AC3E}">
        <p14:creationId xmlns:p14="http://schemas.microsoft.com/office/powerpoint/2010/main" val="186387001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1199" y="728020"/>
            <a:ext cx="4441720" cy="841008"/>
          </a:xfrm>
        </p:spPr>
        <p:txBody>
          <a:bodyPr/>
          <a:lstStyle/>
          <a:p>
            <a:r>
              <a:rPr lang="zh-CN" altLang="en-US" dirty="0">
                <a:latin typeface="微软雅黑" panose="020B0503020204020204" pitchFamily="34" charset="-122"/>
                <a:ea typeface="微软雅黑" panose="020B0503020204020204" pitchFamily="34" charset="-122"/>
              </a:rPr>
              <a:t>说课常见的误区</a:t>
            </a:r>
          </a:p>
        </p:txBody>
      </p:sp>
      <p:sp>
        <p:nvSpPr>
          <p:cNvPr id="32771" name="Rectangle 3"/>
          <p:cNvSpPr>
            <a:spLocks noGrp="1" noChangeArrowheads="1"/>
          </p:cNvSpPr>
          <p:nvPr>
            <p:ph type="body" idx="1"/>
          </p:nvPr>
        </p:nvSpPr>
        <p:spPr>
          <a:xfrm>
            <a:off x="1369578" y="1843377"/>
            <a:ext cx="9904557" cy="4392612"/>
          </a:xfrm>
        </p:spPr>
        <p:txBody>
          <a:bodyPr>
            <a:normAutofit/>
          </a:bodyPr>
          <a:lstStyle/>
          <a:p>
            <a:pPr indent="0">
              <a:lnSpc>
                <a:spcPct val="150000"/>
              </a:lnSpc>
              <a:buFont typeface="Wingdings" panose="05000000000000000000" pitchFamily="2" charset="2"/>
              <a:buNone/>
            </a:pPr>
            <a:r>
              <a:rPr lang="en-US" altLang="zh-CN" sz="2400" dirty="0" smtClean="0">
                <a:latin typeface="微软雅黑" panose="020B0503020204020204" pitchFamily="34" charset="-122"/>
                <a:ea typeface="微软雅黑" panose="020B0503020204020204" pitchFamily="34" charset="-122"/>
              </a:rPr>
              <a:t>       1</a:t>
            </a:r>
            <a:r>
              <a:rPr lang="en-US" altLang="zh-CN" sz="2400" dirty="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“说课”</a:t>
            </a:r>
            <a:r>
              <a:rPr lang="zh-CN" altLang="en-US" sz="2400" dirty="0">
                <a:latin typeface="微软雅黑" panose="020B0503020204020204" pitchFamily="34" charset="-122"/>
                <a:ea typeface="微软雅黑" panose="020B0503020204020204" pitchFamily="34" charset="-122"/>
              </a:rPr>
              <a:t>就是“缩课”</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教师把教案内容压缩简说。</a:t>
            </a:r>
          </a:p>
          <a:p>
            <a:pPr indent="0">
              <a:lnSpc>
                <a:spcPct val="150000"/>
              </a:lnSpc>
              <a:buFont typeface="Wingdings" panose="05000000000000000000" pitchFamily="2" charset="2"/>
              <a:buNone/>
            </a:pPr>
            <a:r>
              <a:rPr lang="en-US" altLang="zh-CN" sz="2400" dirty="0" smtClean="0">
                <a:latin typeface="微软雅黑" panose="020B0503020204020204" pitchFamily="34" charset="-122"/>
                <a:ea typeface="微软雅黑" panose="020B0503020204020204" pitchFamily="34" charset="-122"/>
              </a:rPr>
              <a:t>       2</a:t>
            </a: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说课”也是“讲课”</a:t>
            </a: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把听课对象看作学生去说。</a:t>
            </a:r>
          </a:p>
          <a:p>
            <a:pPr indent="0">
              <a:lnSpc>
                <a:spcPct val="150000"/>
              </a:lnSpc>
              <a:buFont typeface="Wingdings" panose="05000000000000000000" pitchFamily="2" charset="2"/>
              <a:buNone/>
            </a:pPr>
            <a:r>
              <a:rPr lang="en-US" altLang="zh-CN" sz="2400" dirty="0" smtClean="0">
                <a:latin typeface="微软雅黑" panose="020B0503020204020204" pitchFamily="34" charset="-122"/>
                <a:ea typeface="微软雅黑" panose="020B0503020204020204" pitchFamily="34" charset="-122"/>
              </a:rPr>
              <a:t>       3</a:t>
            </a: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说课”可以“读课”或者“背课”</a:t>
            </a: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将事先准备好</a:t>
            </a:r>
            <a:r>
              <a:rPr lang="zh-CN" altLang="en-US" sz="2400" dirty="0" smtClean="0">
                <a:latin typeface="微软雅黑" panose="020B0503020204020204" pitchFamily="34" charset="-122"/>
                <a:ea typeface="微软雅黑" panose="020B0503020204020204" pitchFamily="34" charset="-122"/>
              </a:rPr>
              <a:t>的“说案”</a:t>
            </a:r>
            <a:r>
              <a:rPr lang="zh-CN" altLang="en-US" sz="2400" dirty="0">
                <a:latin typeface="微软雅黑" panose="020B0503020204020204" pitchFamily="34" charset="-122"/>
                <a:ea typeface="微软雅黑" panose="020B0503020204020204" pitchFamily="34" charset="-122"/>
              </a:rPr>
              <a:t>一字不漏地读出来或背下去就行了。</a:t>
            </a:r>
          </a:p>
          <a:p>
            <a:pPr indent="0">
              <a:lnSpc>
                <a:spcPct val="150000"/>
              </a:lnSpc>
              <a:buFont typeface="Wingdings" panose="05000000000000000000" pitchFamily="2" charset="2"/>
              <a:buNone/>
            </a:pPr>
            <a:r>
              <a:rPr lang="en-US" altLang="zh-CN" sz="2400" dirty="0" smtClean="0">
                <a:latin typeface="微软雅黑" panose="020B0503020204020204" pitchFamily="34" charset="-122"/>
                <a:ea typeface="微软雅黑" panose="020B0503020204020204" pitchFamily="34" charset="-122"/>
              </a:rPr>
              <a:t>       4</a:t>
            </a: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说课”可以用模板，其中穿插一点与教材</a:t>
            </a:r>
            <a:r>
              <a:rPr lang="zh-CN" altLang="en-US" sz="2400" dirty="0" smtClean="0">
                <a:latin typeface="微软雅黑" panose="020B0503020204020204" pitchFamily="34" charset="-122"/>
                <a:ea typeface="微软雅黑" panose="020B0503020204020204" pitchFamily="34" charset="-122"/>
              </a:rPr>
              <a:t>相关的</a:t>
            </a:r>
            <a:r>
              <a:rPr lang="zh-CN" altLang="en-US" sz="2400" dirty="0">
                <a:latin typeface="微软雅黑" panose="020B0503020204020204" pitchFamily="34" charset="-122"/>
                <a:ea typeface="微软雅黑" panose="020B0503020204020204" pitchFamily="34" charset="-122"/>
              </a:rPr>
              <a:t>内容就行</a:t>
            </a:r>
            <a:r>
              <a:rPr lang="zh-CN" altLang="en-US" sz="2400" dirty="0" smtClean="0">
                <a:latin typeface="微软雅黑" panose="020B0503020204020204" pitchFamily="34" charset="-122"/>
                <a:ea typeface="微软雅黑" panose="020B0503020204020204" pitchFamily="34" charset="-122"/>
              </a:rPr>
              <a:t>了。 </a:t>
            </a:r>
            <a:endParaRPr lang="en-US" altLang="zh-CN" sz="2400" dirty="0" smtClean="0">
              <a:latin typeface="微软雅黑" panose="020B0503020204020204" pitchFamily="34" charset="-122"/>
              <a:ea typeface="微软雅黑" panose="020B0503020204020204" pitchFamily="34" charset="-122"/>
            </a:endParaRPr>
          </a:p>
          <a:p>
            <a:pPr indent="0">
              <a:lnSpc>
                <a:spcPct val="150000"/>
              </a:lnSpc>
              <a:buFont typeface="Wingdings" panose="05000000000000000000" pitchFamily="2" charset="2"/>
              <a:buNone/>
            </a:pPr>
            <a:r>
              <a:rPr lang="en-US" altLang="zh-CN" sz="2400" dirty="0">
                <a:solidFill>
                  <a:srgbClr val="FF0000"/>
                </a:solidFill>
                <a:latin typeface="微软雅黑" panose="020B0503020204020204" pitchFamily="34" charset="-122"/>
                <a:ea typeface="微软雅黑" panose="020B0503020204020204" pitchFamily="34" charset="-122"/>
              </a:rPr>
              <a:t> </a:t>
            </a:r>
            <a:r>
              <a:rPr lang="en-US" altLang="zh-CN" sz="2400" dirty="0" smtClean="0">
                <a:solidFill>
                  <a:srgbClr val="FF0000"/>
                </a:solidFill>
                <a:latin typeface="微软雅黑" panose="020B0503020204020204" pitchFamily="34" charset="-122"/>
                <a:ea typeface="微软雅黑" panose="020B0503020204020204" pitchFamily="34" charset="-122"/>
              </a:rPr>
              <a:t>            (</a:t>
            </a:r>
            <a:r>
              <a:rPr lang="zh-CN" altLang="en-US" sz="2400" dirty="0">
                <a:solidFill>
                  <a:srgbClr val="FF0000"/>
                </a:solidFill>
                <a:latin typeface="微软雅黑" panose="020B0503020204020204" pitchFamily="34" charset="-122"/>
                <a:ea typeface="微软雅黑" panose="020B0503020204020204" pitchFamily="34" charset="-122"/>
              </a:rPr>
              <a:t>穿鞋戴帽，油水分离</a:t>
            </a:r>
            <a:r>
              <a:rPr lang="en-US" altLang="zh-CN" sz="2400" dirty="0">
                <a:solidFill>
                  <a:srgbClr val="FF0000"/>
                </a:solidFill>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1287460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343543" y="852710"/>
            <a:ext cx="4857357" cy="965699"/>
          </a:xfrm>
        </p:spPr>
        <p:txBody>
          <a:bodyPr/>
          <a:lstStyle/>
          <a:p>
            <a:r>
              <a:rPr lang="zh-CN" altLang="en-US" dirty="0" smtClean="0">
                <a:latin typeface="微软雅黑" panose="020B0503020204020204" pitchFamily="34" charset="-122"/>
                <a:ea typeface="微软雅黑" panose="020B0503020204020204" pitchFamily="34" charset="-122"/>
              </a:rPr>
              <a:t>（二）说</a:t>
            </a:r>
            <a:r>
              <a:rPr lang="zh-CN" altLang="en-US" dirty="0">
                <a:latin typeface="微软雅黑" panose="020B0503020204020204" pitchFamily="34" charset="-122"/>
                <a:ea typeface="微软雅黑" panose="020B0503020204020204" pitchFamily="34" charset="-122"/>
              </a:rPr>
              <a:t>课的内容</a:t>
            </a:r>
          </a:p>
        </p:txBody>
      </p:sp>
      <p:sp>
        <p:nvSpPr>
          <p:cNvPr id="33795" name="Rectangle 3"/>
          <p:cNvSpPr>
            <a:spLocks noGrp="1" noChangeArrowheads="1"/>
          </p:cNvSpPr>
          <p:nvPr>
            <p:ph type="body" idx="1"/>
          </p:nvPr>
        </p:nvSpPr>
        <p:spPr>
          <a:xfrm>
            <a:off x="3104286" y="2060576"/>
            <a:ext cx="2319769" cy="4485697"/>
          </a:xfrm>
        </p:spPr>
        <p:txBody>
          <a:bodyPr>
            <a:normAutofit/>
          </a:bodyPr>
          <a:lstStyle/>
          <a:p>
            <a:pPr marL="609600" indent="-609600">
              <a:lnSpc>
                <a:spcPct val="200000"/>
              </a:lnSpc>
              <a:spcBef>
                <a:spcPct val="0"/>
              </a:spcBef>
              <a:buNone/>
            </a:pPr>
            <a:r>
              <a:rPr lang="en-US" altLang="zh-CN" sz="2400" dirty="0">
                <a:latin typeface="微软雅黑" panose="020B0503020204020204" pitchFamily="34" charset="-122"/>
                <a:ea typeface="微软雅黑" panose="020B0503020204020204" pitchFamily="34" charset="-122"/>
              </a:rPr>
              <a:t>1.  </a:t>
            </a:r>
            <a:r>
              <a:rPr lang="zh-CN" altLang="en-US" sz="2400" dirty="0">
                <a:latin typeface="微软雅黑" panose="020B0503020204020204" pitchFamily="34" charset="-122"/>
                <a:ea typeface="微软雅黑" panose="020B0503020204020204" pitchFamily="34" charset="-122"/>
              </a:rPr>
              <a:t>教材分析</a:t>
            </a:r>
          </a:p>
          <a:p>
            <a:pPr marL="609600" indent="-609600">
              <a:lnSpc>
                <a:spcPct val="200000"/>
              </a:lnSpc>
              <a:spcBef>
                <a:spcPct val="0"/>
              </a:spcBef>
              <a:buNone/>
            </a:pPr>
            <a:r>
              <a:rPr lang="en-US" altLang="zh-CN" sz="2400" dirty="0" smtClean="0">
                <a:latin typeface="微软雅黑" panose="020B0503020204020204" pitchFamily="34" charset="-122"/>
                <a:ea typeface="微软雅黑" panose="020B0503020204020204" pitchFamily="34" charset="-122"/>
              </a:rPr>
              <a:t>2.  </a:t>
            </a:r>
            <a:r>
              <a:rPr lang="zh-CN" altLang="en-US" sz="2400" dirty="0" smtClean="0">
                <a:latin typeface="微软雅黑" panose="020B0503020204020204" pitchFamily="34" charset="-122"/>
                <a:ea typeface="微软雅黑" panose="020B0503020204020204" pitchFamily="34" charset="-122"/>
              </a:rPr>
              <a:t>学</a:t>
            </a:r>
            <a:r>
              <a:rPr lang="zh-CN" altLang="en-US" sz="2400" dirty="0">
                <a:latin typeface="微软雅黑" panose="020B0503020204020204" pitchFamily="34" charset="-122"/>
                <a:ea typeface="微软雅黑" panose="020B0503020204020204" pitchFamily="34" charset="-122"/>
              </a:rPr>
              <a:t>情分</a:t>
            </a:r>
            <a:r>
              <a:rPr lang="zh-CN" altLang="en-US" sz="2400" dirty="0" smtClean="0">
                <a:latin typeface="微软雅黑" panose="020B0503020204020204" pitchFamily="34" charset="-122"/>
                <a:ea typeface="微软雅黑" panose="020B0503020204020204" pitchFamily="34" charset="-122"/>
              </a:rPr>
              <a:t>析</a:t>
            </a:r>
            <a:endParaRPr lang="en-US" altLang="zh-CN" sz="2400" dirty="0" smtClean="0">
              <a:latin typeface="微软雅黑" panose="020B0503020204020204" pitchFamily="34" charset="-122"/>
              <a:ea typeface="微软雅黑" panose="020B0503020204020204" pitchFamily="34" charset="-122"/>
            </a:endParaRPr>
          </a:p>
          <a:p>
            <a:pPr marL="609600" indent="-609600">
              <a:lnSpc>
                <a:spcPct val="200000"/>
              </a:lnSpc>
              <a:spcBef>
                <a:spcPct val="0"/>
              </a:spcBef>
              <a:buNone/>
            </a:pPr>
            <a:r>
              <a:rPr lang="en-US" altLang="zh-CN" sz="2400" dirty="0" smtClean="0">
                <a:latin typeface="微软雅黑" panose="020B0503020204020204" pitchFamily="34" charset="-122"/>
                <a:ea typeface="微软雅黑" panose="020B0503020204020204" pitchFamily="34" charset="-122"/>
              </a:rPr>
              <a:t>3.  </a:t>
            </a:r>
            <a:r>
              <a:rPr lang="zh-CN" altLang="en-US" sz="2400" dirty="0" smtClean="0">
                <a:latin typeface="微软雅黑" panose="020B0503020204020204" pitchFamily="34" charset="-122"/>
                <a:ea typeface="微软雅黑" panose="020B0503020204020204" pitchFamily="34" charset="-122"/>
              </a:rPr>
              <a:t>教材处理</a:t>
            </a:r>
            <a:endParaRPr lang="zh-CN" altLang="en-US" sz="2400" dirty="0">
              <a:latin typeface="微软雅黑" panose="020B0503020204020204" pitchFamily="34" charset="-122"/>
              <a:ea typeface="微软雅黑" panose="020B0503020204020204" pitchFamily="34" charset="-122"/>
            </a:endParaRPr>
          </a:p>
          <a:p>
            <a:pPr marL="609600" indent="-609600">
              <a:lnSpc>
                <a:spcPct val="200000"/>
              </a:lnSpc>
              <a:spcBef>
                <a:spcPct val="0"/>
              </a:spcBef>
              <a:buNone/>
            </a:pPr>
            <a:r>
              <a:rPr lang="en-US" altLang="zh-CN" sz="2400" dirty="0" smtClean="0">
                <a:latin typeface="微软雅黑" panose="020B0503020204020204" pitchFamily="34" charset="-122"/>
                <a:ea typeface="微软雅黑" panose="020B0503020204020204" pitchFamily="34" charset="-122"/>
              </a:rPr>
              <a:t>4.  </a:t>
            </a:r>
            <a:r>
              <a:rPr lang="zh-CN" altLang="en-US" sz="2400" dirty="0">
                <a:latin typeface="微软雅黑" panose="020B0503020204020204" pitchFamily="34" charset="-122"/>
                <a:ea typeface="微软雅黑" panose="020B0503020204020204" pitchFamily="34" charset="-122"/>
              </a:rPr>
              <a:t>教学目标</a:t>
            </a:r>
          </a:p>
          <a:p>
            <a:pPr marL="609600" indent="-609600">
              <a:lnSpc>
                <a:spcPct val="200000"/>
              </a:lnSpc>
              <a:spcBef>
                <a:spcPct val="0"/>
              </a:spcBef>
              <a:buNone/>
            </a:pPr>
            <a:r>
              <a:rPr lang="en-US" altLang="zh-CN" sz="2400" dirty="0" smtClean="0">
                <a:latin typeface="微软雅黑" panose="020B0503020204020204" pitchFamily="34" charset="-122"/>
                <a:ea typeface="微软雅黑" panose="020B0503020204020204" pitchFamily="34" charset="-122"/>
              </a:rPr>
              <a:t>5.  </a:t>
            </a:r>
            <a:r>
              <a:rPr lang="zh-CN" altLang="en-US" sz="2400" dirty="0" smtClean="0">
                <a:latin typeface="微软雅黑" panose="020B0503020204020204" pitchFamily="34" charset="-122"/>
                <a:ea typeface="微软雅黑" panose="020B0503020204020204" pitchFamily="34" charset="-122"/>
              </a:rPr>
              <a:t>重点难点</a:t>
            </a:r>
            <a:endParaRPr lang="zh-CN" altLang="en-US" sz="2400" dirty="0">
              <a:latin typeface="微软雅黑" panose="020B0503020204020204" pitchFamily="34" charset="-122"/>
              <a:ea typeface="微软雅黑" panose="020B0503020204020204" pitchFamily="34" charset="-122"/>
            </a:endParaRPr>
          </a:p>
        </p:txBody>
      </p:sp>
      <p:sp>
        <p:nvSpPr>
          <p:cNvPr id="33799" name="Text Box 7"/>
          <p:cNvSpPr txBox="1">
            <a:spLocks noChangeArrowheads="1"/>
          </p:cNvSpPr>
          <p:nvPr/>
        </p:nvSpPr>
        <p:spPr bwMode="auto">
          <a:xfrm>
            <a:off x="6626809" y="2060576"/>
            <a:ext cx="257463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2000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6.  </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教法学法</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7. </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资源</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整合</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8.  </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教学过程</a:t>
            </a:r>
          </a:p>
          <a:p>
            <a:pPr>
              <a:lnSpc>
                <a:spcPct val="2000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9.  </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教学评价</a:t>
            </a:r>
          </a:p>
          <a:p>
            <a:pPr>
              <a:lnSpc>
                <a:spcPct val="2000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10. </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教学</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反思</a:t>
            </a:r>
          </a:p>
        </p:txBody>
      </p:sp>
    </p:spTree>
    <p:extLst>
      <p:ext uri="{BB962C8B-B14F-4D97-AF65-F5344CB8AC3E}">
        <p14:creationId xmlns:p14="http://schemas.microsoft.com/office/powerpoint/2010/main" val="199376510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509797" y="746204"/>
            <a:ext cx="2893475" cy="882572"/>
          </a:xfrm>
        </p:spPr>
        <p:txBody>
          <a:bodyPr/>
          <a:lstStyle/>
          <a:p>
            <a:r>
              <a:rPr lang="zh-CN" altLang="en-US" dirty="0">
                <a:latin typeface="微软雅黑" panose="020B0503020204020204" pitchFamily="34" charset="-122"/>
                <a:ea typeface="微软雅黑" panose="020B0503020204020204" pitchFamily="34" charset="-122"/>
              </a:rPr>
              <a:t>教材分析</a:t>
            </a:r>
          </a:p>
        </p:txBody>
      </p:sp>
      <p:sp>
        <p:nvSpPr>
          <p:cNvPr id="34819" name="Rectangle 3"/>
          <p:cNvSpPr>
            <a:spLocks noGrp="1" noChangeArrowheads="1"/>
          </p:cNvSpPr>
          <p:nvPr>
            <p:ph type="body" idx="1"/>
          </p:nvPr>
        </p:nvSpPr>
        <p:spPr>
          <a:xfrm>
            <a:off x="3775654" y="1805422"/>
            <a:ext cx="5243656" cy="4273260"/>
          </a:xfrm>
        </p:spPr>
        <p:txBody>
          <a:bodyPr/>
          <a:lstStyle/>
          <a:p>
            <a:pPr>
              <a:lnSpc>
                <a:spcPts val="3300"/>
              </a:lnSpc>
              <a:buFont typeface="Wingdings" panose="05000000000000000000" pitchFamily="2" charset="2"/>
              <a:buNone/>
            </a:pPr>
            <a:r>
              <a:rPr lang="zh-CN" altLang="en-US" sz="2400" dirty="0" smtClean="0">
                <a:latin typeface="微软雅黑" panose="020B0503020204020204" pitchFamily="34" charset="-122"/>
                <a:ea typeface="微软雅黑" panose="020B0503020204020204" pitchFamily="34" charset="-122"/>
              </a:rPr>
              <a:t>阐明</a:t>
            </a:r>
            <a:r>
              <a:rPr lang="zh-CN" altLang="en-US" sz="2400" dirty="0">
                <a:latin typeface="微软雅黑" panose="020B0503020204020204" pitchFamily="34" charset="-122"/>
                <a:ea typeface="微软雅黑" panose="020B0503020204020204" pitchFamily="34" charset="-122"/>
              </a:rPr>
              <a:t>本节课内容：</a:t>
            </a:r>
          </a:p>
          <a:p>
            <a:pPr>
              <a:lnSpc>
                <a:spcPts val="3300"/>
              </a:lnSpc>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          所在章节</a:t>
            </a:r>
          </a:p>
          <a:p>
            <a:pPr>
              <a:lnSpc>
                <a:spcPts val="3300"/>
              </a:lnSpc>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          所处的地位和作用</a:t>
            </a:r>
          </a:p>
          <a:p>
            <a:pPr>
              <a:lnSpc>
                <a:spcPts val="3300"/>
              </a:lnSpc>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          主要知识基础</a:t>
            </a:r>
          </a:p>
          <a:p>
            <a:pPr>
              <a:lnSpc>
                <a:spcPts val="3300"/>
              </a:lnSpc>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          主要学习内容</a:t>
            </a:r>
          </a:p>
          <a:p>
            <a:pPr>
              <a:lnSpc>
                <a:spcPts val="3300"/>
              </a:lnSpc>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          主要思想方法</a:t>
            </a:r>
          </a:p>
          <a:p>
            <a:pPr>
              <a:lnSpc>
                <a:spcPts val="3300"/>
              </a:lnSpc>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          以及教材的特点等</a:t>
            </a:r>
          </a:p>
        </p:txBody>
      </p:sp>
    </p:spTree>
    <p:extLst>
      <p:ext uri="{BB962C8B-B14F-4D97-AF65-F5344CB8AC3E}">
        <p14:creationId xmlns:p14="http://schemas.microsoft.com/office/powerpoint/2010/main" val="371079708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latin typeface="微软雅黑" panose="020B0503020204020204" pitchFamily="34" charset="-122"/>
                <a:ea typeface="微软雅黑" panose="020B0503020204020204" pitchFamily="34" charset="-122"/>
              </a:rPr>
              <a:t>问卷反馈情况</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2589212" y="1693718"/>
            <a:ext cx="7531533" cy="4217504"/>
          </a:xfrm>
        </p:spPr>
        <p:txBody>
          <a:bodyPr/>
          <a:lstStyle/>
          <a:p>
            <a:pPr marL="0" indent="0">
              <a:lnSpc>
                <a:spcPct val="150000"/>
              </a:lnSpc>
              <a:buNone/>
            </a:pPr>
            <a:r>
              <a:rPr lang="en-US" altLang="zh-CN" b="1" dirty="0" smtClean="0"/>
              <a:t>      </a:t>
            </a:r>
            <a:r>
              <a:rPr lang="zh-CN" altLang="zh-CN" sz="2400" b="1" dirty="0" smtClean="0">
                <a:latin typeface="微软雅黑" panose="020B0503020204020204" pitchFamily="34" charset="-122"/>
                <a:ea typeface="微软雅黑" panose="020B0503020204020204" pitchFamily="34" charset="-122"/>
              </a:rPr>
              <a:t>【说明】</a:t>
            </a:r>
            <a:r>
              <a:rPr lang="zh-CN" altLang="zh-CN" sz="2400" dirty="0">
                <a:latin typeface="微软雅黑" panose="020B0503020204020204" pitchFamily="34" charset="-122"/>
                <a:ea typeface="微软雅黑" panose="020B0503020204020204" pitchFamily="34" charset="-122"/>
              </a:rPr>
              <a:t>本次调研的信息仅用于培训研讨，且使用过程中不涉及任何单位或者个人，请各位学员根据本人及本单位的实际情况填写</a:t>
            </a:r>
            <a:r>
              <a:rPr lang="zh-CN" altLang="zh-CN"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endParaRPr lang="zh-CN" altLang="zh-CN" sz="2400" dirty="0">
              <a:latin typeface="微软雅黑" panose="020B0503020204020204" pitchFamily="34" charset="-122"/>
              <a:ea typeface="微软雅黑" panose="020B0503020204020204" pitchFamily="34" charset="-122"/>
            </a:endParaRPr>
          </a:p>
          <a:p>
            <a:pPr marL="0" indent="0">
              <a:lnSpc>
                <a:spcPct val="150000"/>
              </a:lnSpc>
              <a:buNone/>
            </a:pPr>
            <a:r>
              <a:rPr lang="zh-CN" altLang="en-US" sz="2400" dirty="0" smtClean="0">
                <a:latin typeface="微软雅黑" panose="020B0503020204020204" pitchFamily="34" charset="-122"/>
                <a:ea typeface="微软雅黑" panose="020B0503020204020204" pitchFamily="34" charset="-122"/>
              </a:rPr>
              <a:t>        共收到调研问卷</a:t>
            </a:r>
            <a:r>
              <a:rPr lang="en-US" altLang="zh-CN" sz="2400" dirty="0" smtClean="0">
                <a:latin typeface="微软雅黑" panose="020B0503020204020204" pitchFamily="34" charset="-122"/>
                <a:ea typeface="微软雅黑" panose="020B0503020204020204" pitchFamily="34" charset="-122"/>
              </a:rPr>
              <a:t>34</a:t>
            </a:r>
            <a:r>
              <a:rPr lang="zh-CN" altLang="en-US" sz="2400" dirty="0" smtClean="0">
                <a:latin typeface="微软雅黑" panose="020B0503020204020204" pitchFamily="34" charset="-122"/>
                <a:ea typeface="微软雅黑" panose="020B0503020204020204" pitchFamily="34" charset="-122"/>
              </a:rPr>
              <a:t>份，刚刚超过了</a:t>
            </a:r>
            <a:r>
              <a:rPr lang="en-US" altLang="zh-CN" sz="2400" dirty="0" smtClean="0">
                <a:latin typeface="微软雅黑" panose="020B0503020204020204" pitchFamily="34" charset="-122"/>
                <a:ea typeface="微软雅黑" panose="020B0503020204020204" pitchFamily="34" charset="-122"/>
              </a:rPr>
              <a:t>50%</a:t>
            </a:r>
            <a:r>
              <a:rPr lang="zh-CN" altLang="en-US" sz="2400" dirty="0" smtClean="0">
                <a:latin typeface="微软雅黑" panose="020B0503020204020204" pitchFamily="34" charset="-122"/>
                <a:ea typeface="微软雅黑" panose="020B0503020204020204" pitchFamily="34" charset="-122"/>
              </a:rPr>
              <a:t>，只有</a:t>
            </a:r>
            <a:r>
              <a:rPr lang="en-US" altLang="zh-CN" sz="2400" dirty="0" smtClean="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份问卷没有署名。</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5673573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509799" y="839132"/>
            <a:ext cx="2748002" cy="789054"/>
          </a:xfrm>
        </p:spPr>
        <p:txBody>
          <a:bodyPr/>
          <a:lstStyle/>
          <a:p>
            <a:r>
              <a:rPr lang="zh-CN" altLang="en-US" dirty="0">
                <a:latin typeface="微软雅黑" panose="020B0503020204020204" pitchFamily="34" charset="-122"/>
                <a:ea typeface="微软雅黑" panose="020B0503020204020204" pitchFamily="34" charset="-122"/>
              </a:rPr>
              <a:t>学情分析</a:t>
            </a:r>
          </a:p>
        </p:txBody>
      </p:sp>
      <p:sp>
        <p:nvSpPr>
          <p:cNvPr id="2" name="文本框 1"/>
          <p:cNvSpPr txBox="1"/>
          <p:nvPr/>
        </p:nvSpPr>
        <p:spPr>
          <a:xfrm>
            <a:off x="1901536" y="1773658"/>
            <a:ext cx="9098974" cy="4602478"/>
          </a:xfrm>
          <a:prstGeom prst="rect">
            <a:avLst/>
          </a:prstGeom>
          <a:noFill/>
        </p:spPr>
        <p:txBody>
          <a:bodyPr wrap="square" rtlCol="0">
            <a:spAutoFit/>
          </a:bodyPr>
          <a:lstStyle/>
          <a:p>
            <a:pPr>
              <a:lnSpc>
                <a:spcPct val="150000"/>
              </a:lnSpc>
              <a:spcBef>
                <a:spcPts val="700"/>
              </a:spcBef>
            </a:pPr>
            <a:r>
              <a:rPr lang="zh-CN" altLang="en-US" sz="2400" dirty="0" smtClean="0">
                <a:latin typeface="微软雅黑" panose="020B0503020204020204" pitchFamily="34" charset="-122"/>
                <a:ea typeface="微软雅黑" panose="020B0503020204020204" pitchFamily="34" charset="-122"/>
              </a:rPr>
              <a:t>学</a:t>
            </a:r>
            <a:r>
              <a:rPr lang="zh-CN" altLang="en-US" sz="2400" dirty="0">
                <a:latin typeface="微软雅黑" panose="020B0503020204020204" pitchFamily="34" charset="-122"/>
                <a:ea typeface="微软雅黑" panose="020B0503020204020204" pitchFamily="34" charset="-122"/>
              </a:rPr>
              <a:t>情分析的维度：</a:t>
            </a:r>
          </a:p>
          <a:p>
            <a:pPr>
              <a:lnSpc>
                <a:spcPct val="150000"/>
              </a:lnSpc>
              <a:spcBef>
                <a:spcPts val="700"/>
              </a:spcBef>
            </a:pPr>
            <a:r>
              <a:rPr lang="en-US" altLang="zh-CN" sz="2400" dirty="0" smtClean="0">
                <a:latin typeface="微软雅黑" panose="020B0503020204020204" pitchFamily="34" charset="-122"/>
                <a:ea typeface="微软雅黑" panose="020B0503020204020204" pitchFamily="34" charset="-122"/>
              </a:rPr>
              <a:t>       1.  </a:t>
            </a:r>
            <a:r>
              <a:rPr lang="zh-CN" altLang="en-US" sz="2400" dirty="0" smtClean="0">
                <a:latin typeface="微软雅黑" panose="020B0503020204020204" pitchFamily="34" charset="-122"/>
                <a:ea typeface="微软雅黑" panose="020B0503020204020204" pitchFamily="34" charset="-122"/>
              </a:rPr>
              <a:t>学习</a:t>
            </a:r>
            <a:r>
              <a:rPr lang="zh-CN" altLang="en-US" sz="2400" dirty="0">
                <a:latin typeface="微软雅黑" panose="020B0503020204020204" pitchFamily="34" charset="-122"/>
                <a:ea typeface="微软雅黑" panose="020B0503020204020204" pitchFamily="34" charset="-122"/>
              </a:rPr>
              <a:t>起点</a:t>
            </a:r>
            <a:r>
              <a:rPr lang="zh-CN" altLang="en-US" sz="2400" dirty="0" smtClean="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学生原有的知识基础和生活</a:t>
            </a:r>
            <a:r>
              <a:rPr lang="zh-CN" altLang="en-US" sz="2400" dirty="0" smtClean="0">
                <a:latin typeface="微软雅黑" panose="020B0503020204020204" pitchFamily="34" charset="-122"/>
                <a:ea typeface="微软雅黑" panose="020B0503020204020204" pitchFamily="34" charset="-122"/>
              </a:rPr>
              <a:t>经验，</a:t>
            </a:r>
            <a:r>
              <a:rPr lang="zh-CN" altLang="en-US" sz="2400" dirty="0">
                <a:latin typeface="微软雅黑" panose="020B0503020204020204" pitchFamily="34" charset="-122"/>
                <a:ea typeface="微软雅黑" panose="020B0503020204020204" pitchFamily="34" charset="-122"/>
              </a:rPr>
              <a:t>学生的生理、心理和认知</a:t>
            </a:r>
            <a:r>
              <a:rPr lang="zh-CN" altLang="en-US" sz="2400" dirty="0" smtClean="0">
                <a:latin typeface="微软雅黑" panose="020B0503020204020204" pitchFamily="34" charset="-122"/>
                <a:ea typeface="微软雅黑" panose="020B0503020204020204" pitchFamily="34" charset="-122"/>
              </a:rPr>
              <a:t>特点等。</a:t>
            </a:r>
            <a:endParaRPr lang="zh-CN" altLang="en-US" sz="2400" dirty="0">
              <a:latin typeface="微软雅黑" panose="020B0503020204020204" pitchFamily="34" charset="-122"/>
              <a:ea typeface="微软雅黑" panose="020B0503020204020204" pitchFamily="34" charset="-122"/>
            </a:endParaRPr>
          </a:p>
          <a:p>
            <a:pPr>
              <a:lnSpc>
                <a:spcPct val="150000"/>
              </a:lnSpc>
              <a:spcBef>
                <a:spcPts val="700"/>
              </a:spcBef>
            </a:pPr>
            <a:r>
              <a:rPr lang="en-US" altLang="zh-CN" sz="2400" dirty="0" smtClean="0">
                <a:latin typeface="微软雅黑" panose="020B0503020204020204" pitchFamily="34" charset="-122"/>
                <a:ea typeface="微软雅黑" panose="020B0503020204020204" pitchFamily="34" charset="-122"/>
              </a:rPr>
              <a:t>       2.  </a:t>
            </a:r>
            <a:r>
              <a:rPr lang="zh-CN" altLang="en-US" sz="2400" dirty="0" smtClean="0">
                <a:latin typeface="微软雅黑" panose="020B0503020204020204" pitchFamily="34" charset="-122"/>
                <a:ea typeface="微软雅黑" panose="020B0503020204020204" pitchFamily="34" charset="-122"/>
              </a:rPr>
              <a:t>学习</a:t>
            </a:r>
            <a:r>
              <a:rPr lang="zh-CN" altLang="en-US" sz="2400" dirty="0">
                <a:latin typeface="微软雅黑" panose="020B0503020204020204" pitchFamily="34" charset="-122"/>
                <a:ea typeface="微软雅黑" panose="020B0503020204020204" pitchFamily="34" charset="-122"/>
              </a:rPr>
              <a:t>状态</a:t>
            </a:r>
            <a:r>
              <a:rPr lang="zh-CN" altLang="en-US" sz="2400" dirty="0" smtClean="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学生学习的优点和不足</a:t>
            </a:r>
            <a:r>
              <a:rPr lang="zh-CN" altLang="en-US" sz="2400" dirty="0" smtClean="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学生对于所学内容的各种可能与困难</a:t>
            </a:r>
            <a:r>
              <a:rPr lang="zh-CN" altLang="en-US" sz="2400" dirty="0" smtClean="0">
                <a:latin typeface="微软雅黑" panose="020B0503020204020204" pitchFamily="34" charset="-122"/>
                <a:ea typeface="微软雅黑" panose="020B0503020204020204" pitchFamily="34" charset="-122"/>
              </a:rPr>
              <a:t>障碍分析，以及</a:t>
            </a:r>
            <a:r>
              <a:rPr lang="zh-CN" altLang="en-US" sz="2400" dirty="0">
                <a:latin typeface="微软雅黑" panose="020B0503020204020204" pitchFamily="34" charset="-122"/>
                <a:ea typeface="微软雅黑" panose="020B0503020204020204" pitchFamily="34" charset="-122"/>
              </a:rPr>
              <a:t>本章节课堂教学设计中需要有针对性地考虑的</a:t>
            </a:r>
            <a:r>
              <a:rPr lang="zh-CN" altLang="en-US" sz="2400" dirty="0" smtClean="0">
                <a:latin typeface="微软雅黑" panose="020B0503020204020204" pitchFamily="34" charset="-122"/>
                <a:ea typeface="微软雅黑" panose="020B0503020204020204" pitchFamily="34" charset="-122"/>
              </a:rPr>
              <a:t>问题。</a:t>
            </a:r>
            <a:endParaRPr lang="zh-CN" altLang="en-US" sz="2400" dirty="0">
              <a:latin typeface="微软雅黑" panose="020B0503020204020204" pitchFamily="34" charset="-122"/>
              <a:ea typeface="微软雅黑" panose="020B0503020204020204" pitchFamily="34" charset="-122"/>
            </a:endParaRPr>
          </a:p>
          <a:p>
            <a:pPr>
              <a:lnSpc>
                <a:spcPct val="150000"/>
              </a:lnSpc>
              <a:spcBef>
                <a:spcPts val="700"/>
              </a:spcBef>
              <a:buFont typeface="Wingdings" panose="05000000000000000000" pitchFamily="2" charset="2"/>
              <a:buNone/>
            </a:pPr>
            <a:r>
              <a:rPr lang="en-US" altLang="zh-CN" sz="2400" dirty="0" smtClean="0">
                <a:latin typeface="微软雅黑" panose="020B0503020204020204" pitchFamily="34" charset="-122"/>
                <a:ea typeface="微软雅黑" panose="020B0503020204020204" pitchFamily="34" charset="-122"/>
              </a:rPr>
              <a:t>       3.  </a:t>
            </a:r>
            <a:r>
              <a:rPr lang="zh-CN" altLang="en-US" sz="2400" dirty="0" smtClean="0">
                <a:latin typeface="微软雅黑" panose="020B0503020204020204" pitchFamily="34" charset="-122"/>
                <a:ea typeface="微软雅黑" panose="020B0503020204020204" pitchFamily="34" charset="-122"/>
              </a:rPr>
              <a:t>学习</a:t>
            </a:r>
            <a:r>
              <a:rPr lang="zh-CN" altLang="en-US" sz="2400" dirty="0">
                <a:latin typeface="微软雅黑" panose="020B0503020204020204" pitchFamily="34" charset="-122"/>
                <a:ea typeface="微软雅黑" panose="020B0503020204020204" pitchFamily="34" charset="-122"/>
              </a:rPr>
              <a:t>结果：</a:t>
            </a:r>
            <a:r>
              <a:rPr lang="zh-CN" altLang="en-US" sz="2400" dirty="0" smtClean="0">
                <a:latin typeface="微软雅黑" panose="020B0503020204020204" pitchFamily="34" charset="-122"/>
                <a:ea typeface="微软雅黑" panose="020B0503020204020204" pitchFamily="34" charset="-122"/>
              </a:rPr>
              <a:t>学生对于</a:t>
            </a:r>
            <a:r>
              <a:rPr lang="zh-CN" altLang="en-US" sz="2400" dirty="0">
                <a:latin typeface="微软雅黑" panose="020B0503020204020204" pitchFamily="34" charset="-122"/>
                <a:ea typeface="微软雅黑" panose="020B0503020204020204" pitchFamily="34" charset="-122"/>
              </a:rPr>
              <a:t>所学内容可能达到的发展水平估计。</a:t>
            </a:r>
          </a:p>
          <a:p>
            <a:pPr>
              <a:lnSpc>
                <a:spcPct val="150000"/>
              </a:lnSpc>
            </a:pPr>
            <a:endParaRPr lang="zh-CN" altLang="en-US" dirty="0"/>
          </a:p>
        </p:txBody>
      </p:sp>
    </p:spTree>
    <p:extLst>
      <p:ext uri="{BB962C8B-B14F-4D97-AF65-F5344CB8AC3E}">
        <p14:creationId xmlns:p14="http://schemas.microsoft.com/office/powerpoint/2010/main" val="362265228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89212" y="831928"/>
            <a:ext cx="3070120" cy="892963"/>
          </a:xfrm>
        </p:spPr>
        <p:txBody>
          <a:bodyPr/>
          <a:lstStyle/>
          <a:p>
            <a:r>
              <a:rPr lang="zh-CN" altLang="en-US" dirty="0" smtClean="0">
                <a:latin typeface="微软雅黑" panose="020B0503020204020204" pitchFamily="34" charset="-122"/>
                <a:ea typeface="微软雅黑" panose="020B0503020204020204" pitchFamily="34" charset="-122"/>
              </a:rPr>
              <a:t>教材处理</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2589212" y="2133600"/>
            <a:ext cx="7874433" cy="2189018"/>
          </a:xfrm>
        </p:spPr>
        <p:txBody>
          <a:bodyPr>
            <a:normAutofit lnSpcReduction="10000"/>
          </a:bodyPr>
          <a:lstStyle/>
          <a:p>
            <a:pPr marL="0" indent="0">
              <a:lnSpc>
                <a:spcPct val="200000"/>
              </a:lnSpc>
              <a:buNone/>
            </a:pPr>
            <a:r>
              <a:rPr lang="zh-CN" altLang="en-US" sz="2400" dirty="0" smtClean="0">
                <a:latin typeface="微软雅黑" panose="020B0503020204020204" pitchFamily="34" charset="-122"/>
                <a:ea typeface="微软雅黑" panose="020B0503020204020204" pitchFamily="34" charset="-122"/>
              </a:rPr>
              <a:t>       教材处理要突出</a:t>
            </a:r>
            <a:r>
              <a:rPr lang="zh-CN" altLang="en-US" sz="2400" dirty="0" smtClean="0">
                <a:solidFill>
                  <a:srgbClr val="FF0000"/>
                </a:solidFill>
                <a:latin typeface="微软雅黑" panose="020B0503020204020204" pitchFamily="34" charset="-122"/>
                <a:ea typeface="微软雅黑" panose="020B0503020204020204" pitchFamily="34" charset="-122"/>
              </a:rPr>
              <a:t>“针对性”</a:t>
            </a:r>
            <a:r>
              <a:rPr lang="zh-CN" altLang="en-US" sz="2400" dirty="0">
                <a:latin typeface="微软雅黑" panose="020B0503020204020204" pitchFamily="34" charset="-122"/>
                <a:ea typeface="微软雅黑" panose="020B0503020204020204" pitchFamily="34" charset="-122"/>
              </a:rPr>
              <a:t>：根据大纲与学</a:t>
            </a:r>
            <a:r>
              <a:rPr lang="zh-CN" altLang="en-US" sz="2400" dirty="0" smtClean="0">
                <a:latin typeface="微软雅黑" panose="020B0503020204020204" pitchFamily="34" charset="-122"/>
                <a:ea typeface="微软雅黑" panose="020B0503020204020204" pitchFamily="34" charset="-122"/>
              </a:rPr>
              <a:t>情进行教学内容的选择与重组，教学流程的再造与侧重，做到有的放矢 。</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1881109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603317" y="804116"/>
            <a:ext cx="3059730" cy="809835"/>
          </a:xfrm>
        </p:spPr>
        <p:txBody>
          <a:bodyPr/>
          <a:lstStyle/>
          <a:p>
            <a:r>
              <a:rPr lang="zh-CN" altLang="en-US" dirty="0">
                <a:latin typeface="微软雅黑" panose="020B0503020204020204" pitchFamily="34" charset="-122"/>
                <a:ea typeface="微软雅黑" panose="020B0503020204020204" pitchFamily="34" charset="-122"/>
              </a:rPr>
              <a:t>教学目标</a:t>
            </a:r>
          </a:p>
        </p:txBody>
      </p:sp>
      <p:sp>
        <p:nvSpPr>
          <p:cNvPr id="36867" name="Rectangle 3"/>
          <p:cNvSpPr>
            <a:spLocks noGrp="1" noChangeArrowheads="1"/>
          </p:cNvSpPr>
          <p:nvPr>
            <p:ph type="body" idx="1"/>
          </p:nvPr>
        </p:nvSpPr>
        <p:spPr>
          <a:xfrm>
            <a:off x="1714500" y="1773238"/>
            <a:ext cx="9559635" cy="3993717"/>
          </a:xfrm>
        </p:spPr>
        <p:txBody>
          <a:bodyPr>
            <a:noAutofit/>
          </a:bodyPr>
          <a:lstStyle/>
          <a:p>
            <a:pPr marL="0" indent="0">
              <a:lnSpc>
                <a:spcPct val="200000"/>
              </a:lnSpc>
              <a:buNone/>
            </a:pPr>
            <a:r>
              <a:rPr lang="zh-CN" altLang="en-US" sz="2400" dirty="0">
                <a:latin typeface="微软雅黑" panose="020B0503020204020204" pitchFamily="34" charset="-122"/>
                <a:ea typeface="微软雅黑" panose="020B0503020204020204" pitchFamily="34" charset="-122"/>
              </a:rPr>
              <a:t>分类要准确：知识与技能，过程与方法，情感、态度与</a:t>
            </a:r>
            <a:r>
              <a:rPr lang="zh-CN" altLang="en-US" sz="2400" dirty="0" smtClean="0">
                <a:latin typeface="微软雅黑" panose="020B0503020204020204" pitchFamily="34" charset="-122"/>
                <a:ea typeface="微软雅黑" panose="020B0503020204020204" pitchFamily="34" charset="-122"/>
              </a:rPr>
              <a:t>价值观。</a:t>
            </a:r>
            <a:endParaRPr lang="zh-CN" altLang="en-US" sz="2400" dirty="0">
              <a:latin typeface="微软雅黑" panose="020B0503020204020204" pitchFamily="34" charset="-122"/>
              <a:ea typeface="微软雅黑" panose="020B0503020204020204" pitchFamily="34" charset="-122"/>
            </a:endParaRPr>
          </a:p>
          <a:p>
            <a:pPr marL="0" indent="0">
              <a:lnSpc>
                <a:spcPct val="200000"/>
              </a:lnSpc>
              <a:buNone/>
            </a:pPr>
            <a:r>
              <a:rPr lang="zh-CN" altLang="en-US" sz="2400" dirty="0">
                <a:latin typeface="微软雅黑" panose="020B0503020204020204" pitchFamily="34" charset="-122"/>
                <a:ea typeface="微软雅黑" panose="020B0503020204020204" pitchFamily="34" charset="-122"/>
              </a:rPr>
              <a:t>目标要具体：依据课程标准、教材要求及学生</a:t>
            </a:r>
            <a:r>
              <a:rPr lang="zh-CN" altLang="en-US" sz="2400" dirty="0" smtClean="0">
                <a:latin typeface="微软雅黑" panose="020B0503020204020204" pitchFamily="34" charset="-122"/>
                <a:ea typeface="微软雅黑" panose="020B0503020204020204" pitchFamily="34" charset="-122"/>
              </a:rPr>
              <a:t>基础。</a:t>
            </a:r>
            <a:endParaRPr lang="zh-CN" altLang="en-US" sz="2400" dirty="0">
              <a:latin typeface="微软雅黑" panose="020B0503020204020204" pitchFamily="34" charset="-122"/>
              <a:ea typeface="微软雅黑" panose="020B0503020204020204" pitchFamily="34" charset="-122"/>
            </a:endParaRPr>
          </a:p>
          <a:p>
            <a:pPr marL="0" indent="0">
              <a:lnSpc>
                <a:spcPct val="200000"/>
              </a:lnSpc>
              <a:buNone/>
            </a:pPr>
            <a:r>
              <a:rPr lang="zh-CN" altLang="en-US" sz="2400" dirty="0">
                <a:latin typeface="微软雅黑" panose="020B0503020204020204" pitchFamily="34" charset="-122"/>
                <a:ea typeface="微软雅黑" panose="020B0503020204020204" pitchFamily="34" charset="-122"/>
              </a:rPr>
              <a:t>用词要斟酌：突出学生主体，体现学习结果，行为动词的选择要恰当</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marL="0" indent="0">
              <a:lnSpc>
                <a:spcPct val="200000"/>
              </a:lnSpc>
              <a:buNone/>
            </a:pPr>
            <a:r>
              <a:rPr lang="zh-CN" altLang="en-US" sz="2400" dirty="0" smtClean="0">
                <a:latin typeface="微软雅黑" panose="020B0503020204020204" pitchFamily="34" charset="-122"/>
                <a:ea typeface="微软雅黑" panose="020B0503020204020204" pitchFamily="34" charset="-122"/>
              </a:rPr>
              <a:t>表述要清晰：可分类表述，也可综合表述，但综合中要可见分类。</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328400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353935" y="728020"/>
            <a:ext cx="2581748" cy="820226"/>
          </a:xfrm>
        </p:spPr>
        <p:txBody>
          <a:bodyPr/>
          <a:lstStyle/>
          <a:p>
            <a:r>
              <a:rPr lang="zh-CN" altLang="en-US" dirty="0">
                <a:latin typeface="微软雅黑" panose="020B0503020204020204" pitchFamily="34" charset="-122"/>
                <a:ea typeface="微软雅黑" panose="020B0503020204020204" pitchFamily="34" charset="-122"/>
              </a:rPr>
              <a:t>重点难点</a:t>
            </a:r>
          </a:p>
        </p:txBody>
      </p:sp>
      <p:sp>
        <p:nvSpPr>
          <p:cNvPr id="37891" name="Rectangle 3"/>
          <p:cNvSpPr>
            <a:spLocks noGrp="1" noChangeArrowheads="1"/>
          </p:cNvSpPr>
          <p:nvPr>
            <p:ph type="body" idx="1"/>
          </p:nvPr>
        </p:nvSpPr>
        <p:spPr>
          <a:xfrm>
            <a:off x="2540018" y="2316803"/>
            <a:ext cx="8631094" cy="3227963"/>
          </a:xfrm>
        </p:spPr>
        <p:txBody>
          <a:bodyPr>
            <a:normAutofit/>
          </a:bodyPr>
          <a:lstStyle/>
          <a:p>
            <a:pPr marL="0" indent="0">
              <a:lnSpc>
                <a:spcPct val="200000"/>
              </a:lnSpc>
              <a:buNone/>
            </a:pPr>
            <a:r>
              <a:rPr lang="zh-CN" altLang="en-US" sz="2400" dirty="0">
                <a:latin typeface="微软雅黑" panose="020B0503020204020204" pitchFamily="34" charset="-122"/>
                <a:ea typeface="微软雅黑" panose="020B0503020204020204" pitchFamily="34" charset="-122"/>
              </a:rPr>
              <a:t>重点</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主要知识点和主要思想方法 </a:t>
            </a:r>
          </a:p>
          <a:p>
            <a:pPr marL="0" indent="0">
              <a:lnSpc>
                <a:spcPct val="200000"/>
              </a:lnSpc>
              <a:buNone/>
            </a:pPr>
            <a:r>
              <a:rPr lang="zh-CN" altLang="en-US" sz="2400" dirty="0">
                <a:latin typeface="微软雅黑" panose="020B0503020204020204" pitchFamily="34" charset="-122"/>
                <a:ea typeface="微软雅黑" panose="020B0503020204020204" pitchFamily="34" charset="-122"/>
              </a:rPr>
              <a:t>难点</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比较抽象或者比较复杂，</a:t>
            </a:r>
            <a:r>
              <a:rPr lang="zh-CN" altLang="en-US" sz="2400" dirty="0" smtClean="0">
                <a:latin typeface="微软雅黑" panose="020B0503020204020204" pitchFamily="34" charset="-122"/>
                <a:ea typeface="微软雅黑" panose="020B0503020204020204" pitchFamily="34" charset="-122"/>
              </a:rPr>
              <a:t>学生难以</a:t>
            </a:r>
            <a:r>
              <a:rPr lang="zh-CN" altLang="en-US" sz="2400" dirty="0">
                <a:latin typeface="微软雅黑" panose="020B0503020204020204" pitchFamily="34" charset="-122"/>
                <a:ea typeface="微软雅黑" panose="020B0503020204020204" pitchFamily="34" charset="-122"/>
              </a:rPr>
              <a:t>掌握的知识</a:t>
            </a:r>
            <a:r>
              <a:rPr lang="zh-CN" altLang="en-US" sz="2400" dirty="0" smtClean="0">
                <a:latin typeface="微软雅黑" panose="020B0503020204020204" pitchFamily="34" charset="-122"/>
                <a:ea typeface="微软雅黑" panose="020B0503020204020204" pitchFamily="34" charset="-122"/>
              </a:rPr>
              <a:t>点</a:t>
            </a:r>
            <a:endParaRPr lang="en-US" altLang="zh-CN" sz="2400" dirty="0" smtClean="0">
              <a:latin typeface="微软雅黑" panose="020B0503020204020204" pitchFamily="34" charset="-122"/>
              <a:ea typeface="微软雅黑" panose="020B0503020204020204" pitchFamily="34" charset="-122"/>
            </a:endParaRPr>
          </a:p>
          <a:p>
            <a:pPr marL="0" indent="0">
              <a:lnSpc>
                <a:spcPct val="200000"/>
              </a:lnSpc>
              <a:buNone/>
            </a:pP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或思想方法</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1310033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520189" y="705940"/>
            <a:ext cx="2893475" cy="851399"/>
          </a:xfrm>
        </p:spPr>
        <p:txBody>
          <a:bodyPr/>
          <a:lstStyle/>
          <a:p>
            <a:r>
              <a:rPr lang="zh-CN" altLang="en-US" dirty="0">
                <a:latin typeface="微软雅黑" panose="020B0503020204020204" pitchFamily="34" charset="-122"/>
                <a:ea typeface="微软雅黑" panose="020B0503020204020204" pitchFamily="34" charset="-122"/>
              </a:rPr>
              <a:t>教法学法</a:t>
            </a:r>
          </a:p>
        </p:txBody>
      </p:sp>
      <p:sp>
        <p:nvSpPr>
          <p:cNvPr id="38915" name="Rectangle 3"/>
          <p:cNvSpPr>
            <a:spLocks noGrp="1" noChangeArrowheads="1"/>
          </p:cNvSpPr>
          <p:nvPr>
            <p:ph type="body" idx="1"/>
          </p:nvPr>
        </p:nvSpPr>
        <p:spPr>
          <a:xfrm>
            <a:off x="1409184" y="2082632"/>
            <a:ext cx="10162309" cy="3403767"/>
          </a:xfrm>
        </p:spPr>
        <p:txBody>
          <a:bodyPr>
            <a:normAutofit/>
          </a:bodyPr>
          <a:lstStyle/>
          <a:p>
            <a:pPr marL="0" indent="0">
              <a:lnSpc>
                <a:spcPct val="200000"/>
              </a:lnSpc>
              <a:spcBef>
                <a:spcPct val="0"/>
              </a:spcBef>
              <a:buNone/>
            </a:pPr>
            <a:r>
              <a:rPr lang="zh-CN" altLang="en-US" sz="2400" dirty="0" smtClean="0">
                <a:latin typeface="微软雅黑" panose="020B0503020204020204" pitchFamily="34" charset="-122"/>
                <a:ea typeface="微软雅黑" panose="020B0503020204020204" pitchFamily="34" charset="-122"/>
              </a:rPr>
              <a:t>       说</a:t>
            </a:r>
            <a:r>
              <a:rPr lang="zh-CN" altLang="en-US" sz="2400" dirty="0">
                <a:latin typeface="微软雅黑" panose="020B0503020204020204" pitchFamily="34" charset="-122"/>
                <a:ea typeface="微软雅黑" panose="020B0503020204020204" pitchFamily="34" charset="-122"/>
              </a:rPr>
              <a:t>教法：就是说出选用什么样的教学方法</a:t>
            </a:r>
            <a:r>
              <a:rPr lang="zh-CN" altLang="en-US" sz="2400" dirty="0" smtClean="0">
                <a:latin typeface="微软雅黑" panose="020B0503020204020204" pitchFamily="34" charset="-122"/>
                <a:ea typeface="微软雅黑" panose="020B0503020204020204" pitchFamily="34" charset="-122"/>
              </a:rPr>
              <a:t>和采取</a:t>
            </a:r>
            <a:r>
              <a:rPr lang="zh-CN" altLang="en-US" sz="2400" dirty="0">
                <a:latin typeface="微软雅黑" panose="020B0503020204020204" pitchFamily="34" charset="-122"/>
                <a:ea typeface="微软雅黑" panose="020B0503020204020204" pitchFamily="34" charset="-122"/>
              </a:rPr>
              <a:t>什么样教学手段，以及采用</a:t>
            </a:r>
            <a:r>
              <a:rPr lang="zh-CN" altLang="en-US" sz="2400" dirty="0" smtClean="0">
                <a:latin typeface="微软雅黑" panose="020B0503020204020204" pitchFamily="34" charset="-122"/>
                <a:ea typeface="微软雅黑" panose="020B0503020204020204" pitchFamily="34" charset="-122"/>
              </a:rPr>
              <a:t>这些</a:t>
            </a:r>
            <a:r>
              <a:rPr lang="zh-CN" altLang="en-US" sz="2400" dirty="0">
                <a:latin typeface="微软雅黑" panose="020B0503020204020204" pitchFamily="34" charset="-122"/>
                <a:ea typeface="微软雅黑" panose="020B0503020204020204" pitchFamily="34" charset="-122"/>
              </a:rPr>
              <a:t>教学方法和手段的</a:t>
            </a:r>
            <a:r>
              <a:rPr lang="zh-CN" altLang="en-US" sz="2400" dirty="0">
                <a:solidFill>
                  <a:schemeClr val="tx1"/>
                </a:solidFill>
                <a:latin typeface="微软雅黑" panose="020B0503020204020204" pitchFamily="34" charset="-122"/>
                <a:ea typeface="微软雅黑" panose="020B0503020204020204" pitchFamily="34" charset="-122"/>
              </a:rPr>
              <a:t>理论依据</a:t>
            </a:r>
            <a:r>
              <a:rPr lang="zh-CN" altLang="en-US" sz="2400" dirty="0">
                <a:latin typeface="微软雅黑" panose="020B0503020204020204" pitchFamily="34" charset="-122"/>
                <a:ea typeface="微软雅黑" panose="020B0503020204020204" pitchFamily="34" charset="-122"/>
              </a:rPr>
              <a:t>。</a:t>
            </a:r>
          </a:p>
          <a:p>
            <a:pPr marL="0" indent="0">
              <a:lnSpc>
                <a:spcPct val="200000"/>
              </a:lnSpc>
              <a:spcBef>
                <a:spcPct val="0"/>
              </a:spcBef>
              <a:buNone/>
            </a:pPr>
            <a:r>
              <a:rPr lang="zh-CN" altLang="en-US" sz="2400" dirty="0" smtClean="0">
                <a:latin typeface="微软雅黑" panose="020B0503020204020204" pitchFamily="34" charset="-122"/>
                <a:ea typeface="微软雅黑" panose="020B0503020204020204" pitchFamily="34" charset="-122"/>
              </a:rPr>
              <a:t>       说</a:t>
            </a:r>
            <a:r>
              <a:rPr lang="zh-CN" altLang="en-US" sz="2400" dirty="0">
                <a:latin typeface="微软雅黑" panose="020B0503020204020204" pitchFamily="34" charset="-122"/>
                <a:ea typeface="微软雅黑" panose="020B0503020204020204" pitchFamily="34" charset="-122"/>
              </a:rPr>
              <a:t>学法：就是说出对学生学习方法的指导</a:t>
            </a:r>
            <a:r>
              <a:rPr lang="zh-CN" altLang="en-US" sz="2400" dirty="0" smtClean="0">
                <a:latin typeface="微软雅黑" panose="020B0503020204020204" pitchFamily="34" charset="-122"/>
                <a:ea typeface="微软雅黑" panose="020B0503020204020204" pitchFamily="34" charset="-122"/>
              </a:rPr>
              <a:t>，包括</a:t>
            </a:r>
            <a:r>
              <a:rPr lang="zh-CN" altLang="en-US" sz="2400" dirty="0">
                <a:latin typeface="微软雅黑" panose="020B0503020204020204" pitchFamily="34" charset="-122"/>
                <a:ea typeface="微软雅黑" panose="020B0503020204020204" pitchFamily="34" charset="-122"/>
              </a:rPr>
              <a:t>“学习方法的选择”</a:t>
            </a:r>
            <a:r>
              <a:rPr lang="zh-CN" altLang="en-US" sz="2400" dirty="0" smtClean="0">
                <a:latin typeface="微软雅黑" panose="020B0503020204020204" pitchFamily="34" charset="-122"/>
                <a:ea typeface="微软雅黑" panose="020B0503020204020204" pitchFamily="34" charset="-122"/>
              </a:rPr>
              <a:t>、“良好学习习惯</a:t>
            </a:r>
            <a:r>
              <a:rPr lang="zh-CN" altLang="en-US" sz="2400" dirty="0">
                <a:latin typeface="微软雅黑" panose="020B0503020204020204" pitchFamily="34" charset="-122"/>
                <a:ea typeface="微软雅黑" panose="020B0503020204020204" pitchFamily="34" charset="-122"/>
              </a:rPr>
              <a:t>的培养”等。并要说出其</a:t>
            </a:r>
            <a:r>
              <a:rPr lang="zh-CN" altLang="en-US" sz="2400" dirty="0" smtClean="0">
                <a:solidFill>
                  <a:schemeClr val="tx1"/>
                </a:solidFill>
                <a:latin typeface="微软雅黑" panose="020B0503020204020204" pitchFamily="34" charset="-122"/>
                <a:ea typeface="微软雅黑" panose="020B0503020204020204" pitchFamily="34" charset="-122"/>
              </a:rPr>
              <a:t>理论依据</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9900846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89212" y="717629"/>
            <a:ext cx="2986993" cy="830617"/>
          </a:xfrm>
        </p:spPr>
        <p:txBody>
          <a:bodyPr/>
          <a:lstStyle/>
          <a:p>
            <a:r>
              <a:rPr lang="zh-CN" altLang="en-US" dirty="0" smtClean="0">
                <a:latin typeface="微软雅黑" panose="020B0503020204020204" pitchFamily="34" charset="-122"/>
                <a:ea typeface="微软雅黑" panose="020B0503020204020204" pitchFamily="34" charset="-122"/>
              </a:rPr>
              <a:t>资源整合</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2005445" y="1548246"/>
            <a:ext cx="8801100" cy="4810990"/>
          </a:xfrm>
        </p:spPr>
        <p:txBody>
          <a:bodyPr>
            <a:normAutofit/>
          </a:bodyPr>
          <a:lstStyle/>
          <a:p>
            <a:pPr marL="0" indent="0">
              <a:lnSpc>
                <a:spcPct val="150000"/>
              </a:lnSpc>
              <a:spcBef>
                <a:spcPts val="700"/>
              </a:spcBef>
              <a:buNone/>
            </a:pPr>
            <a:r>
              <a:rPr lang="zh-CN" altLang="en-US" sz="2000" dirty="0" smtClean="0">
                <a:latin typeface="微软雅黑" panose="020B0503020204020204" pitchFamily="34" charset="-122"/>
                <a:ea typeface="微软雅黑" panose="020B0503020204020204" pitchFamily="34" charset="-122"/>
              </a:rPr>
              <a:t>整合策略：</a:t>
            </a:r>
            <a:endParaRPr lang="en-US" altLang="zh-CN" sz="2000" dirty="0" smtClean="0">
              <a:latin typeface="微软雅黑" panose="020B0503020204020204" pitchFamily="34" charset="-122"/>
              <a:ea typeface="微软雅黑" panose="020B0503020204020204" pitchFamily="34" charset="-122"/>
            </a:endParaRPr>
          </a:p>
          <a:p>
            <a:pPr marL="0" indent="0">
              <a:lnSpc>
                <a:spcPct val="150000"/>
              </a:lnSpc>
              <a:spcBef>
                <a:spcPts val="700"/>
              </a:spcBef>
              <a:buNone/>
            </a:pPr>
            <a:r>
              <a:rPr lang="en-US" altLang="zh-CN" sz="2000" dirty="0" smtClean="0">
                <a:latin typeface="微软雅黑" panose="020B0503020204020204" pitchFamily="34" charset="-122"/>
                <a:ea typeface="微软雅黑" panose="020B0503020204020204" pitchFamily="34" charset="-122"/>
              </a:rPr>
              <a:t>       1.  </a:t>
            </a:r>
            <a:r>
              <a:rPr lang="zh-CN" altLang="en-US" sz="2000" dirty="0" smtClean="0">
                <a:latin typeface="微软雅黑" panose="020B0503020204020204" pitchFamily="34" charset="-122"/>
                <a:ea typeface="微软雅黑" panose="020B0503020204020204" pitchFamily="34" charset="-122"/>
              </a:rPr>
              <a:t>深入挖掘、整合、利用</a:t>
            </a:r>
            <a:r>
              <a:rPr lang="zh-CN" altLang="en-US" sz="2000" dirty="0">
                <a:latin typeface="微软雅黑" panose="020B0503020204020204" pitchFamily="34" charset="-122"/>
                <a:ea typeface="微软雅黑" panose="020B0503020204020204" pitchFamily="34" charset="-122"/>
              </a:rPr>
              <a:t>教材、教师、学生资源</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0" indent="0">
              <a:lnSpc>
                <a:spcPct val="150000"/>
              </a:lnSpc>
              <a:spcBef>
                <a:spcPts val="700"/>
              </a:spcBef>
              <a:buNone/>
            </a:pPr>
            <a:r>
              <a:rPr lang="en-US" altLang="zh-CN" sz="2000" dirty="0" smtClean="0">
                <a:latin typeface="微软雅黑" panose="020B0503020204020204" pitchFamily="34" charset="-122"/>
                <a:ea typeface="微软雅黑" panose="020B0503020204020204" pitchFamily="34" charset="-122"/>
              </a:rPr>
              <a:t>       2.  </a:t>
            </a:r>
            <a:r>
              <a:rPr lang="zh-CN" altLang="en-US" sz="2000" dirty="0" smtClean="0">
                <a:latin typeface="微软雅黑" panose="020B0503020204020204" pitchFamily="34" charset="-122"/>
                <a:ea typeface="微软雅黑" panose="020B0503020204020204" pitchFamily="34" charset="-122"/>
              </a:rPr>
              <a:t>有效</a:t>
            </a:r>
            <a:r>
              <a:rPr lang="zh-CN" altLang="en-US" sz="2000" dirty="0">
                <a:latin typeface="微软雅黑" panose="020B0503020204020204" pitchFamily="34" charset="-122"/>
                <a:ea typeface="微软雅黑" panose="020B0503020204020204" pitchFamily="34" charset="-122"/>
              </a:rPr>
              <a:t>利用校内外资源、现代信息技术</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0" indent="0">
              <a:lnSpc>
                <a:spcPct val="150000"/>
              </a:lnSpc>
              <a:spcBef>
                <a:spcPts val="700"/>
              </a:spcBef>
              <a:buNone/>
            </a:pPr>
            <a:r>
              <a:rPr lang="en-US" altLang="zh-CN" sz="2000" dirty="0" smtClean="0">
                <a:latin typeface="微软雅黑" panose="020B0503020204020204" pitchFamily="34" charset="-122"/>
                <a:ea typeface="微软雅黑" panose="020B0503020204020204" pitchFamily="34" charset="-122"/>
              </a:rPr>
              <a:t>       3.  </a:t>
            </a:r>
            <a:r>
              <a:rPr lang="zh-CN" altLang="en-US" sz="2000" dirty="0" smtClean="0">
                <a:latin typeface="微软雅黑" panose="020B0503020204020204" pitchFamily="34" charset="-122"/>
                <a:ea typeface="微软雅黑" panose="020B0503020204020204" pitchFamily="34" charset="-122"/>
              </a:rPr>
              <a:t>敏锐</a:t>
            </a:r>
            <a:r>
              <a:rPr lang="zh-CN" altLang="en-US" sz="2000" dirty="0">
                <a:latin typeface="微软雅黑" panose="020B0503020204020204" pitchFamily="34" charset="-122"/>
                <a:ea typeface="微软雅黑" panose="020B0503020204020204" pitchFamily="34" charset="-122"/>
              </a:rPr>
              <a:t>捕捉教学生成资源。</a:t>
            </a:r>
          </a:p>
          <a:p>
            <a:pPr>
              <a:lnSpc>
                <a:spcPct val="150000"/>
              </a:lnSpc>
              <a:spcBef>
                <a:spcPts val="700"/>
              </a:spcBef>
              <a:buFont typeface="Wingdings" panose="05000000000000000000" pitchFamily="2" charset="2"/>
              <a:buNone/>
            </a:pPr>
            <a:r>
              <a:rPr lang="zh-CN" altLang="en-US" sz="2000" dirty="0" smtClean="0">
                <a:latin typeface="微软雅黑" panose="020B0503020204020204" pitchFamily="34" charset="-122"/>
                <a:ea typeface="微软雅黑" panose="020B0503020204020204" pitchFamily="34" charset="-122"/>
              </a:rPr>
              <a:t>注意点：</a:t>
            </a:r>
            <a:endParaRPr lang="en-US" altLang="zh-CN" sz="2000" dirty="0" smtClean="0">
              <a:latin typeface="微软雅黑" panose="020B0503020204020204" pitchFamily="34" charset="-122"/>
              <a:ea typeface="微软雅黑" panose="020B0503020204020204" pitchFamily="34" charset="-122"/>
            </a:endParaRPr>
          </a:p>
          <a:p>
            <a:pPr>
              <a:lnSpc>
                <a:spcPct val="150000"/>
              </a:lnSpc>
              <a:spcBef>
                <a:spcPts val="700"/>
              </a:spcBef>
              <a:buFont typeface="Wingdings" panose="05000000000000000000" pitchFamily="2" charset="2"/>
              <a:buNone/>
            </a:pPr>
            <a:r>
              <a:rPr lang="en-US" altLang="zh-CN" sz="2000" dirty="0" smtClean="0">
                <a:latin typeface="微软雅黑" panose="020B0503020204020204" pitchFamily="34" charset="-122"/>
                <a:ea typeface="微软雅黑" panose="020B0503020204020204" pitchFamily="34" charset="-122"/>
              </a:rPr>
              <a:t>       1.  </a:t>
            </a:r>
            <a:r>
              <a:rPr lang="zh-CN" altLang="en-US" sz="2000" dirty="0" smtClean="0">
                <a:latin typeface="微软雅黑" panose="020B0503020204020204" pitchFamily="34" charset="-122"/>
                <a:ea typeface="微软雅黑" panose="020B0503020204020204" pitchFamily="34" charset="-122"/>
              </a:rPr>
              <a:t>要重视系统设计</a:t>
            </a:r>
            <a:r>
              <a:rPr lang="zh-CN" altLang="en-US" sz="2000" dirty="0">
                <a:latin typeface="微软雅黑" panose="020B0503020204020204" pitchFamily="34" charset="-122"/>
                <a:ea typeface="微软雅黑" panose="020B0503020204020204" pitchFamily="34" charset="-122"/>
              </a:rPr>
              <a:t>开发什么资源、何时用、如何用、效果如何等问题。</a:t>
            </a:r>
          </a:p>
          <a:p>
            <a:pPr>
              <a:lnSpc>
                <a:spcPct val="150000"/>
              </a:lnSpc>
              <a:spcBef>
                <a:spcPts val="700"/>
              </a:spcBef>
              <a:buNone/>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2.  </a:t>
            </a:r>
            <a:r>
              <a:rPr lang="zh-CN" altLang="en-US" sz="2000" dirty="0" smtClean="0">
                <a:latin typeface="微软雅黑" panose="020B0503020204020204" pitchFamily="34" charset="-122"/>
                <a:ea typeface="微软雅黑" panose="020B0503020204020204" pitchFamily="34" charset="-122"/>
              </a:rPr>
              <a:t>不能</a:t>
            </a:r>
            <a:r>
              <a:rPr lang="zh-CN" altLang="en-US" sz="2000" dirty="0">
                <a:latin typeface="微软雅黑" panose="020B0503020204020204" pitchFamily="34" charset="-122"/>
                <a:ea typeface="微软雅黑" panose="020B0503020204020204" pitchFamily="34" charset="-122"/>
              </a:rPr>
              <a:t>过分依赖信息技术，忽视教具开发与利用</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a:lnSpc>
                <a:spcPct val="150000"/>
              </a:lnSpc>
              <a:spcBef>
                <a:spcPts val="700"/>
              </a:spcBef>
              <a:buNone/>
            </a:pPr>
            <a:r>
              <a:rPr lang="en-US" altLang="zh-CN" sz="2000" dirty="0" smtClean="0">
                <a:latin typeface="微软雅黑" panose="020B0503020204020204" pitchFamily="34" charset="-122"/>
                <a:ea typeface="微软雅黑" panose="020B0503020204020204" pitchFamily="34" charset="-122"/>
              </a:rPr>
              <a:t>       3.  </a:t>
            </a:r>
            <a:r>
              <a:rPr lang="zh-CN" altLang="en-US" sz="2000" dirty="0" smtClean="0">
                <a:latin typeface="微软雅黑" panose="020B0503020204020204" pitchFamily="34" charset="-122"/>
                <a:ea typeface="微软雅黑" panose="020B0503020204020204" pitchFamily="34" charset="-122"/>
              </a:rPr>
              <a:t>教学</a:t>
            </a:r>
            <a:r>
              <a:rPr lang="zh-CN" altLang="en-US" sz="2000" dirty="0">
                <a:latin typeface="微软雅黑" panose="020B0503020204020204" pitchFamily="34" charset="-122"/>
                <a:ea typeface="微软雅黑" panose="020B0503020204020204" pitchFamily="34" charset="-122"/>
              </a:rPr>
              <a:t>资源</a:t>
            </a:r>
            <a:r>
              <a:rPr lang="zh-CN" altLang="en-US" sz="2000" dirty="0" smtClean="0">
                <a:latin typeface="微软雅黑" panose="020B0503020204020204" pitchFamily="34" charset="-122"/>
                <a:ea typeface="微软雅黑" panose="020B0503020204020204" pitchFamily="34" charset="-122"/>
              </a:rPr>
              <a:t>应用要得当，要能促进</a:t>
            </a:r>
            <a:r>
              <a:rPr lang="zh-CN" altLang="en-US" sz="2000" dirty="0">
                <a:latin typeface="微软雅黑" panose="020B0503020204020204" pitchFamily="34" charset="-122"/>
                <a:ea typeface="微软雅黑" panose="020B0503020204020204" pitchFamily="34" charset="-122"/>
              </a:rPr>
              <a:t>教学</a:t>
            </a:r>
            <a:r>
              <a:rPr lang="zh-CN" altLang="en-US" sz="2000" dirty="0" smtClean="0">
                <a:latin typeface="微软雅黑" panose="020B0503020204020204" pitchFamily="34" charset="-122"/>
                <a:ea typeface="微软雅黑" panose="020B0503020204020204" pitchFamily="34" charset="-122"/>
              </a:rPr>
              <a:t>目标的达成</a:t>
            </a:r>
            <a:r>
              <a:rPr lang="zh-CN" altLang="en-US" sz="2000" dirty="0">
                <a:latin typeface="微软雅黑" panose="020B0503020204020204" pitchFamily="34" charset="-122"/>
                <a:ea typeface="微软雅黑" panose="020B0503020204020204" pitchFamily="34" charset="-122"/>
              </a:rPr>
              <a:t>。</a:t>
            </a:r>
          </a:p>
          <a:p>
            <a:pPr>
              <a:lnSpc>
                <a:spcPct val="150000"/>
              </a:lnSpc>
              <a:spcBef>
                <a:spcPts val="700"/>
              </a:spcBef>
              <a:buFont typeface="Wingdings" panose="05000000000000000000" pitchFamily="2" charset="2"/>
              <a:buNone/>
            </a:pP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6791684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385108" y="707237"/>
            <a:ext cx="3974130" cy="903354"/>
          </a:xfrm>
        </p:spPr>
        <p:txBody>
          <a:bodyPr/>
          <a:lstStyle/>
          <a:p>
            <a:r>
              <a:rPr lang="zh-CN" altLang="en-US" dirty="0">
                <a:latin typeface="微软雅黑" panose="020B0503020204020204" pitchFamily="34" charset="-122"/>
                <a:ea typeface="微软雅黑" panose="020B0503020204020204" pitchFamily="34" charset="-122"/>
              </a:rPr>
              <a:t>教学</a:t>
            </a:r>
            <a:r>
              <a:rPr lang="zh-CN" altLang="en-US" dirty="0" smtClean="0">
                <a:latin typeface="微软雅黑" panose="020B0503020204020204" pitchFamily="34" charset="-122"/>
                <a:ea typeface="微软雅黑" panose="020B0503020204020204" pitchFamily="34" charset="-122"/>
              </a:rPr>
              <a:t>过程</a:t>
            </a:r>
            <a:endParaRPr lang="zh-CN" altLang="en-US" dirty="0">
              <a:latin typeface="微软雅黑" panose="020B0503020204020204" pitchFamily="34" charset="-122"/>
              <a:ea typeface="微软雅黑" panose="020B0503020204020204" pitchFamily="34" charset="-122"/>
            </a:endParaRPr>
          </a:p>
        </p:txBody>
      </p:sp>
      <p:sp>
        <p:nvSpPr>
          <p:cNvPr id="39939" name="Rectangle 3"/>
          <p:cNvSpPr>
            <a:spLocks noGrp="1" noChangeArrowheads="1"/>
          </p:cNvSpPr>
          <p:nvPr>
            <p:ph type="body" idx="1"/>
          </p:nvPr>
        </p:nvSpPr>
        <p:spPr>
          <a:xfrm>
            <a:off x="1298864" y="1714502"/>
            <a:ext cx="9975272" cy="4634345"/>
          </a:xfrm>
        </p:spPr>
        <p:txBody>
          <a:bodyPr>
            <a:normAutofit/>
          </a:bodyPr>
          <a:lstStyle/>
          <a:p>
            <a:pPr marL="0" indent="0">
              <a:lnSpc>
                <a:spcPts val="3600"/>
              </a:lnSpc>
              <a:spcBef>
                <a:spcPct val="0"/>
              </a:spcBef>
              <a:buFont typeface="Wingdings" panose="05000000000000000000" pitchFamily="2" charset="2"/>
              <a:buNone/>
            </a:pPr>
            <a:r>
              <a:rPr lang="en-US" altLang="zh-CN" sz="2000" dirty="0" smtClean="0">
                <a:latin typeface="微软雅黑" panose="020B0503020204020204" pitchFamily="34" charset="-122"/>
                <a:ea typeface="微软雅黑" panose="020B0503020204020204" pitchFamily="34" charset="-122"/>
              </a:rPr>
              <a:t>       1.  </a:t>
            </a:r>
            <a:r>
              <a:rPr lang="zh-CN" altLang="en-US" sz="2000" dirty="0" smtClean="0">
                <a:latin typeface="微软雅黑" panose="020B0503020204020204" pitchFamily="34" charset="-122"/>
                <a:ea typeface="微软雅黑" panose="020B0503020204020204" pitchFamily="34" charset="-122"/>
              </a:rPr>
              <a:t>教学</a:t>
            </a:r>
            <a:r>
              <a:rPr lang="zh-CN" altLang="en-US" sz="2000" dirty="0">
                <a:latin typeface="微软雅黑" panose="020B0503020204020204" pitchFamily="34" charset="-122"/>
                <a:ea typeface="微软雅黑" panose="020B0503020204020204" pitchFamily="34" charset="-122"/>
              </a:rPr>
              <a:t>思想与教学环节安排：具体内容只须</a:t>
            </a:r>
            <a:r>
              <a:rPr lang="zh-CN" altLang="en-US" sz="2000" dirty="0" smtClean="0">
                <a:latin typeface="微软雅黑" panose="020B0503020204020204" pitchFamily="34" charset="-122"/>
                <a:ea typeface="微软雅黑" panose="020B0503020204020204" pitchFamily="34" charset="-122"/>
              </a:rPr>
              <a:t>概括介绍</a:t>
            </a:r>
            <a:r>
              <a:rPr lang="zh-CN" altLang="en-US" sz="2000" dirty="0">
                <a:latin typeface="微软雅黑" panose="020B0503020204020204" pitchFamily="34" charset="-122"/>
                <a:ea typeface="微软雅黑" panose="020B0503020204020204" pitchFamily="34" charset="-122"/>
              </a:rPr>
              <a:t>，让听者清楚“教什么”、</a:t>
            </a:r>
            <a:r>
              <a:rPr lang="zh-CN" altLang="en-US" sz="2000" dirty="0" smtClean="0">
                <a:latin typeface="微软雅黑" panose="020B0503020204020204" pitchFamily="34" charset="-122"/>
                <a:ea typeface="微软雅黑" panose="020B0503020204020204" pitchFamily="34" charset="-122"/>
              </a:rPr>
              <a:t>“怎样教”</a:t>
            </a:r>
            <a:r>
              <a:rPr lang="zh-CN" altLang="en-US" sz="2000" dirty="0">
                <a:latin typeface="微软雅黑" panose="020B0503020204020204" pitchFamily="34" charset="-122"/>
                <a:ea typeface="微软雅黑" panose="020B0503020204020204" pitchFamily="34" charset="-122"/>
              </a:rPr>
              <a:t>，尤其</a:t>
            </a:r>
            <a:r>
              <a:rPr lang="zh-CN" altLang="en-US" sz="2000" dirty="0" smtClean="0">
                <a:latin typeface="微软雅黑" panose="020B0503020204020204" pitchFamily="34" charset="-122"/>
                <a:ea typeface="微软雅黑" panose="020B0503020204020204" pitchFamily="34" charset="-122"/>
              </a:rPr>
              <a:t>是要</a:t>
            </a:r>
            <a:r>
              <a:rPr lang="zh-CN" altLang="en-US" sz="2000" dirty="0">
                <a:latin typeface="微软雅黑" panose="020B0503020204020204" pitchFamily="34" charset="-122"/>
                <a:ea typeface="微软雅黑" panose="020B0503020204020204" pitchFamily="34" charset="-122"/>
              </a:rPr>
              <a:t>说清“为什么这样教”。 </a:t>
            </a:r>
          </a:p>
          <a:p>
            <a:pPr marL="0" indent="0">
              <a:lnSpc>
                <a:spcPts val="3600"/>
              </a:lnSpc>
              <a:spcBef>
                <a:spcPct val="0"/>
              </a:spcBef>
              <a:buFont typeface="Wingdings" panose="05000000000000000000" pitchFamily="2" charset="2"/>
              <a:buNone/>
            </a:pPr>
            <a:r>
              <a:rPr lang="en-US" altLang="zh-CN" sz="2000" dirty="0" smtClean="0">
                <a:latin typeface="微软雅黑" panose="020B0503020204020204" pitchFamily="34" charset="-122"/>
                <a:ea typeface="微软雅黑" panose="020B0503020204020204" pitchFamily="34" charset="-122"/>
              </a:rPr>
              <a:t>       2.  </a:t>
            </a:r>
            <a:r>
              <a:rPr lang="zh-CN" altLang="en-US" sz="2000" dirty="0" smtClean="0">
                <a:latin typeface="微软雅黑" panose="020B0503020204020204" pitchFamily="34" charset="-122"/>
                <a:ea typeface="微软雅黑" panose="020B0503020204020204" pitchFamily="34" charset="-122"/>
              </a:rPr>
              <a:t>教</a:t>
            </a:r>
            <a:r>
              <a:rPr lang="zh-CN" altLang="en-US" sz="2000" dirty="0">
                <a:latin typeface="微软雅黑" panose="020B0503020204020204" pitchFamily="34" charset="-122"/>
                <a:ea typeface="微软雅黑" panose="020B0503020204020204" pitchFamily="34" charset="-122"/>
              </a:rPr>
              <a:t>与学的双边活动安排 ：针对教学目标，</a:t>
            </a:r>
            <a:r>
              <a:rPr lang="zh-CN" altLang="en-US" sz="2000" dirty="0" smtClean="0">
                <a:latin typeface="微软雅黑" panose="020B0503020204020204" pitchFamily="34" charset="-122"/>
                <a:ea typeface="微软雅黑" panose="020B0503020204020204" pitchFamily="34" charset="-122"/>
              </a:rPr>
              <a:t>学生宜</a:t>
            </a:r>
            <a:r>
              <a:rPr lang="zh-CN" altLang="en-US" sz="2000" dirty="0">
                <a:latin typeface="微软雅黑" panose="020B0503020204020204" pitchFamily="34" charset="-122"/>
                <a:ea typeface="微软雅黑" panose="020B0503020204020204" pitchFamily="34" charset="-122"/>
              </a:rPr>
              <a:t>采用怎样的学习方法？如何操作？教师</a:t>
            </a:r>
            <a:r>
              <a:rPr lang="zh-CN" altLang="en-US" sz="2000" dirty="0" smtClean="0">
                <a:latin typeface="微软雅黑" panose="020B0503020204020204" pitchFamily="34" charset="-122"/>
                <a:ea typeface="微软雅黑" panose="020B0503020204020204" pitchFamily="34" charset="-122"/>
              </a:rPr>
              <a:t>如何指导</a:t>
            </a:r>
            <a:r>
              <a:rPr lang="zh-CN" altLang="en-US" sz="2000" dirty="0">
                <a:latin typeface="微软雅黑" panose="020B0503020204020204" pitchFamily="34" charset="-122"/>
                <a:ea typeface="微软雅黑" panose="020B0503020204020204" pitchFamily="34" charset="-122"/>
              </a:rPr>
              <a:t>？怎样使学生达到会学、乐学？</a:t>
            </a:r>
          </a:p>
          <a:p>
            <a:pPr marL="0" indent="0">
              <a:lnSpc>
                <a:spcPts val="3600"/>
              </a:lnSpc>
              <a:spcBef>
                <a:spcPct val="0"/>
              </a:spcBef>
              <a:buFont typeface="Wingdings" panose="05000000000000000000" pitchFamily="2" charset="2"/>
              <a:buNone/>
            </a:pPr>
            <a:r>
              <a:rPr lang="en-US" altLang="zh-CN" sz="2000" dirty="0" smtClean="0">
                <a:latin typeface="微软雅黑" panose="020B0503020204020204" pitchFamily="34" charset="-122"/>
                <a:ea typeface="微软雅黑" panose="020B0503020204020204" pitchFamily="34" charset="-122"/>
              </a:rPr>
              <a:t>       3.  </a:t>
            </a:r>
            <a:r>
              <a:rPr lang="zh-CN" altLang="en-US" sz="2000" dirty="0" smtClean="0">
                <a:latin typeface="微软雅黑" panose="020B0503020204020204" pitchFamily="34" charset="-122"/>
                <a:ea typeface="微软雅黑" panose="020B0503020204020204" pitchFamily="34" charset="-122"/>
              </a:rPr>
              <a:t>重</a:t>
            </a:r>
            <a:r>
              <a:rPr lang="zh-CN" altLang="en-US" sz="2000" dirty="0">
                <a:latin typeface="微软雅黑" panose="020B0503020204020204" pitchFamily="34" charset="-122"/>
                <a:ea typeface="微软雅黑" panose="020B0503020204020204" pitchFamily="34" charset="-122"/>
              </a:rPr>
              <a:t>难点的处理：创设什么样的教学情境？</a:t>
            </a:r>
            <a:r>
              <a:rPr lang="zh-CN" altLang="en-US" sz="2000" dirty="0" smtClean="0">
                <a:latin typeface="微软雅黑" panose="020B0503020204020204" pitchFamily="34" charset="-122"/>
                <a:ea typeface="微软雅黑" panose="020B0503020204020204" pitchFamily="34" charset="-122"/>
              </a:rPr>
              <a:t>采用什么</a:t>
            </a:r>
            <a:r>
              <a:rPr lang="zh-CN" altLang="en-US" sz="2000" dirty="0">
                <a:latin typeface="微软雅黑" panose="020B0503020204020204" pitchFamily="34" charset="-122"/>
                <a:ea typeface="微软雅黑" panose="020B0503020204020204" pitchFamily="34" charset="-122"/>
              </a:rPr>
              <a:t>教学策略？如何组织实施？</a:t>
            </a:r>
            <a:r>
              <a:rPr lang="zh-CN" altLang="en-US" sz="2000" dirty="0" smtClean="0">
                <a:latin typeface="微软雅黑" panose="020B0503020204020204" pitchFamily="34" charset="-122"/>
                <a:ea typeface="微软雅黑" panose="020B0503020204020204" pitchFamily="34" charset="-122"/>
              </a:rPr>
              <a:t>等</a:t>
            </a:r>
            <a:endParaRPr lang="en-US" altLang="zh-CN" sz="2000" dirty="0" smtClean="0">
              <a:latin typeface="微软雅黑" panose="020B0503020204020204" pitchFamily="34" charset="-122"/>
              <a:ea typeface="微软雅黑" panose="020B0503020204020204" pitchFamily="34" charset="-122"/>
            </a:endParaRPr>
          </a:p>
          <a:p>
            <a:pPr marL="0" indent="0">
              <a:lnSpc>
                <a:spcPts val="3600"/>
              </a:lnSpc>
              <a:spcBef>
                <a:spcPct val="0"/>
              </a:spcBef>
              <a:buFont typeface="Wingdings" panose="05000000000000000000" pitchFamily="2" charset="2"/>
              <a:buNone/>
            </a:pPr>
            <a:r>
              <a:rPr lang="en-US" altLang="zh-CN" sz="2000" dirty="0" smtClean="0">
                <a:latin typeface="微软雅黑" panose="020B0503020204020204" pitchFamily="34" charset="-122"/>
                <a:ea typeface="微软雅黑" panose="020B0503020204020204" pitchFamily="34" charset="-122"/>
              </a:rPr>
              <a:t>       4.  </a:t>
            </a:r>
            <a:r>
              <a:rPr lang="zh-CN" altLang="en-US" sz="2000" dirty="0" smtClean="0">
                <a:latin typeface="微软雅黑" panose="020B0503020204020204" pitchFamily="34" charset="-122"/>
                <a:ea typeface="微软雅黑" panose="020B0503020204020204" pitchFamily="34" charset="-122"/>
              </a:rPr>
              <a:t>采用</a:t>
            </a:r>
            <a:r>
              <a:rPr lang="zh-CN" altLang="en-US" sz="2000" dirty="0">
                <a:latin typeface="微软雅黑" panose="020B0503020204020204" pitchFamily="34" charset="-122"/>
                <a:ea typeface="微软雅黑" panose="020B0503020204020204" pitchFamily="34" charset="-122"/>
              </a:rPr>
              <a:t>的教学辅助手段：什么时间、</a:t>
            </a:r>
            <a:r>
              <a:rPr lang="zh-CN" altLang="en-US" sz="2000" dirty="0" smtClean="0">
                <a:latin typeface="微软雅黑" panose="020B0503020204020204" pitchFamily="34" charset="-122"/>
                <a:ea typeface="微软雅黑" panose="020B0503020204020204" pitchFamily="34" charset="-122"/>
              </a:rPr>
              <a:t>什么时机</a:t>
            </a:r>
            <a:r>
              <a:rPr lang="zh-CN" altLang="en-US" sz="2000" dirty="0">
                <a:latin typeface="微软雅黑" panose="020B0503020204020204" pitchFamily="34" charset="-122"/>
                <a:ea typeface="微软雅黑" panose="020B0503020204020204" pitchFamily="34" charset="-122"/>
              </a:rPr>
              <a:t>用，为什么用？  </a:t>
            </a:r>
          </a:p>
          <a:p>
            <a:pPr marL="0" indent="0">
              <a:lnSpc>
                <a:spcPts val="3600"/>
              </a:lnSpc>
              <a:spcBef>
                <a:spcPct val="0"/>
              </a:spcBef>
              <a:buFont typeface="Wingdings" panose="05000000000000000000" pitchFamily="2" charset="2"/>
              <a:buNone/>
            </a:pPr>
            <a:r>
              <a:rPr lang="en-US" altLang="zh-CN" sz="2000" dirty="0" smtClean="0">
                <a:latin typeface="微软雅黑" panose="020B0503020204020204" pitchFamily="34" charset="-122"/>
                <a:ea typeface="微软雅黑" panose="020B0503020204020204" pitchFamily="34" charset="-122"/>
              </a:rPr>
              <a:t>       5.  </a:t>
            </a:r>
            <a:r>
              <a:rPr lang="zh-CN" altLang="zh-CN" sz="2000" dirty="0" smtClean="0">
                <a:latin typeface="微软雅黑" panose="020B0503020204020204" pitchFamily="34" charset="-122"/>
                <a:ea typeface="微软雅黑" panose="020B0503020204020204" pitchFamily="34" charset="-122"/>
              </a:rPr>
              <a:t>板书</a:t>
            </a:r>
            <a:r>
              <a:rPr lang="zh-CN" altLang="zh-CN" sz="2000" dirty="0">
                <a:latin typeface="微软雅黑" panose="020B0503020204020204" pitchFamily="34" charset="-122"/>
                <a:ea typeface="微软雅黑" panose="020B0503020204020204" pitchFamily="34" charset="-122"/>
              </a:rPr>
              <a:t>设计</a:t>
            </a:r>
            <a:r>
              <a:rPr lang="zh-CN" altLang="en-US" sz="2000" dirty="0">
                <a:latin typeface="微软雅黑" panose="020B0503020204020204" pitchFamily="34" charset="-122"/>
                <a:ea typeface="微软雅黑" panose="020B0503020204020204" pitchFamily="34" charset="-122"/>
              </a:rPr>
              <a:t>：体现知识结构、突出重点</a:t>
            </a:r>
            <a:r>
              <a:rPr lang="zh-CN" altLang="en-US" sz="2000" dirty="0" smtClean="0">
                <a:latin typeface="微软雅黑" panose="020B0503020204020204" pitchFamily="34" charset="-122"/>
                <a:ea typeface="微软雅黑" panose="020B0503020204020204" pitchFamily="34" charset="-122"/>
              </a:rPr>
              <a:t>难点</a:t>
            </a:r>
            <a:r>
              <a:rPr lang="zh-CN" altLang="en-US" sz="2000" dirty="0">
                <a:latin typeface="微软雅黑" panose="020B0503020204020204" pitchFamily="34" charset="-122"/>
                <a:ea typeface="微软雅黑" panose="020B0503020204020204" pitchFamily="34" charset="-122"/>
              </a:rPr>
              <a:t>、直观形象、利于巩固新知识、有</a:t>
            </a:r>
            <a:r>
              <a:rPr lang="zh-CN" altLang="en-US" sz="2000" dirty="0" smtClean="0">
                <a:latin typeface="微软雅黑" panose="020B0503020204020204" pitchFamily="34" charset="-122"/>
                <a:ea typeface="微软雅黑" panose="020B0503020204020204" pitchFamily="34" charset="-122"/>
              </a:rPr>
              <a:t>审美</a:t>
            </a:r>
            <a:r>
              <a:rPr lang="zh-CN" altLang="en-US" sz="2000" dirty="0">
                <a:latin typeface="微软雅黑" panose="020B0503020204020204" pitchFamily="34" charset="-122"/>
                <a:ea typeface="微软雅黑" panose="020B0503020204020204" pitchFamily="34" charset="-122"/>
              </a:rPr>
              <a:t>价值等。</a:t>
            </a:r>
          </a:p>
          <a:p>
            <a:pPr marL="0" indent="0">
              <a:lnSpc>
                <a:spcPts val="3600"/>
              </a:lnSpc>
              <a:spcBef>
                <a:spcPct val="0"/>
              </a:spcBef>
              <a:buFont typeface="Wingdings" panose="05000000000000000000" pitchFamily="2" charset="2"/>
              <a:buNone/>
            </a:pPr>
            <a:r>
              <a:rPr lang="en-US" altLang="zh-CN" sz="2000" dirty="0" smtClean="0">
                <a:latin typeface="微软雅黑" panose="020B0503020204020204" pitchFamily="34" charset="-122"/>
                <a:ea typeface="微软雅黑" panose="020B0503020204020204" pitchFamily="34" charset="-122"/>
              </a:rPr>
              <a:t>       6.  </a:t>
            </a:r>
            <a:r>
              <a:rPr lang="zh-CN" altLang="en-US" sz="2000" dirty="0" smtClean="0">
                <a:latin typeface="微软雅黑" panose="020B0503020204020204" pitchFamily="34" charset="-122"/>
                <a:ea typeface="微软雅黑" panose="020B0503020204020204" pitchFamily="34" charset="-122"/>
              </a:rPr>
              <a:t>作业</a:t>
            </a:r>
            <a:r>
              <a:rPr lang="zh-CN" altLang="en-US" sz="2000" dirty="0">
                <a:latin typeface="微软雅黑" panose="020B0503020204020204" pitchFamily="34" charset="-122"/>
                <a:ea typeface="微软雅黑" panose="020B0503020204020204" pitchFamily="34" charset="-122"/>
              </a:rPr>
              <a:t>要求：体现课内到课外的延伸，</a:t>
            </a:r>
            <a:r>
              <a:rPr lang="zh-CN" altLang="en-US" sz="2000" dirty="0" smtClean="0">
                <a:latin typeface="微软雅黑" panose="020B0503020204020204" pitchFamily="34" charset="-122"/>
                <a:ea typeface="微软雅黑" panose="020B0503020204020204" pitchFamily="34" charset="-122"/>
              </a:rPr>
              <a:t>知识</a:t>
            </a:r>
            <a:r>
              <a:rPr lang="zh-CN" altLang="en-US" sz="2000" dirty="0">
                <a:latin typeface="微软雅黑" panose="020B0503020204020204" pitchFamily="34" charset="-122"/>
                <a:ea typeface="微软雅黑" panose="020B0503020204020204" pitchFamily="34" charset="-122"/>
              </a:rPr>
              <a:t>和能力的融合。</a:t>
            </a:r>
          </a:p>
        </p:txBody>
      </p:sp>
    </p:spTree>
    <p:extLst>
      <p:ext uri="{BB962C8B-B14F-4D97-AF65-F5344CB8AC3E}">
        <p14:creationId xmlns:p14="http://schemas.microsoft.com/office/powerpoint/2010/main" val="44833488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405889" y="701169"/>
            <a:ext cx="3080511" cy="841008"/>
          </a:xfrm>
        </p:spPr>
        <p:txBody>
          <a:bodyPr/>
          <a:lstStyle/>
          <a:p>
            <a:r>
              <a:rPr lang="zh-CN" altLang="en-US" dirty="0">
                <a:latin typeface="微软雅黑" panose="020B0503020204020204" pitchFamily="34" charset="-122"/>
                <a:ea typeface="微软雅黑" panose="020B0503020204020204" pitchFamily="34" charset="-122"/>
              </a:rPr>
              <a:t>教学评价</a:t>
            </a:r>
          </a:p>
        </p:txBody>
      </p:sp>
      <p:sp>
        <p:nvSpPr>
          <p:cNvPr id="41987" name="Rectangle 3"/>
          <p:cNvSpPr>
            <a:spLocks noGrp="1" noChangeArrowheads="1"/>
          </p:cNvSpPr>
          <p:nvPr>
            <p:ph type="body" idx="1"/>
          </p:nvPr>
        </p:nvSpPr>
        <p:spPr>
          <a:xfrm>
            <a:off x="1556617" y="1901536"/>
            <a:ext cx="8569325" cy="3201506"/>
          </a:xfrm>
        </p:spPr>
        <p:txBody>
          <a:bodyPr>
            <a:normAutofit fontScale="92500"/>
          </a:bodyPr>
          <a:lstStyle/>
          <a:p>
            <a:pPr marL="0" indent="0">
              <a:lnSpc>
                <a:spcPct val="210000"/>
              </a:lnSpc>
              <a:buFont typeface="Wingdings" panose="05000000000000000000" pitchFamily="2" charset="2"/>
              <a:buNone/>
            </a:pPr>
            <a:r>
              <a:rPr lang="zh-CN" altLang="en-US" sz="2400" dirty="0" smtClean="0">
                <a:latin typeface="微软雅黑" panose="020B0503020204020204" pitchFamily="34" charset="-122"/>
                <a:ea typeface="微软雅黑" panose="020B0503020204020204" pitchFamily="34" charset="-122"/>
              </a:rPr>
              <a:t>       课堂</a:t>
            </a:r>
            <a:r>
              <a:rPr lang="zh-CN" altLang="en-US" sz="2400" dirty="0">
                <a:latin typeface="微软雅黑" panose="020B0503020204020204" pitchFamily="34" charset="-122"/>
                <a:ea typeface="微软雅黑" panose="020B0503020204020204" pitchFamily="34" charset="-122"/>
              </a:rPr>
              <a:t>教学评价主要包括：学生自我评价，学生相互评价，小组对组员的评价，教师对学生的评价以及学生对教师的评价等。</a:t>
            </a:r>
          </a:p>
          <a:p>
            <a:pPr marL="0" indent="0">
              <a:lnSpc>
                <a:spcPct val="210000"/>
              </a:lnSpc>
              <a:buFont typeface="Wingdings" panose="05000000000000000000" pitchFamily="2" charset="2"/>
              <a:buNone/>
            </a:pPr>
            <a:r>
              <a:rPr lang="zh-CN" altLang="en-US" sz="2400" dirty="0" smtClean="0">
                <a:latin typeface="微软雅黑" panose="020B0503020204020204" pitchFamily="34" charset="-122"/>
                <a:ea typeface="微软雅黑" panose="020B0503020204020204" pitchFamily="34" charset="-122"/>
              </a:rPr>
              <a:t>       教学</a:t>
            </a:r>
            <a:r>
              <a:rPr lang="zh-CN" altLang="en-US" sz="2400" dirty="0">
                <a:latin typeface="微软雅黑" panose="020B0503020204020204" pitchFamily="34" charset="-122"/>
                <a:ea typeface="微软雅黑" panose="020B0503020204020204" pitchFamily="34" charset="-122"/>
              </a:rPr>
              <a:t>评价的设计最重要的是</a:t>
            </a:r>
            <a:r>
              <a:rPr lang="zh-CN" altLang="en-US" sz="2400" dirty="0">
                <a:solidFill>
                  <a:srgbClr val="FF0000"/>
                </a:solidFill>
                <a:latin typeface="微软雅黑" panose="020B0503020204020204" pitchFamily="34" charset="-122"/>
                <a:ea typeface="微软雅黑" panose="020B0503020204020204" pitchFamily="34" charset="-122"/>
              </a:rPr>
              <a:t>可行性</a:t>
            </a:r>
            <a:r>
              <a:rPr lang="zh-CN" altLang="en-US" sz="2400" dirty="0">
                <a:latin typeface="微软雅黑" panose="020B0503020204020204" pitchFamily="34" charset="-122"/>
                <a:ea typeface="微软雅黑" panose="020B0503020204020204" pitchFamily="34" charset="-122"/>
              </a:rPr>
              <a:t>，不能为评价而评价。</a:t>
            </a:r>
          </a:p>
          <a:p>
            <a:pPr marL="0" indent="0">
              <a:lnSpc>
                <a:spcPct val="210000"/>
              </a:lnSpc>
              <a:buFont typeface="Wingdings" panose="05000000000000000000" pitchFamily="2" charset="2"/>
              <a:buNone/>
            </a:pPr>
            <a:r>
              <a:rPr lang="zh-CN" altLang="en-US" sz="2400" dirty="0" smtClean="0">
                <a:latin typeface="微软雅黑" panose="020B0503020204020204" pitchFamily="34" charset="-122"/>
                <a:ea typeface="微软雅黑" panose="020B0503020204020204" pitchFamily="34" charset="-122"/>
              </a:rPr>
              <a:t>       教学</a:t>
            </a:r>
            <a:r>
              <a:rPr lang="zh-CN" altLang="en-US" sz="2400" dirty="0">
                <a:latin typeface="微软雅黑" panose="020B0503020204020204" pitchFamily="34" charset="-122"/>
                <a:ea typeface="微软雅黑" panose="020B0503020204020204" pitchFamily="34" charset="-122"/>
              </a:rPr>
              <a:t>评价一般是在课堂教学过程中适当运用，单列要慎重！</a:t>
            </a:r>
          </a:p>
        </p:txBody>
      </p:sp>
    </p:spTree>
    <p:extLst>
      <p:ext uri="{BB962C8B-B14F-4D97-AF65-F5344CB8AC3E}">
        <p14:creationId xmlns:p14="http://schemas.microsoft.com/office/powerpoint/2010/main" val="339507602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3854" y="605927"/>
            <a:ext cx="5260990" cy="6172468"/>
          </a:xfrm>
          <a:prstGeom prst="rect">
            <a:avLst/>
          </a:prstGeom>
        </p:spPr>
      </p:pic>
      <p:sp>
        <p:nvSpPr>
          <p:cNvPr id="2" name="文本框 1"/>
          <p:cNvSpPr txBox="1"/>
          <p:nvPr/>
        </p:nvSpPr>
        <p:spPr>
          <a:xfrm>
            <a:off x="2621481" y="1762699"/>
            <a:ext cx="738664" cy="4235986"/>
          </a:xfrm>
          <a:prstGeom prst="rect">
            <a:avLst/>
          </a:prstGeom>
          <a:noFill/>
        </p:spPr>
        <p:txBody>
          <a:bodyPr vert="eaVert" wrap="square" rtlCol="0">
            <a:spAutoFit/>
          </a:bodyPr>
          <a:lstStyle/>
          <a:p>
            <a:r>
              <a:rPr lang="zh-CN" altLang="en-US" sz="3600" dirty="0" smtClean="0">
                <a:latin typeface="微软雅黑" panose="020B0503020204020204" pitchFamily="34" charset="-122"/>
                <a:ea typeface="微软雅黑" panose="020B0503020204020204" pitchFamily="34" charset="-122"/>
              </a:rPr>
              <a:t>教学评价实例（一）</a:t>
            </a:r>
            <a:endParaRPr lang="zh-CN" altLang="en-US" sz="3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7257146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21481" y="1762699"/>
            <a:ext cx="738664" cy="4235986"/>
          </a:xfrm>
          <a:prstGeom prst="rect">
            <a:avLst/>
          </a:prstGeom>
          <a:noFill/>
        </p:spPr>
        <p:txBody>
          <a:bodyPr vert="eaVert" wrap="square" rtlCol="0">
            <a:spAutoFit/>
          </a:bodyPr>
          <a:lstStyle/>
          <a:p>
            <a:r>
              <a:rPr lang="zh-CN" altLang="en-US" sz="3600" dirty="0" smtClean="0">
                <a:latin typeface="微软雅黑" panose="020B0503020204020204" pitchFamily="34" charset="-122"/>
                <a:ea typeface="微软雅黑" panose="020B0503020204020204" pitchFamily="34" charset="-122"/>
              </a:rPr>
              <a:t>教学评价实例（二）</a:t>
            </a:r>
            <a:endParaRPr lang="zh-CN" altLang="en-US" sz="3600" dirty="0">
              <a:latin typeface="微软雅黑" panose="020B0503020204020204" pitchFamily="34" charset="-122"/>
              <a:ea typeface="微软雅黑" panose="020B0503020204020204" pitchFamily="34" charset="-122"/>
            </a:endParaRPr>
          </a:p>
        </p:txBody>
      </p:sp>
      <p:pic>
        <p:nvPicPr>
          <p:cNvPr id="4" name="内容占位符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076" y="936434"/>
            <a:ext cx="4336536" cy="5643969"/>
          </a:xfrm>
          <a:prstGeom prst="rect">
            <a:avLst/>
          </a:prstGeom>
        </p:spPr>
      </p:pic>
    </p:spTree>
    <p:extLst>
      <p:ext uri="{BB962C8B-B14F-4D97-AF65-F5344CB8AC3E}">
        <p14:creationId xmlns:p14="http://schemas.microsoft.com/office/powerpoint/2010/main" val="182921442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zh-CN"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一、单</a:t>
            </a:r>
            <a:r>
              <a:rPr lang="zh-CN" altLang="zh-CN"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选题</a:t>
            </a:r>
            <a:r>
              <a:rPr lang="zh-CN" altLang="zh-CN" sz="2000" dirty="0">
                <a:solidFill>
                  <a:schemeClr val="tx1"/>
                </a:solidFill>
              </a:rPr>
              <a:t/>
            </a:r>
            <a:br>
              <a:rPr lang="zh-CN" altLang="zh-CN" sz="2000" dirty="0">
                <a:solidFill>
                  <a:schemeClr val="tx1"/>
                </a:solidFill>
              </a:rPr>
            </a:b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967851539"/>
              </p:ext>
            </p:extLst>
          </p:nvPr>
        </p:nvGraphicFramePr>
        <p:xfrm>
          <a:off x="3413472" y="4426529"/>
          <a:ext cx="5865610" cy="1097280"/>
        </p:xfrm>
        <a:graphic>
          <a:graphicData uri="http://schemas.openxmlformats.org/drawingml/2006/table">
            <a:tbl>
              <a:tblPr firstRow="1" firstCol="1" bandRow="1">
                <a:tableStyleId>{5C22544A-7EE6-4342-B048-85BDC9FD1C3A}</a:tableStyleId>
              </a:tblPr>
              <a:tblGrid>
                <a:gridCol w="1431435"/>
                <a:gridCol w="886835"/>
                <a:gridCol w="886835"/>
                <a:gridCol w="886835"/>
                <a:gridCol w="886835"/>
                <a:gridCol w="886835"/>
              </a:tblGrid>
              <a:tr h="393700">
                <a:tc>
                  <a:txBody>
                    <a:bodyPr/>
                    <a:lstStyle/>
                    <a:p>
                      <a:pPr algn="ctr">
                        <a:lnSpc>
                          <a:spcPct val="150000"/>
                        </a:lnSpc>
                        <a:spcAft>
                          <a:spcPts val="0"/>
                        </a:spcAft>
                      </a:pPr>
                      <a:r>
                        <a:rPr lang="zh-CN" sz="2400" kern="100" dirty="0">
                          <a:effectLst/>
                        </a:rPr>
                        <a:t>选择支</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A</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dirty="0">
                          <a:effectLst/>
                        </a:rPr>
                        <a:t>B</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C</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dirty="0">
                          <a:effectLst/>
                        </a:rPr>
                        <a:t>D</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2400" kern="100">
                          <a:effectLst/>
                        </a:rPr>
                        <a:t>总数</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444500">
                <a:tc>
                  <a:txBody>
                    <a:bodyPr/>
                    <a:lstStyle/>
                    <a:p>
                      <a:pPr algn="ctr">
                        <a:lnSpc>
                          <a:spcPct val="150000"/>
                        </a:lnSpc>
                        <a:spcAft>
                          <a:spcPts val="0"/>
                        </a:spcAft>
                      </a:pPr>
                      <a:r>
                        <a:rPr lang="zh-CN" sz="2400" kern="100">
                          <a:effectLst/>
                        </a:rPr>
                        <a:t>选择数</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dirty="0">
                          <a:effectLst/>
                        </a:rPr>
                        <a:t>4</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dirty="0">
                          <a:effectLst/>
                        </a:rPr>
                        <a:t>10</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dirty="0">
                          <a:effectLst/>
                        </a:rPr>
                        <a:t>18</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2</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dirty="0">
                          <a:effectLst/>
                        </a:rPr>
                        <a:t>34</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
        <p:nvSpPr>
          <p:cNvPr id="5" name="Rectangle 1"/>
          <p:cNvSpPr>
            <a:spLocks noChangeArrowheads="1"/>
          </p:cNvSpPr>
          <p:nvPr/>
        </p:nvSpPr>
        <p:spPr bwMode="auto">
          <a:xfrm>
            <a:off x="2774373" y="1879352"/>
            <a:ext cx="7699663" cy="272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04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04800" algn="l" defTabSz="914400" rtl="0" eaLnBrk="0" fontAlgn="base" latinLnBrk="0" hangingPunct="0">
              <a:lnSpc>
                <a:spcPct val="15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仿宋" panose="02010609060101010101" pitchFamily="49" charset="-122"/>
                <a:ea typeface="仿宋" panose="02010609060101010101" pitchFamily="49" charset="-122"/>
                <a:cs typeface="Times New Roman" panose="02020603050405020304" pitchFamily="18" charset="0"/>
              </a:rPr>
              <a:t>   1</a:t>
            </a:r>
            <a:r>
              <a:rPr kumimoji="0" lang="zh-CN" altLang="en-US" sz="2400" b="0" i="0" u="none" strike="noStrike" cap="none" normalizeH="0" baseline="0" dirty="0" smtClean="0">
                <a:ln>
                  <a:noFill/>
                </a:ln>
                <a:solidFill>
                  <a:schemeClr val="tx1"/>
                </a:solidFill>
                <a:effectLst/>
                <a:latin typeface="仿宋" panose="02010609060101010101" pitchFamily="49" charset="-122"/>
                <a:ea typeface="仿宋" panose="02010609060101010101" pitchFamily="49" charset="-122"/>
                <a:cs typeface="Times New Roman" panose="02020603050405020304" pitchFamily="18" charset="0"/>
              </a:rPr>
              <a:t>．在此之前，你对“‘五课’教研、‘两课’评比”的了解程度（▲）</a:t>
            </a:r>
            <a:endParaRPr kumimoji="0" lang="zh-CN" altLang="en-US" sz="2400" b="0" i="0" u="none" strike="noStrike" cap="none" normalizeH="0" baseline="0" dirty="0" smtClean="0">
              <a:ln>
                <a:noFill/>
              </a:ln>
              <a:solidFill>
                <a:schemeClr val="tx1"/>
              </a:solidFill>
              <a:effectLst/>
            </a:endParaRPr>
          </a:p>
          <a:p>
            <a:pPr marL="0" marR="0" lvl="0" indent="304800" algn="l" defTabSz="914400" rtl="0" eaLnBrk="0" fontAlgn="base" latinLnBrk="0" hangingPunct="0">
              <a:lnSpc>
                <a:spcPct val="150000"/>
              </a:lnSpc>
              <a:spcBef>
                <a:spcPct val="0"/>
              </a:spcBef>
              <a:spcAft>
                <a:spcPct val="0"/>
              </a:spcAft>
              <a:buClrTx/>
              <a:buSzTx/>
              <a:buFontTx/>
              <a:buNone/>
              <a:tabLst/>
            </a:pPr>
            <a:r>
              <a:rPr kumimoji="0" lang="zh-CN" altLang="en-US" sz="2400" b="0" i="0" u="none" strike="noStrike" cap="none" normalizeH="0" baseline="0" dirty="0" smtClean="0">
                <a:ln>
                  <a:noFill/>
                </a:ln>
                <a:solidFill>
                  <a:schemeClr val="tx1"/>
                </a:solidFill>
                <a:effectLst/>
                <a:latin typeface="仿宋" panose="02010609060101010101" pitchFamily="49" charset="-122"/>
                <a:ea typeface="仿宋" panose="02010609060101010101" pitchFamily="49" charset="-122"/>
                <a:cs typeface="Times New Roman" panose="02020603050405020304" pitchFamily="18" charset="0"/>
              </a:rPr>
              <a:t>    </a:t>
            </a:r>
            <a:r>
              <a:rPr kumimoji="0" lang="en-US" altLang="zh-CN" sz="2400" b="0" i="0" u="none" strike="noStrike" cap="none" normalizeH="0" baseline="0" dirty="0" smtClean="0">
                <a:ln>
                  <a:noFill/>
                </a:ln>
                <a:solidFill>
                  <a:schemeClr val="tx1"/>
                </a:solidFill>
                <a:effectLst/>
                <a:latin typeface="仿宋" panose="02010609060101010101" pitchFamily="49" charset="-122"/>
                <a:ea typeface="仿宋" panose="02010609060101010101" pitchFamily="49" charset="-122"/>
                <a:cs typeface="Times New Roman" panose="02020603050405020304" pitchFamily="18" charset="0"/>
              </a:rPr>
              <a:t>A</a:t>
            </a:r>
            <a:r>
              <a:rPr kumimoji="0" lang="zh-CN" altLang="en-US" sz="2400" b="0" i="0" u="none" strike="noStrike" cap="none" normalizeH="0" baseline="0" dirty="0" smtClean="0">
                <a:ln>
                  <a:noFill/>
                </a:ln>
                <a:solidFill>
                  <a:schemeClr val="tx1"/>
                </a:solidFill>
                <a:effectLst/>
                <a:latin typeface="仿宋" panose="02010609060101010101" pitchFamily="49" charset="-122"/>
                <a:ea typeface="仿宋" panose="02010609060101010101" pitchFamily="49" charset="-122"/>
                <a:cs typeface="Times New Roman" panose="02020603050405020304" pitchFamily="18" charset="0"/>
              </a:rPr>
              <a:t>．十分清楚    </a:t>
            </a:r>
            <a:r>
              <a:rPr kumimoji="0" lang="en-US" altLang="zh-CN" sz="2400" b="0" i="0" u="none" strike="noStrike" cap="none" normalizeH="0" baseline="0" dirty="0" smtClean="0">
                <a:ln>
                  <a:noFill/>
                </a:ln>
                <a:solidFill>
                  <a:schemeClr val="tx1"/>
                </a:solidFill>
                <a:effectLst/>
                <a:latin typeface="仿宋" panose="02010609060101010101" pitchFamily="49" charset="-122"/>
                <a:ea typeface="仿宋" panose="02010609060101010101" pitchFamily="49" charset="-122"/>
                <a:cs typeface="Times New Roman" panose="02020603050405020304" pitchFamily="18" charset="0"/>
              </a:rPr>
              <a:t>B</a:t>
            </a:r>
            <a:r>
              <a:rPr kumimoji="0" lang="zh-CN" altLang="en-US" sz="2400" b="0" i="0" u="none" strike="noStrike" cap="none" normalizeH="0" baseline="0" dirty="0" smtClean="0">
                <a:ln>
                  <a:noFill/>
                </a:ln>
                <a:solidFill>
                  <a:schemeClr val="tx1"/>
                </a:solidFill>
                <a:effectLst/>
                <a:latin typeface="仿宋" panose="02010609060101010101" pitchFamily="49" charset="-122"/>
                <a:ea typeface="仿宋" panose="02010609060101010101" pitchFamily="49" charset="-122"/>
                <a:cs typeface="Times New Roman" panose="02020603050405020304" pitchFamily="18" charset="0"/>
              </a:rPr>
              <a:t>．比较清楚    </a:t>
            </a:r>
            <a:endParaRPr kumimoji="0" lang="en-US" altLang="zh-CN" sz="2400" b="0" i="0" u="none" strike="noStrike" cap="none" normalizeH="0" baseline="0" dirty="0" smtClean="0">
              <a:ln>
                <a:noFill/>
              </a:ln>
              <a:solidFill>
                <a:schemeClr val="tx1"/>
              </a:solidFill>
              <a:effectLst/>
              <a:latin typeface="仿宋" panose="02010609060101010101" pitchFamily="49" charset="-122"/>
              <a:ea typeface="仿宋" panose="02010609060101010101" pitchFamily="49" charset="-122"/>
              <a:cs typeface="Times New Roman" panose="02020603050405020304" pitchFamily="18" charset="0"/>
            </a:endParaRPr>
          </a:p>
          <a:p>
            <a:pPr marL="0" marR="0" lvl="0" indent="304800" algn="l" defTabSz="914400" rtl="0" eaLnBrk="0" fontAlgn="base" latinLnBrk="0" hangingPunct="0">
              <a:lnSpc>
                <a:spcPct val="150000"/>
              </a:lnSpc>
              <a:spcBef>
                <a:spcPct val="0"/>
              </a:spcBef>
              <a:spcAft>
                <a:spcPct val="0"/>
              </a:spcAft>
              <a:buClrTx/>
              <a:buSzTx/>
              <a:buFontTx/>
              <a:buNone/>
              <a:tabLst/>
            </a:pPr>
            <a:r>
              <a:rPr lang="en-US" altLang="zh-CN" sz="2400" dirty="0">
                <a:latin typeface="仿宋" panose="02010609060101010101" pitchFamily="49" charset="-122"/>
                <a:ea typeface="仿宋" panose="02010609060101010101" pitchFamily="49" charset="-122"/>
                <a:cs typeface="Times New Roman" panose="02020603050405020304" pitchFamily="18" charset="0"/>
              </a:rPr>
              <a:t> </a:t>
            </a:r>
            <a:r>
              <a:rPr lang="en-US" altLang="zh-CN" sz="2400" dirty="0" smtClean="0">
                <a:latin typeface="仿宋" panose="02010609060101010101" pitchFamily="49" charset="-122"/>
                <a:ea typeface="仿宋" panose="02010609060101010101" pitchFamily="49" charset="-122"/>
                <a:cs typeface="Times New Roman" panose="02020603050405020304" pitchFamily="18" charset="0"/>
              </a:rPr>
              <a:t>   </a:t>
            </a:r>
            <a:r>
              <a:rPr kumimoji="0" lang="en-US" altLang="zh-CN" sz="2400" b="0" i="0" u="none" strike="noStrike" cap="none" normalizeH="0" baseline="0" dirty="0" smtClean="0">
                <a:ln>
                  <a:noFill/>
                </a:ln>
                <a:solidFill>
                  <a:schemeClr val="tx1"/>
                </a:solidFill>
                <a:effectLst/>
                <a:latin typeface="仿宋" panose="02010609060101010101" pitchFamily="49" charset="-122"/>
                <a:ea typeface="仿宋" panose="02010609060101010101" pitchFamily="49" charset="-122"/>
                <a:cs typeface="Times New Roman" panose="02020603050405020304" pitchFamily="18" charset="0"/>
              </a:rPr>
              <a:t>C</a:t>
            </a:r>
            <a:r>
              <a:rPr kumimoji="0" lang="zh-CN" altLang="en-US" sz="2400" b="0" i="0" u="none" strike="noStrike" cap="none" normalizeH="0" baseline="0" dirty="0" smtClean="0">
                <a:ln>
                  <a:noFill/>
                </a:ln>
                <a:solidFill>
                  <a:schemeClr val="tx1"/>
                </a:solidFill>
                <a:effectLst/>
                <a:latin typeface="仿宋" panose="02010609060101010101" pitchFamily="49" charset="-122"/>
                <a:ea typeface="仿宋" panose="02010609060101010101" pitchFamily="49" charset="-122"/>
                <a:cs typeface="Times New Roman" panose="02020603050405020304" pitchFamily="18" charset="0"/>
              </a:rPr>
              <a:t>．了解一些    </a:t>
            </a:r>
            <a:r>
              <a:rPr kumimoji="0" lang="en-US" altLang="zh-CN" sz="2400" b="0" i="0" u="none" strike="noStrike" cap="none" normalizeH="0" baseline="0" dirty="0" smtClean="0">
                <a:ln>
                  <a:noFill/>
                </a:ln>
                <a:solidFill>
                  <a:schemeClr val="tx1"/>
                </a:solidFill>
                <a:effectLst/>
                <a:latin typeface="仿宋" panose="02010609060101010101" pitchFamily="49" charset="-122"/>
                <a:ea typeface="仿宋" panose="02010609060101010101" pitchFamily="49" charset="-122"/>
                <a:cs typeface="Times New Roman" panose="02020603050405020304" pitchFamily="18" charset="0"/>
              </a:rPr>
              <a:t>D</a:t>
            </a:r>
            <a:r>
              <a:rPr kumimoji="0" lang="zh-CN" altLang="en-US" sz="2400" b="0" i="0" u="none" strike="noStrike" cap="none" normalizeH="0" baseline="0" dirty="0" smtClean="0">
                <a:ln>
                  <a:noFill/>
                </a:ln>
                <a:solidFill>
                  <a:schemeClr val="tx1"/>
                </a:solidFill>
                <a:effectLst/>
                <a:latin typeface="仿宋" panose="02010609060101010101" pitchFamily="49" charset="-122"/>
                <a:ea typeface="仿宋" panose="02010609060101010101" pitchFamily="49" charset="-122"/>
                <a:cs typeface="Times New Roman" panose="02020603050405020304" pitchFamily="18" charset="0"/>
              </a:rPr>
              <a:t>．不了解</a:t>
            </a:r>
            <a:endParaRPr kumimoji="0" lang="zh-CN" altLang="en-US" sz="2400" b="0" i="0" u="none" strike="noStrike" cap="none" normalizeH="0" baseline="0" dirty="0" smtClean="0">
              <a:ln>
                <a:noFill/>
              </a:ln>
              <a:solidFill>
                <a:schemeClr val="tx1"/>
              </a:solidFill>
              <a:effectLst/>
            </a:endParaRPr>
          </a:p>
          <a:p>
            <a:pPr marL="0" marR="0" lvl="0" indent="304800" algn="l" defTabSz="914400" rtl="0" eaLnBrk="0" fontAlgn="base" latinLnBrk="0" hangingPunct="0">
              <a:lnSpc>
                <a:spcPct val="15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9058554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5924550" y="3354389"/>
            <a:ext cx="42672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b="1" dirty="0">
                <a:cs typeface="Arial" panose="020B0604020202020204" pitchFamily="34" charset="0"/>
              </a:rPr>
              <a:t>小组评价</a:t>
            </a:r>
            <a:r>
              <a:rPr lang="zh-CN" altLang="en-US" dirty="0">
                <a:cs typeface="Arial" panose="020B0604020202020204" pitchFamily="34" charset="0"/>
              </a:rPr>
              <a:t> </a:t>
            </a:r>
            <a:endParaRPr lang="zh-CN" altLang="en-US" b="1" dirty="0">
              <a:solidFill>
                <a:srgbClr val="D7181F"/>
              </a:solidFill>
              <a:cs typeface="Arial" panose="020B0604020202020204" pitchFamily="34" charset="0"/>
            </a:endParaRPr>
          </a:p>
          <a:p>
            <a:r>
              <a:rPr lang="zh-CN" altLang="en-US" sz="1400" b="1" dirty="0">
                <a:cs typeface="Arial" panose="020B0604020202020204" pitchFamily="34" charset="0"/>
              </a:rPr>
              <a:t>小组评价等级</a:t>
            </a:r>
            <a:r>
              <a:rPr lang="zh-CN" altLang="en-US" sz="1400" dirty="0">
                <a:cs typeface="Arial" panose="020B0604020202020204" pitchFamily="34" charset="0"/>
              </a:rPr>
              <a:t> ：</a:t>
            </a:r>
          </a:p>
          <a:p>
            <a:r>
              <a:rPr lang="en-US" altLang="zh-CN" sz="1400" b="1" dirty="0">
                <a:cs typeface="Arial" panose="020B0604020202020204" pitchFamily="34" charset="0"/>
              </a:rPr>
              <a:t>A</a:t>
            </a:r>
            <a:r>
              <a:rPr lang="zh-CN" altLang="en-US" sz="1400" b="1" dirty="0">
                <a:cs typeface="Arial" panose="020B0604020202020204" pitchFamily="34" charset="0"/>
              </a:rPr>
              <a:t>：优秀，</a:t>
            </a:r>
            <a:r>
              <a:rPr lang="en-US" altLang="zh-CN" sz="1400" b="1" dirty="0">
                <a:cs typeface="Arial" panose="020B0604020202020204" pitchFamily="34" charset="0"/>
              </a:rPr>
              <a:t>B</a:t>
            </a:r>
            <a:r>
              <a:rPr lang="zh-CN" altLang="en-US" sz="1400" b="1" dirty="0">
                <a:cs typeface="Arial" panose="020B0604020202020204" pitchFamily="34" charset="0"/>
              </a:rPr>
              <a:t>：良好，</a:t>
            </a:r>
            <a:r>
              <a:rPr lang="en-US" altLang="zh-CN" sz="1400" b="1" dirty="0">
                <a:cs typeface="Arial" panose="020B0604020202020204" pitchFamily="34" charset="0"/>
              </a:rPr>
              <a:t>C</a:t>
            </a:r>
            <a:r>
              <a:rPr lang="zh-CN" altLang="en-US" sz="1400" b="1" dirty="0">
                <a:cs typeface="Arial" panose="020B0604020202020204" pitchFamily="34" charset="0"/>
              </a:rPr>
              <a:t>：一般，</a:t>
            </a:r>
            <a:r>
              <a:rPr lang="en-US" altLang="zh-CN" sz="1400" b="1" dirty="0">
                <a:cs typeface="Arial" panose="020B0604020202020204" pitchFamily="34" charset="0"/>
              </a:rPr>
              <a:t>D</a:t>
            </a:r>
            <a:r>
              <a:rPr lang="zh-CN" altLang="en-US" sz="1400" b="1" dirty="0">
                <a:cs typeface="Arial" panose="020B0604020202020204" pitchFamily="34" charset="0"/>
              </a:rPr>
              <a:t>：有待改进</a:t>
            </a:r>
          </a:p>
        </p:txBody>
      </p:sp>
      <p:sp>
        <p:nvSpPr>
          <p:cNvPr id="47107" name="Rectangle 4"/>
          <p:cNvSpPr>
            <a:spLocks noChangeArrowheads="1"/>
          </p:cNvSpPr>
          <p:nvPr/>
        </p:nvSpPr>
        <p:spPr bwMode="auto">
          <a:xfrm>
            <a:off x="5932488" y="2066926"/>
            <a:ext cx="4267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b="1">
                <a:cs typeface="Arial" panose="020B0604020202020204" pitchFamily="34" charset="0"/>
              </a:rPr>
              <a:t>自我评价</a:t>
            </a:r>
            <a:r>
              <a:rPr lang="zh-CN" altLang="en-US">
                <a:cs typeface="Arial" panose="020B0604020202020204" pitchFamily="34" charset="0"/>
              </a:rPr>
              <a:t> </a:t>
            </a:r>
            <a:endParaRPr lang="zh-CN" altLang="en-US" sz="1600" b="1">
              <a:solidFill>
                <a:srgbClr val="D7181F"/>
              </a:solidFill>
              <a:cs typeface="Arial" panose="020B0604020202020204" pitchFamily="34" charset="0"/>
            </a:endParaRPr>
          </a:p>
          <a:p>
            <a:r>
              <a:rPr lang="zh-CN" altLang="en-US" sz="1400" b="1">
                <a:cs typeface="Arial" panose="020B0604020202020204" pitchFamily="34" charset="0"/>
              </a:rPr>
              <a:t>自我评价等级</a:t>
            </a:r>
            <a:r>
              <a:rPr lang="zh-CN" altLang="en-US">
                <a:cs typeface="Arial" panose="020B0604020202020204" pitchFamily="34" charset="0"/>
              </a:rPr>
              <a:t> ：</a:t>
            </a:r>
          </a:p>
          <a:p>
            <a:r>
              <a:rPr lang="en-US" altLang="zh-CN" sz="1400" b="1">
                <a:cs typeface="Arial" panose="020B0604020202020204" pitchFamily="34" charset="0"/>
              </a:rPr>
              <a:t>A</a:t>
            </a:r>
            <a:r>
              <a:rPr lang="zh-CN" altLang="en-US" sz="1400" b="1">
                <a:cs typeface="Arial" panose="020B0604020202020204" pitchFamily="34" charset="0"/>
              </a:rPr>
              <a:t>：优秀，</a:t>
            </a:r>
            <a:r>
              <a:rPr lang="en-US" altLang="zh-CN" sz="1400" b="1">
                <a:cs typeface="Arial" panose="020B0604020202020204" pitchFamily="34" charset="0"/>
              </a:rPr>
              <a:t>B</a:t>
            </a:r>
            <a:r>
              <a:rPr lang="zh-CN" altLang="en-US" sz="1400" b="1">
                <a:cs typeface="Arial" panose="020B0604020202020204" pitchFamily="34" charset="0"/>
              </a:rPr>
              <a:t>：良好，</a:t>
            </a:r>
            <a:r>
              <a:rPr lang="en-US" altLang="zh-CN" sz="1400" b="1">
                <a:cs typeface="Arial" panose="020B0604020202020204" pitchFamily="34" charset="0"/>
              </a:rPr>
              <a:t>C</a:t>
            </a:r>
            <a:r>
              <a:rPr lang="zh-CN" altLang="en-US" sz="1400" b="1">
                <a:cs typeface="Arial" panose="020B0604020202020204" pitchFamily="34" charset="0"/>
              </a:rPr>
              <a:t>：一般，</a:t>
            </a:r>
            <a:r>
              <a:rPr lang="en-US" altLang="zh-CN" sz="1400" b="1">
                <a:cs typeface="Arial" panose="020B0604020202020204" pitchFamily="34" charset="0"/>
              </a:rPr>
              <a:t>D</a:t>
            </a:r>
            <a:r>
              <a:rPr lang="zh-CN" altLang="en-US" sz="1400" b="1">
                <a:cs typeface="Arial" panose="020B0604020202020204" pitchFamily="34" charset="0"/>
              </a:rPr>
              <a:t>：有待改进</a:t>
            </a:r>
            <a:r>
              <a:rPr lang="zh-CN" altLang="en-US" sz="1400">
                <a:cs typeface="Arial" panose="020B0604020202020204" pitchFamily="34" charset="0"/>
              </a:rPr>
              <a:t> </a:t>
            </a:r>
          </a:p>
        </p:txBody>
      </p:sp>
      <p:sp>
        <p:nvSpPr>
          <p:cNvPr id="47108" name="Line 5"/>
          <p:cNvSpPr>
            <a:spLocks noChangeShapeType="1"/>
          </p:cNvSpPr>
          <p:nvPr/>
        </p:nvSpPr>
        <p:spPr bwMode="black">
          <a:xfrm>
            <a:off x="5924550" y="3125788"/>
            <a:ext cx="4419600" cy="0"/>
          </a:xfrm>
          <a:prstGeom prst="line">
            <a:avLst/>
          </a:prstGeom>
          <a:noFill/>
          <a:ln w="9525">
            <a:solidFill>
              <a:schemeClr val="tx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726" name="AutoShape 6"/>
          <p:cNvSpPr>
            <a:spLocks noChangeArrowheads="1"/>
          </p:cNvSpPr>
          <p:nvPr/>
        </p:nvSpPr>
        <p:spPr bwMode="gray">
          <a:xfrm rot="16200000" flipV="1">
            <a:off x="4185445" y="3759995"/>
            <a:ext cx="2125663" cy="727075"/>
          </a:xfrm>
          <a:prstGeom prst="cube">
            <a:avLst>
              <a:gd name="adj" fmla="val 23792"/>
            </a:avLst>
          </a:prstGeom>
          <a:gradFill rotWithShape="1">
            <a:gsLst>
              <a:gs pos="0">
                <a:schemeClr val="accent1"/>
              </a:gs>
              <a:gs pos="100000">
                <a:schemeClr val="accent1">
                  <a:gamma/>
                  <a:shade val="34902"/>
                  <a:invGamma/>
                  <a:alpha val="70000"/>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Calibri" panose="020F0502020204030204" pitchFamily="34" charset="0"/>
              <a:cs typeface="Arial" panose="020B0604020202020204" pitchFamily="34" charset="0"/>
            </a:endParaRPr>
          </a:p>
        </p:txBody>
      </p:sp>
      <p:sp>
        <p:nvSpPr>
          <p:cNvPr id="30727" name="AutoShape 7"/>
          <p:cNvSpPr>
            <a:spLocks noChangeArrowheads="1"/>
          </p:cNvSpPr>
          <p:nvPr/>
        </p:nvSpPr>
        <p:spPr bwMode="gray">
          <a:xfrm rot="16200000" flipV="1">
            <a:off x="4698207" y="2288382"/>
            <a:ext cx="1109663" cy="717550"/>
          </a:xfrm>
          <a:prstGeom prst="cube">
            <a:avLst>
              <a:gd name="adj" fmla="val 23792"/>
            </a:avLst>
          </a:prstGeom>
          <a:gradFill rotWithShape="1">
            <a:gsLst>
              <a:gs pos="0">
                <a:schemeClr val="accent2">
                  <a:gamma/>
                  <a:shade val="46275"/>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Calibri" panose="020F0502020204030204" pitchFamily="34" charset="0"/>
              <a:cs typeface="Arial" panose="020B0604020202020204" pitchFamily="34" charset="0"/>
            </a:endParaRPr>
          </a:p>
        </p:txBody>
      </p:sp>
      <p:sp>
        <p:nvSpPr>
          <p:cNvPr id="30728" name="AutoShape 8"/>
          <p:cNvSpPr>
            <a:spLocks noChangeArrowheads="1"/>
          </p:cNvSpPr>
          <p:nvPr/>
        </p:nvSpPr>
        <p:spPr bwMode="gray">
          <a:xfrm rot="16200000" flipV="1">
            <a:off x="3536157" y="4007645"/>
            <a:ext cx="1631950" cy="725487"/>
          </a:xfrm>
          <a:prstGeom prst="cube">
            <a:avLst>
              <a:gd name="adj" fmla="val 23792"/>
            </a:avLst>
          </a:prstGeom>
          <a:gradFill rotWithShape="1">
            <a:gsLst>
              <a:gs pos="0">
                <a:schemeClr val="accent1"/>
              </a:gs>
              <a:gs pos="100000">
                <a:schemeClr val="accent1">
                  <a:gamma/>
                  <a:shade val="34902"/>
                  <a:invGamma/>
                  <a:alpha val="70000"/>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Calibri" panose="020F0502020204030204" pitchFamily="34" charset="0"/>
              <a:cs typeface="Arial" panose="020B0604020202020204" pitchFamily="34" charset="0"/>
            </a:endParaRPr>
          </a:p>
        </p:txBody>
      </p:sp>
      <p:sp>
        <p:nvSpPr>
          <p:cNvPr id="30729" name="AutoShape 9"/>
          <p:cNvSpPr>
            <a:spLocks noChangeArrowheads="1"/>
          </p:cNvSpPr>
          <p:nvPr/>
        </p:nvSpPr>
        <p:spPr bwMode="gray">
          <a:xfrm rot="16200000" flipV="1">
            <a:off x="3802063" y="2782888"/>
            <a:ext cx="1109662" cy="715962"/>
          </a:xfrm>
          <a:prstGeom prst="cube">
            <a:avLst>
              <a:gd name="adj" fmla="val 23792"/>
            </a:avLst>
          </a:prstGeom>
          <a:gradFill rotWithShape="1">
            <a:gsLst>
              <a:gs pos="0">
                <a:schemeClr val="accent2">
                  <a:gamma/>
                  <a:shade val="46275"/>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Calibri" panose="020F0502020204030204" pitchFamily="34" charset="0"/>
              <a:cs typeface="Arial" panose="020B0604020202020204" pitchFamily="34" charset="0"/>
            </a:endParaRPr>
          </a:p>
        </p:txBody>
      </p:sp>
      <p:sp>
        <p:nvSpPr>
          <p:cNvPr id="30730" name="AutoShape 10"/>
          <p:cNvSpPr>
            <a:spLocks noChangeArrowheads="1"/>
          </p:cNvSpPr>
          <p:nvPr/>
        </p:nvSpPr>
        <p:spPr bwMode="gray">
          <a:xfrm rot="16200000" flipV="1">
            <a:off x="2858295" y="4267995"/>
            <a:ext cx="1160463" cy="727075"/>
          </a:xfrm>
          <a:prstGeom prst="cube">
            <a:avLst>
              <a:gd name="adj" fmla="val 23792"/>
            </a:avLst>
          </a:prstGeom>
          <a:gradFill rotWithShape="1">
            <a:gsLst>
              <a:gs pos="0">
                <a:schemeClr val="accent1"/>
              </a:gs>
              <a:gs pos="100000">
                <a:schemeClr val="accent1">
                  <a:gamma/>
                  <a:shade val="34902"/>
                  <a:invGamma/>
                  <a:alpha val="70000"/>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Calibri" panose="020F0502020204030204" pitchFamily="34" charset="0"/>
              <a:cs typeface="Arial" panose="020B0604020202020204" pitchFamily="34" charset="0"/>
            </a:endParaRPr>
          </a:p>
        </p:txBody>
      </p:sp>
      <p:sp>
        <p:nvSpPr>
          <p:cNvPr id="30731" name="AutoShape 11"/>
          <p:cNvSpPr>
            <a:spLocks noChangeArrowheads="1"/>
          </p:cNvSpPr>
          <p:nvPr/>
        </p:nvSpPr>
        <p:spPr bwMode="gray">
          <a:xfrm rot="16200000" flipV="1">
            <a:off x="2886869" y="3278982"/>
            <a:ext cx="1109663" cy="717550"/>
          </a:xfrm>
          <a:prstGeom prst="cube">
            <a:avLst>
              <a:gd name="adj" fmla="val 23792"/>
            </a:avLst>
          </a:prstGeom>
          <a:gradFill rotWithShape="1">
            <a:gsLst>
              <a:gs pos="0">
                <a:schemeClr val="accent2">
                  <a:gamma/>
                  <a:shade val="46275"/>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Calibri" panose="020F0502020204030204" pitchFamily="34" charset="0"/>
              <a:cs typeface="Arial" panose="020B0604020202020204" pitchFamily="34" charset="0"/>
            </a:endParaRPr>
          </a:p>
        </p:txBody>
      </p:sp>
      <p:sp>
        <p:nvSpPr>
          <p:cNvPr id="30732" name="AutoShape 12"/>
          <p:cNvSpPr>
            <a:spLocks noChangeArrowheads="1"/>
          </p:cNvSpPr>
          <p:nvPr/>
        </p:nvSpPr>
        <p:spPr bwMode="gray">
          <a:xfrm rot="16200000" flipV="1">
            <a:off x="2159001" y="4481514"/>
            <a:ext cx="735013" cy="725487"/>
          </a:xfrm>
          <a:prstGeom prst="cube">
            <a:avLst>
              <a:gd name="adj" fmla="val 23792"/>
            </a:avLst>
          </a:prstGeom>
          <a:gradFill rotWithShape="1">
            <a:gsLst>
              <a:gs pos="0">
                <a:schemeClr val="accent1"/>
              </a:gs>
              <a:gs pos="100000">
                <a:schemeClr val="accent1">
                  <a:gamma/>
                  <a:shade val="34902"/>
                  <a:invGamma/>
                  <a:alpha val="70000"/>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Calibri" panose="020F0502020204030204" pitchFamily="34" charset="0"/>
              <a:cs typeface="Arial" panose="020B0604020202020204" pitchFamily="34" charset="0"/>
            </a:endParaRPr>
          </a:p>
        </p:txBody>
      </p:sp>
      <p:sp>
        <p:nvSpPr>
          <p:cNvPr id="30733" name="AutoShape 13"/>
          <p:cNvSpPr>
            <a:spLocks noChangeArrowheads="1"/>
          </p:cNvSpPr>
          <p:nvPr/>
        </p:nvSpPr>
        <p:spPr bwMode="gray">
          <a:xfrm rot="16200000" flipV="1">
            <a:off x="1974057" y="3706019"/>
            <a:ext cx="1109662" cy="717550"/>
          </a:xfrm>
          <a:prstGeom prst="cube">
            <a:avLst>
              <a:gd name="adj" fmla="val 23792"/>
            </a:avLst>
          </a:prstGeom>
          <a:gradFill rotWithShape="1">
            <a:gsLst>
              <a:gs pos="0">
                <a:schemeClr val="accent2">
                  <a:gamma/>
                  <a:shade val="34902"/>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Calibri" panose="020F0502020204030204" pitchFamily="34" charset="0"/>
              <a:cs typeface="Arial" panose="020B0604020202020204" pitchFamily="34" charset="0"/>
            </a:endParaRPr>
          </a:p>
        </p:txBody>
      </p:sp>
      <p:sp>
        <p:nvSpPr>
          <p:cNvPr id="47117" name="Freeform 14"/>
          <p:cNvSpPr>
            <a:spLocks/>
          </p:cNvSpPr>
          <p:nvPr/>
        </p:nvSpPr>
        <p:spPr bwMode="gray">
          <a:xfrm flipH="1">
            <a:off x="2344738" y="2671763"/>
            <a:ext cx="3022600" cy="2432050"/>
          </a:xfrm>
          <a:custGeom>
            <a:avLst/>
            <a:gdLst>
              <a:gd name="T0" fmla="*/ 206673 w 1755"/>
              <a:gd name="T1" fmla="*/ 495704 h 1413"/>
              <a:gd name="T2" fmla="*/ 940365 w 1755"/>
              <a:gd name="T3" fmla="*/ 1626530 h 1413"/>
              <a:gd name="T4" fmla="*/ 2164905 w 1755"/>
              <a:gd name="T5" fmla="*/ 1673002 h 1413"/>
              <a:gd name="T6" fmla="*/ 3022600 w 1755"/>
              <a:gd name="T7" fmla="*/ 2432050 h 1413"/>
              <a:gd name="T8" fmla="*/ 2216574 w 1755"/>
              <a:gd name="T9" fmla="*/ 1590385 h 1413"/>
              <a:gd name="T10" fmla="*/ 1033368 w 1755"/>
              <a:gd name="T11" fmla="*/ 1492277 h 1413"/>
              <a:gd name="T12" fmla="*/ 408180 w 1755"/>
              <a:gd name="T13" fmla="*/ 361451 h 1413"/>
              <a:gd name="T14" fmla="*/ 609687 w 1755"/>
              <a:gd name="T15" fmla="*/ 222034 h 1413"/>
              <a:gd name="T16" fmla="*/ 10334 w 1755"/>
              <a:gd name="T17" fmla="*/ 0 h 1413"/>
              <a:gd name="T18" fmla="*/ 0 w 1755"/>
              <a:gd name="T19" fmla="*/ 676430 h 1413"/>
              <a:gd name="T20" fmla="*/ 206673 w 1755"/>
              <a:gd name="T21" fmla="*/ 495704 h 14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5"/>
              <a:gd name="T34" fmla="*/ 0 h 1413"/>
              <a:gd name="T35" fmla="*/ 1755 w 1755"/>
              <a:gd name="T36" fmla="*/ 1413 h 14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5" h="1413">
                <a:moveTo>
                  <a:pt x="120" y="288"/>
                </a:moveTo>
                <a:lnTo>
                  <a:pt x="546" y="945"/>
                </a:lnTo>
                <a:lnTo>
                  <a:pt x="1257" y="972"/>
                </a:lnTo>
                <a:lnTo>
                  <a:pt x="1755" y="1413"/>
                </a:lnTo>
                <a:lnTo>
                  <a:pt x="1287" y="924"/>
                </a:lnTo>
                <a:lnTo>
                  <a:pt x="600" y="867"/>
                </a:lnTo>
                <a:lnTo>
                  <a:pt x="237" y="210"/>
                </a:lnTo>
                <a:lnTo>
                  <a:pt x="354" y="129"/>
                </a:lnTo>
                <a:lnTo>
                  <a:pt x="6" y="0"/>
                </a:lnTo>
                <a:lnTo>
                  <a:pt x="0" y="393"/>
                </a:lnTo>
                <a:lnTo>
                  <a:pt x="120" y="288"/>
                </a:lnTo>
                <a:close/>
              </a:path>
            </a:pathLst>
          </a:custGeom>
          <a:solidFill>
            <a:srgbClr val="FFFFFF">
              <a:alpha val="30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Calibri" panose="020F0502020204030204" pitchFamily="34" charset="0"/>
              <a:cs typeface="Arial" panose="020B0604020202020204" pitchFamily="34" charset="0"/>
            </a:endParaRPr>
          </a:p>
        </p:txBody>
      </p:sp>
      <p:sp>
        <p:nvSpPr>
          <p:cNvPr id="47118" name="Rectangle 15"/>
          <p:cNvSpPr>
            <a:spLocks noChangeArrowheads="1"/>
          </p:cNvSpPr>
          <p:nvPr/>
        </p:nvSpPr>
        <p:spPr bwMode="gray">
          <a:xfrm>
            <a:off x="2419350" y="3225801"/>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b="1">
                <a:solidFill>
                  <a:srgbClr val="1C1C1C"/>
                </a:solidFill>
                <a:cs typeface="Arial" panose="020B0604020202020204" pitchFamily="34" charset="0"/>
              </a:rPr>
              <a:t>1</a:t>
            </a:r>
          </a:p>
        </p:txBody>
      </p:sp>
      <p:sp>
        <p:nvSpPr>
          <p:cNvPr id="47119" name="Rectangle 16"/>
          <p:cNvSpPr>
            <a:spLocks noChangeArrowheads="1"/>
          </p:cNvSpPr>
          <p:nvPr/>
        </p:nvSpPr>
        <p:spPr bwMode="gray">
          <a:xfrm>
            <a:off x="3341688" y="2733676"/>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b="1">
                <a:solidFill>
                  <a:srgbClr val="1C1C1C"/>
                </a:solidFill>
                <a:cs typeface="Arial" panose="020B0604020202020204" pitchFamily="34" charset="0"/>
              </a:rPr>
              <a:t>2</a:t>
            </a:r>
          </a:p>
        </p:txBody>
      </p:sp>
      <p:sp>
        <p:nvSpPr>
          <p:cNvPr id="47120" name="Rectangle 17"/>
          <p:cNvSpPr>
            <a:spLocks noChangeArrowheads="1"/>
          </p:cNvSpPr>
          <p:nvPr/>
        </p:nvSpPr>
        <p:spPr bwMode="gray">
          <a:xfrm>
            <a:off x="4264025" y="22336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b="1">
                <a:solidFill>
                  <a:srgbClr val="1C1C1C"/>
                </a:solidFill>
                <a:cs typeface="Arial" panose="020B0604020202020204" pitchFamily="34" charset="0"/>
              </a:rPr>
              <a:t>3</a:t>
            </a:r>
          </a:p>
        </p:txBody>
      </p:sp>
      <p:sp>
        <p:nvSpPr>
          <p:cNvPr id="47121" name="Rectangle 18"/>
          <p:cNvSpPr>
            <a:spLocks noChangeArrowheads="1"/>
          </p:cNvSpPr>
          <p:nvPr/>
        </p:nvSpPr>
        <p:spPr bwMode="gray">
          <a:xfrm>
            <a:off x="5168900" y="1749426"/>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b="1">
                <a:solidFill>
                  <a:srgbClr val="1C1C1C"/>
                </a:solidFill>
                <a:cs typeface="Arial" panose="020B0604020202020204" pitchFamily="34" charset="0"/>
              </a:rPr>
              <a:t>4</a:t>
            </a:r>
          </a:p>
        </p:txBody>
      </p:sp>
      <p:sp>
        <p:nvSpPr>
          <p:cNvPr id="47122" name="AutoShape 19"/>
          <p:cNvSpPr>
            <a:spLocks noChangeArrowheads="1"/>
          </p:cNvSpPr>
          <p:nvPr/>
        </p:nvSpPr>
        <p:spPr bwMode="gray">
          <a:xfrm>
            <a:off x="2397126" y="5414964"/>
            <a:ext cx="2930525" cy="452437"/>
          </a:xfrm>
          <a:prstGeom prst="roundRect">
            <a:avLst>
              <a:gd name="adj" fmla="val 50000"/>
            </a:avLst>
          </a:prstGeom>
          <a:solidFill>
            <a:schemeClr val="folHlink"/>
          </a:solidFill>
          <a:ln w="28575">
            <a:solidFill>
              <a:srgbClr val="FFFFFF"/>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Calibri" panose="020F0502020204030204" pitchFamily="34" charset="0"/>
              <a:cs typeface="Arial" panose="020B0604020202020204" pitchFamily="34" charset="0"/>
            </a:endParaRPr>
          </a:p>
        </p:txBody>
      </p:sp>
      <p:sp>
        <p:nvSpPr>
          <p:cNvPr id="47123" name="Rectangle 20"/>
          <p:cNvSpPr>
            <a:spLocks noChangeArrowheads="1"/>
          </p:cNvSpPr>
          <p:nvPr/>
        </p:nvSpPr>
        <p:spPr bwMode="white">
          <a:xfrm>
            <a:off x="3071813" y="5459414"/>
            <a:ext cx="1560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b="1">
                <a:solidFill>
                  <a:srgbClr val="FFFFFF"/>
                </a:solidFill>
                <a:cs typeface="Arial" panose="020B0604020202020204" pitchFamily="34" charset="0"/>
              </a:rPr>
              <a:t>教学评价</a:t>
            </a:r>
          </a:p>
        </p:txBody>
      </p:sp>
      <p:sp>
        <p:nvSpPr>
          <p:cNvPr id="47124" name="Text Box 21"/>
          <p:cNvSpPr txBox="1">
            <a:spLocks noChangeArrowheads="1"/>
          </p:cNvSpPr>
          <p:nvPr/>
        </p:nvSpPr>
        <p:spPr bwMode="gray">
          <a:xfrm>
            <a:off x="2133601" y="3736975"/>
            <a:ext cx="6381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b="1">
                <a:cs typeface="Arial" panose="020B0604020202020204" pitchFamily="34" charset="0"/>
              </a:rPr>
              <a:t>学习</a:t>
            </a:r>
          </a:p>
          <a:p>
            <a:r>
              <a:rPr lang="zh-CN" altLang="en-US" sz="1600" b="1">
                <a:cs typeface="Arial" panose="020B0604020202020204" pitchFamily="34" charset="0"/>
              </a:rPr>
              <a:t>态度</a:t>
            </a:r>
            <a:r>
              <a:rPr lang="zh-CN" altLang="en-US">
                <a:cs typeface="Arial" panose="020B0604020202020204" pitchFamily="34" charset="0"/>
              </a:rPr>
              <a:t> </a:t>
            </a:r>
          </a:p>
        </p:txBody>
      </p:sp>
      <p:sp>
        <p:nvSpPr>
          <p:cNvPr id="47125" name="Text Box 22"/>
          <p:cNvSpPr txBox="1">
            <a:spLocks noChangeArrowheads="1"/>
          </p:cNvSpPr>
          <p:nvPr/>
        </p:nvSpPr>
        <p:spPr bwMode="gray">
          <a:xfrm>
            <a:off x="3048001" y="3248025"/>
            <a:ext cx="6381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b="1">
                <a:cs typeface="Arial" panose="020B0604020202020204" pitchFamily="34" charset="0"/>
              </a:rPr>
              <a:t>参与</a:t>
            </a:r>
          </a:p>
          <a:p>
            <a:r>
              <a:rPr lang="zh-CN" altLang="en-US" sz="1600" b="1">
                <a:cs typeface="Arial" panose="020B0604020202020204" pitchFamily="34" charset="0"/>
              </a:rPr>
              <a:t>程度</a:t>
            </a:r>
            <a:r>
              <a:rPr lang="zh-CN" altLang="en-US">
                <a:cs typeface="Arial" panose="020B0604020202020204" pitchFamily="34" charset="0"/>
              </a:rPr>
              <a:t> </a:t>
            </a:r>
          </a:p>
        </p:txBody>
      </p:sp>
      <p:sp>
        <p:nvSpPr>
          <p:cNvPr id="47126" name="Text Box 23"/>
          <p:cNvSpPr txBox="1">
            <a:spLocks noChangeArrowheads="1"/>
          </p:cNvSpPr>
          <p:nvPr/>
        </p:nvSpPr>
        <p:spPr bwMode="gray">
          <a:xfrm>
            <a:off x="3960813" y="2781300"/>
            <a:ext cx="63976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b="1" dirty="0">
                <a:cs typeface="Arial" panose="020B0604020202020204" pitchFamily="34" charset="0"/>
              </a:rPr>
              <a:t>合作</a:t>
            </a:r>
          </a:p>
          <a:p>
            <a:r>
              <a:rPr lang="zh-CN" altLang="en-US" sz="1600" b="1" dirty="0">
                <a:cs typeface="Arial" panose="020B0604020202020204" pitchFamily="34" charset="0"/>
              </a:rPr>
              <a:t>意识</a:t>
            </a:r>
            <a:r>
              <a:rPr lang="zh-CN" altLang="en-US" dirty="0">
                <a:cs typeface="Arial" panose="020B0604020202020204" pitchFamily="34" charset="0"/>
              </a:rPr>
              <a:t> </a:t>
            </a:r>
          </a:p>
        </p:txBody>
      </p:sp>
      <p:sp>
        <p:nvSpPr>
          <p:cNvPr id="47127" name="Text Box 24"/>
          <p:cNvSpPr txBox="1">
            <a:spLocks noChangeArrowheads="1"/>
          </p:cNvSpPr>
          <p:nvPr/>
        </p:nvSpPr>
        <p:spPr bwMode="gray">
          <a:xfrm>
            <a:off x="4840289" y="2276475"/>
            <a:ext cx="6381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b="1">
                <a:cs typeface="Arial" panose="020B0604020202020204" pitchFamily="34" charset="0"/>
              </a:rPr>
              <a:t>探究</a:t>
            </a:r>
          </a:p>
          <a:p>
            <a:r>
              <a:rPr lang="zh-CN" altLang="en-US" sz="1600" b="1">
                <a:cs typeface="Arial" panose="020B0604020202020204" pitchFamily="34" charset="0"/>
              </a:rPr>
              <a:t>活动</a:t>
            </a:r>
            <a:r>
              <a:rPr lang="zh-CN" altLang="en-US">
                <a:cs typeface="Arial" panose="020B0604020202020204" pitchFamily="34" charset="0"/>
              </a:rPr>
              <a:t> </a:t>
            </a:r>
          </a:p>
        </p:txBody>
      </p:sp>
      <p:sp>
        <p:nvSpPr>
          <p:cNvPr id="47128" name="Rectangle 24"/>
          <p:cNvSpPr>
            <a:spLocks noChangeArrowheads="1"/>
          </p:cNvSpPr>
          <p:nvPr/>
        </p:nvSpPr>
        <p:spPr bwMode="auto">
          <a:xfrm>
            <a:off x="2208213" y="836613"/>
            <a:ext cx="7086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1pPr>
            <a:lvl2pPr>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a:lstStyle>
          <a:p>
            <a:r>
              <a:rPr lang="zh-CN" altLang="en-US" sz="3600" dirty="0">
                <a:solidFill>
                  <a:schemeClr val="tx1"/>
                </a:solidFill>
                <a:effectLst/>
                <a:latin typeface="微软雅黑" panose="020B0503020204020204" pitchFamily="34" charset="-122"/>
                <a:ea typeface="微软雅黑" panose="020B0503020204020204" pitchFamily="34" charset="-122"/>
              </a:rPr>
              <a:t>教学评价（</a:t>
            </a:r>
            <a:r>
              <a:rPr lang="zh-CN" altLang="en-US" sz="3600" dirty="0" smtClean="0">
                <a:solidFill>
                  <a:schemeClr val="tx1"/>
                </a:solidFill>
                <a:effectLst/>
                <a:latin typeface="微软雅黑" panose="020B0503020204020204" pitchFamily="34" charset="-122"/>
                <a:ea typeface="微软雅黑" panose="020B0503020204020204" pitchFamily="34" charset="-122"/>
              </a:rPr>
              <a:t>实例三）</a:t>
            </a:r>
            <a:endParaRPr lang="zh-CN" altLang="en-US" sz="3600" dirty="0">
              <a:solidFill>
                <a:schemeClr val="tx1"/>
              </a:solidFill>
              <a:effectLst/>
              <a:latin typeface="微软雅黑" panose="020B0503020204020204" pitchFamily="34" charset="-122"/>
              <a:ea typeface="微软雅黑" panose="020B0503020204020204" pitchFamily="34" charset="-122"/>
            </a:endParaRPr>
          </a:p>
        </p:txBody>
      </p:sp>
      <p:sp>
        <p:nvSpPr>
          <p:cNvPr id="47129" name="Rectangle 3"/>
          <p:cNvSpPr>
            <a:spLocks noChangeArrowheads="1"/>
          </p:cNvSpPr>
          <p:nvPr/>
        </p:nvSpPr>
        <p:spPr bwMode="auto">
          <a:xfrm>
            <a:off x="5924550" y="4737101"/>
            <a:ext cx="42672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b="1">
                <a:cs typeface="Arial" panose="020B0604020202020204" pitchFamily="34" charset="0"/>
              </a:rPr>
              <a:t>老师评价</a:t>
            </a:r>
            <a:r>
              <a:rPr lang="zh-CN" altLang="en-US">
                <a:cs typeface="Arial" panose="020B0604020202020204" pitchFamily="34" charset="0"/>
              </a:rPr>
              <a:t> </a:t>
            </a:r>
            <a:endParaRPr lang="zh-CN" altLang="en-US" b="1">
              <a:solidFill>
                <a:srgbClr val="D7181F"/>
              </a:solidFill>
              <a:cs typeface="Arial" panose="020B0604020202020204" pitchFamily="34" charset="0"/>
            </a:endParaRPr>
          </a:p>
          <a:p>
            <a:r>
              <a:rPr lang="zh-CN" altLang="en-US" sz="1400" b="1">
                <a:cs typeface="Arial" panose="020B0604020202020204" pitchFamily="34" charset="0"/>
              </a:rPr>
              <a:t>老师评价等级</a:t>
            </a:r>
            <a:r>
              <a:rPr lang="zh-CN" altLang="en-US" sz="1400">
                <a:cs typeface="Arial" panose="020B0604020202020204" pitchFamily="34" charset="0"/>
              </a:rPr>
              <a:t> ：</a:t>
            </a:r>
          </a:p>
          <a:p>
            <a:r>
              <a:rPr lang="en-US" altLang="zh-CN" sz="1400" b="1">
                <a:cs typeface="Arial" panose="020B0604020202020204" pitchFamily="34" charset="0"/>
              </a:rPr>
              <a:t>A</a:t>
            </a:r>
            <a:r>
              <a:rPr lang="zh-CN" altLang="en-US" sz="1400" b="1">
                <a:cs typeface="Arial" panose="020B0604020202020204" pitchFamily="34" charset="0"/>
              </a:rPr>
              <a:t>：优秀，</a:t>
            </a:r>
            <a:r>
              <a:rPr lang="en-US" altLang="zh-CN" sz="1400" b="1">
                <a:cs typeface="Arial" panose="020B0604020202020204" pitchFamily="34" charset="0"/>
              </a:rPr>
              <a:t>B</a:t>
            </a:r>
            <a:r>
              <a:rPr lang="zh-CN" altLang="en-US" sz="1400" b="1">
                <a:cs typeface="Arial" panose="020B0604020202020204" pitchFamily="34" charset="0"/>
              </a:rPr>
              <a:t>：良好，</a:t>
            </a:r>
            <a:r>
              <a:rPr lang="en-US" altLang="zh-CN" sz="1400" b="1">
                <a:cs typeface="Arial" panose="020B0604020202020204" pitchFamily="34" charset="0"/>
              </a:rPr>
              <a:t>C</a:t>
            </a:r>
            <a:r>
              <a:rPr lang="zh-CN" altLang="en-US" sz="1400" b="1">
                <a:cs typeface="Arial" panose="020B0604020202020204" pitchFamily="34" charset="0"/>
              </a:rPr>
              <a:t>：一般，</a:t>
            </a:r>
            <a:r>
              <a:rPr lang="en-US" altLang="zh-CN" sz="1400" b="1">
                <a:cs typeface="Arial" panose="020B0604020202020204" pitchFamily="34" charset="0"/>
              </a:rPr>
              <a:t>D</a:t>
            </a:r>
            <a:r>
              <a:rPr lang="zh-CN" altLang="en-US" sz="1400" b="1">
                <a:cs typeface="Arial" panose="020B0604020202020204" pitchFamily="34" charset="0"/>
              </a:rPr>
              <a:t>：有待改进</a:t>
            </a:r>
          </a:p>
        </p:txBody>
      </p:sp>
      <p:sp>
        <p:nvSpPr>
          <p:cNvPr id="47130" name="Line 5"/>
          <p:cNvSpPr>
            <a:spLocks noChangeShapeType="1"/>
          </p:cNvSpPr>
          <p:nvPr/>
        </p:nvSpPr>
        <p:spPr bwMode="black">
          <a:xfrm>
            <a:off x="5924550" y="4508500"/>
            <a:ext cx="4419600" cy="0"/>
          </a:xfrm>
          <a:prstGeom prst="line">
            <a:avLst/>
          </a:prstGeom>
          <a:noFill/>
          <a:ln w="9525">
            <a:solidFill>
              <a:schemeClr val="tx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28685813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206625" y="738410"/>
            <a:ext cx="4743057" cy="924135"/>
          </a:xfrm>
        </p:spPr>
        <p:txBody>
          <a:bodyPr/>
          <a:lstStyle/>
          <a:p>
            <a:r>
              <a:rPr lang="zh-CN" altLang="en-US" dirty="0">
                <a:latin typeface="微软雅黑" panose="020B0503020204020204" pitchFamily="34" charset="-122"/>
                <a:ea typeface="微软雅黑" panose="020B0503020204020204" pitchFamily="34" charset="-122"/>
              </a:rPr>
              <a:t>教学评价（</a:t>
            </a:r>
            <a:r>
              <a:rPr lang="zh-CN" altLang="en-US" dirty="0" smtClean="0">
                <a:latin typeface="微软雅黑" panose="020B0503020204020204" pitchFamily="34" charset="-122"/>
                <a:ea typeface="微软雅黑" panose="020B0503020204020204" pitchFamily="34" charset="-122"/>
              </a:rPr>
              <a:t>实例四）</a:t>
            </a:r>
            <a:endParaRPr lang="zh-CN" altLang="en-US" dirty="0">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2005378861"/>
              </p:ext>
            </p:extLst>
          </p:nvPr>
        </p:nvGraphicFramePr>
        <p:xfrm>
          <a:off x="2653434" y="1662545"/>
          <a:ext cx="6968548" cy="4102214"/>
        </p:xfrm>
        <a:graphic>
          <a:graphicData uri="http://schemas.openxmlformats.org/drawingml/2006/table">
            <a:tbl>
              <a:tblPr firstRow="1" firstCol="1" bandRow="1">
                <a:tableStyleId>{5C22544A-7EE6-4342-B048-85BDC9FD1C3A}</a:tableStyleId>
              </a:tblPr>
              <a:tblGrid>
                <a:gridCol w="2399846"/>
                <a:gridCol w="2855103"/>
                <a:gridCol w="1713599"/>
              </a:tblGrid>
              <a:tr h="660858">
                <a:tc>
                  <a:txBody>
                    <a:bodyPr/>
                    <a:lstStyle/>
                    <a:p>
                      <a:pPr algn="ctr">
                        <a:lnSpc>
                          <a:spcPct val="100000"/>
                        </a:lnSpc>
                        <a:spcAft>
                          <a:spcPts val="0"/>
                        </a:spcAft>
                      </a:pPr>
                      <a:r>
                        <a:rPr lang="zh-CN" sz="2000" kern="100" dirty="0">
                          <a:effectLst/>
                          <a:latin typeface="微软雅黑" panose="020B0503020204020204" pitchFamily="34" charset="-122"/>
                          <a:ea typeface="微软雅黑" panose="020B0503020204020204" pitchFamily="34" charset="-122"/>
                        </a:rPr>
                        <a:t>项</a:t>
                      </a:r>
                      <a:r>
                        <a:rPr lang="en-US" sz="2000" kern="100" dirty="0">
                          <a:effectLst/>
                          <a:latin typeface="微软雅黑" panose="020B0503020204020204" pitchFamily="34" charset="-122"/>
                          <a:ea typeface="微软雅黑" panose="020B0503020204020204" pitchFamily="34" charset="-122"/>
                        </a:rPr>
                        <a:t>    </a:t>
                      </a:r>
                      <a:r>
                        <a:rPr lang="zh-CN" sz="2000" kern="100" dirty="0">
                          <a:effectLst/>
                          <a:latin typeface="微软雅黑" panose="020B0503020204020204" pitchFamily="34" charset="-122"/>
                          <a:ea typeface="微软雅黑" panose="020B0503020204020204" pitchFamily="34" charset="-122"/>
                        </a:rPr>
                        <a:t>目</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00000"/>
                        </a:lnSpc>
                        <a:spcAft>
                          <a:spcPts val="0"/>
                        </a:spcAft>
                      </a:pPr>
                      <a:r>
                        <a:rPr lang="zh-CN" sz="2000" kern="100" dirty="0">
                          <a:effectLst/>
                          <a:latin typeface="微软雅黑" panose="020B0503020204020204" pitchFamily="34" charset="-122"/>
                          <a:ea typeface="微软雅黑" panose="020B0503020204020204" pitchFamily="34" charset="-122"/>
                        </a:rPr>
                        <a:t>标</a:t>
                      </a:r>
                      <a:r>
                        <a:rPr lang="en-US" sz="2000" kern="100" dirty="0">
                          <a:effectLst/>
                          <a:latin typeface="微软雅黑" panose="020B0503020204020204" pitchFamily="34" charset="-122"/>
                          <a:ea typeface="微软雅黑" panose="020B0503020204020204" pitchFamily="34" charset="-122"/>
                        </a:rPr>
                        <a:t>   </a:t>
                      </a:r>
                      <a:r>
                        <a:rPr lang="zh-CN" sz="2000" kern="100" dirty="0">
                          <a:effectLst/>
                          <a:latin typeface="微软雅黑" panose="020B0503020204020204" pitchFamily="34" charset="-122"/>
                          <a:ea typeface="微软雅黑" panose="020B0503020204020204" pitchFamily="34" charset="-122"/>
                        </a:rPr>
                        <a:t>准</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00000"/>
                        </a:lnSpc>
                        <a:spcAft>
                          <a:spcPts val="0"/>
                        </a:spcAft>
                      </a:pPr>
                      <a:r>
                        <a:rPr lang="zh-CN" sz="2000" kern="100">
                          <a:effectLst/>
                          <a:latin typeface="微软雅黑" panose="020B0503020204020204" pitchFamily="34" charset="-122"/>
                          <a:ea typeface="微软雅黑" panose="020B0503020204020204" pitchFamily="34" charset="-122"/>
                        </a:rPr>
                        <a:t>分值</a:t>
                      </a:r>
                      <a:endParaRPr lang="zh-CN" sz="20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846029">
                <a:tc>
                  <a:txBody>
                    <a:bodyPr/>
                    <a:lstStyle/>
                    <a:p>
                      <a:pPr algn="ctr">
                        <a:lnSpc>
                          <a:spcPct val="100000"/>
                        </a:lnSpc>
                        <a:spcAft>
                          <a:spcPts val="0"/>
                        </a:spcAft>
                      </a:pPr>
                      <a:r>
                        <a:rPr lang="zh-CN" sz="2000" kern="100" dirty="0">
                          <a:effectLst/>
                          <a:latin typeface="微软雅黑" panose="020B0503020204020204" pitchFamily="34" charset="-122"/>
                          <a:ea typeface="微软雅黑" panose="020B0503020204020204" pitchFamily="34" charset="-122"/>
                        </a:rPr>
                        <a:t>本节内容我</a:t>
                      </a:r>
                    </a:p>
                    <a:p>
                      <a:pPr algn="ctr">
                        <a:lnSpc>
                          <a:spcPct val="100000"/>
                        </a:lnSpc>
                        <a:spcAft>
                          <a:spcPts val="0"/>
                        </a:spcAft>
                      </a:pPr>
                      <a:r>
                        <a:rPr lang="zh-CN" sz="2000" kern="100" dirty="0">
                          <a:effectLst/>
                          <a:latin typeface="微软雅黑" panose="020B0503020204020204" pitchFamily="34" charset="-122"/>
                          <a:ea typeface="微软雅黑" panose="020B0503020204020204" pitchFamily="34" charset="-122"/>
                        </a:rPr>
                        <a:t>理解的程度</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00000"/>
                        </a:lnSpc>
                        <a:spcAft>
                          <a:spcPts val="0"/>
                        </a:spcAft>
                      </a:pPr>
                      <a:r>
                        <a:rPr lang="zh-CN" sz="2000" kern="100" dirty="0">
                          <a:effectLst/>
                          <a:latin typeface="微软雅黑" panose="020B0503020204020204" pitchFamily="34" charset="-122"/>
                          <a:ea typeface="微软雅黑" panose="020B0503020204020204" pitchFamily="34" charset="-122"/>
                        </a:rPr>
                        <a:t>完全理解（</a:t>
                      </a:r>
                      <a:r>
                        <a:rPr lang="en-US" sz="2000" kern="100" dirty="0">
                          <a:effectLst/>
                          <a:latin typeface="微软雅黑" panose="020B0503020204020204" pitchFamily="34" charset="-122"/>
                          <a:ea typeface="微软雅黑" panose="020B0503020204020204" pitchFamily="34" charset="-122"/>
                        </a:rPr>
                        <a:t>100</a:t>
                      </a:r>
                      <a:r>
                        <a:rPr lang="zh-CN" sz="2000" kern="100" dirty="0">
                          <a:effectLst/>
                          <a:latin typeface="微软雅黑" panose="020B0503020204020204" pitchFamily="34" charset="-122"/>
                          <a:ea typeface="微软雅黑" panose="020B0503020204020204" pitchFamily="34" charset="-122"/>
                        </a:rPr>
                        <a:t>分）</a:t>
                      </a:r>
                    </a:p>
                    <a:p>
                      <a:pPr algn="ctr">
                        <a:lnSpc>
                          <a:spcPct val="100000"/>
                        </a:lnSpc>
                        <a:spcAft>
                          <a:spcPts val="0"/>
                        </a:spcAft>
                      </a:pPr>
                      <a:r>
                        <a:rPr lang="zh-CN" sz="2000" kern="100" dirty="0">
                          <a:effectLst/>
                          <a:latin typeface="微软雅黑" panose="020B0503020204020204" pitchFamily="34" charset="-122"/>
                          <a:ea typeface="微软雅黑" panose="020B0503020204020204" pitchFamily="34" charset="-122"/>
                        </a:rPr>
                        <a:t>基本理解（</a:t>
                      </a:r>
                      <a:r>
                        <a:rPr lang="en-US" sz="2000" kern="100" dirty="0">
                          <a:effectLst/>
                          <a:latin typeface="微软雅黑" panose="020B0503020204020204" pitchFamily="34" charset="-122"/>
                          <a:ea typeface="微软雅黑" panose="020B0503020204020204" pitchFamily="34" charset="-122"/>
                        </a:rPr>
                        <a:t>60</a:t>
                      </a:r>
                      <a:r>
                        <a:rPr lang="zh-CN" sz="2000" kern="100" dirty="0">
                          <a:effectLst/>
                          <a:latin typeface="微软雅黑" panose="020B0503020204020204" pitchFamily="34" charset="-122"/>
                          <a:ea typeface="微软雅黑" panose="020B0503020204020204" pitchFamily="34" charset="-122"/>
                        </a:rPr>
                        <a:t>分）</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2000" kern="100">
                          <a:effectLst/>
                          <a:latin typeface="微软雅黑" panose="020B0503020204020204" pitchFamily="34" charset="-122"/>
                          <a:ea typeface="微软雅黑" panose="020B0503020204020204" pitchFamily="34" charset="-122"/>
                        </a:rPr>
                        <a:t> </a:t>
                      </a:r>
                      <a:endParaRPr lang="zh-CN" sz="20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tc>
              </a:tr>
              <a:tr h="846029">
                <a:tc>
                  <a:txBody>
                    <a:bodyPr/>
                    <a:lstStyle/>
                    <a:p>
                      <a:pPr algn="ctr">
                        <a:lnSpc>
                          <a:spcPct val="100000"/>
                        </a:lnSpc>
                        <a:spcAft>
                          <a:spcPts val="0"/>
                        </a:spcAft>
                      </a:pPr>
                      <a:r>
                        <a:rPr lang="zh-CN" sz="2000" kern="100" dirty="0">
                          <a:effectLst/>
                          <a:latin typeface="微软雅黑" panose="020B0503020204020204" pitchFamily="34" charset="-122"/>
                          <a:ea typeface="微软雅黑" panose="020B0503020204020204" pitchFamily="34" charset="-122"/>
                        </a:rPr>
                        <a:t>对自己学习</a:t>
                      </a:r>
                    </a:p>
                    <a:p>
                      <a:pPr algn="ctr">
                        <a:lnSpc>
                          <a:spcPct val="100000"/>
                        </a:lnSpc>
                        <a:spcAft>
                          <a:spcPts val="0"/>
                        </a:spcAft>
                      </a:pPr>
                      <a:r>
                        <a:rPr lang="zh-CN" sz="2000" kern="100" dirty="0">
                          <a:effectLst/>
                          <a:latin typeface="微软雅黑" panose="020B0503020204020204" pitchFamily="34" charset="-122"/>
                          <a:ea typeface="微软雅黑" panose="020B0503020204020204" pitchFamily="34" charset="-122"/>
                        </a:rPr>
                        <a:t>的满意度</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00000"/>
                        </a:lnSpc>
                        <a:spcAft>
                          <a:spcPts val="0"/>
                        </a:spcAft>
                      </a:pPr>
                      <a:r>
                        <a:rPr lang="zh-CN" sz="2000" kern="100" dirty="0">
                          <a:effectLst/>
                          <a:latin typeface="微软雅黑" panose="020B0503020204020204" pitchFamily="34" charset="-122"/>
                          <a:ea typeface="微软雅黑" panose="020B0503020204020204" pitchFamily="34" charset="-122"/>
                        </a:rPr>
                        <a:t>十分满意（</a:t>
                      </a:r>
                      <a:r>
                        <a:rPr lang="en-US" sz="2000" kern="100" dirty="0">
                          <a:effectLst/>
                          <a:latin typeface="微软雅黑" panose="020B0503020204020204" pitchFamily="34" charset="-122"/>
                          <a:ea typeface="微软雅黑" panose="020B0503020204020204" pitchFamily="34" charset="-122"/>
                        </a:rPr>
                        <a:t>100</a:t>
                      </a:r>
                      <a:r>
                        <a:rPr lang="zh-CN" sz="2000" kern="100" dirty="0">
                          <a:effectLst/>
                          <a:latin typeface="微软雅黑" panose="020B0503020204020204" pitchFamily="34" charset="-122"/>
                          <a:ea typeface="微软雅黑" panose="020B0503020204020204" pitchFamily="34" charset="-122"/>
                        </a:rPr>
                        <a:t>分）</a:t>
                      </a:r>
                    </a:p>
                    <a:p>
                      <a:pPr algn="ctr">
                        <a:lnSpc>
                          <a:spcPct val="100000"/>
                        </a:lnSpc>
                        <a:spcAft>
                          <a:spcPts val="0"/>
                        </a:spcAft>
                      </a:pPr>
                      <a:r>
                        <a:rPr lang="zh-CN" sz="2000" kern="100" dirty="0">
                          <a:effectLst/>
                          <a:latin typeface="微软雅黑" panose="020B0503020204020204" pitchFamily="34" charset="-122"/>
                          <a:ea typeface="微软雅黑" panose="020B0503020204020204" pitchFamily="34" charset="-122"/>
                        </a:rPr>
                        <a:t>基本满意（</a:t>
                      </a:r>
                      <a:r>
                        <a:rPr lang="en-US" sz="2000" kern="100" dirty="0">
                          <a:effectLst/>
                          <a:latin typeface="微软雅黑" panose="020B0503020204020204" pitchFamily="34" charset="-122"/>
                          <a:ea typeface="微软雅黑" panose="020B0503020204020204" pitchFamily="34" charset="-122"/>
                        </a:rPr>
                        <a:t>60</a:t>
                      </a:r>
                      <a:r>
                        <a:rPr lang="zh-CN" sz="2000" kern="100" dirty="0">
                          <a:effectLst/>
                          <a:latin typeface="微软雅黑" panose="020B0503020204020204" pitchFamily="34" charset="-122"/>
                          <a:ea typeface="微软雅黑" panose="020B0503020204020204" pitchFamily="34" charset="-122"/>
                        </a:rPr>
                        <a:t>分）</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2000" kern="100" dirty="0">
                          <a:effectLst/>
                          <a:latin typeface="微软雅黑" panose="020B0503020204020204" pitchFamily="34" charset="-122"/>
                          <a:ea typeface="微软雅黑" panose="020B0503020204020204" pitchFamily="34" charset="-122"/>
                        </a:rPr>
                        <a:t> </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tc>
              </a:tr>
              <a:tr h="846029">
                <a:tc>
                  <a:txBody>
                    <a:bodyPr/>
                    <a:lstStyle/>
                    <a:p>
                      <a:pPr algn="ctr">
                        <a:lnSpc>
                          <a:spcPct val="100000"/>
                        </a:lnSpc>
                        <a:spcAft>
                          <a:spcPts val="0"/>
                        </a:spcAft>
                      </a:pPr>
                      <a:r>
                        <a:rPr lang="zh-CN" sz="2000" kern="100">
                          <a:effectLst/>
                          <a:latin typeface="微软雅黑" panose="020B0503020204020204" pitchFamily="34" charset="-122"/>
                          <a:ea typeface="微软雅黑" panose="020B0503020204020204" pitchFamily="34" charset="-122"/>
                        </a:rPr>
                        <a:t>对小组合作</a:t>
                      </a:r>
                    </a:p>
                    <a:p>
                      <a:pPr algn="ctr">
                        <a:lnSpc>
                          <a:spcPct val="100000"/>
                        </a:lnSpc>
                        <a:spcAft>
                          <a:spcPts val="0"/>
                        </a:spcAft>
                      </a:pPr>
                      <a:r>
                        <a:rPr lang="zh-CN" sz="2000" kern="100">
                          <a:effectLst/>
                          <a:latin typeface="微软雅黑" panose="020B0503020204020204" pitchFamily="34" charset="-122"/>
                          <a:ea typeface="微软雅黑" panose="020B0503020204020204" pitchFamily="34" charset="-122"/>
                        </a:rPr>
                        <a:t>探究的满意度</a:t>
                      </a:r>
                      <a:endParaRPr lang="zh-CN" sz="20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00000"/>
                        </a:lnSpc>
                        <a:spcAft>
                          <a:spcPts val="0"/>
                        </a:spcAft>
                      </a:pPr>
                      <a:r>
                        <a:rPr lang="zh-CN" sz="2000" kern="100" dirty="0">
                          <a:effectLst/>
                          <a:latin typeface="微软雅黑" panose="020B0503020204020204" pitchFamily="34" charset="-122"/>
                          <a:ea typeface="微软雅黑" panose="020B0503020204020204" pitchFamily="34" charset="-122"/>
                        </a:rPr>
                        <a:t>十分满意（</a:t>
                      </a:r>
                      <a:r>
                        <a:rPr lang="en-US" sz="2000" kern="100" dirty="0">
                          <a:effectLst/>
                          <a:latin typeface="微软雅黑" panose="020B0503020204020204" pitchFamily="34" charset="-122"/>
                          <a:ea typeface="微软雅黑" panose="020B0503020204020204" pitchFamily="34" charset="-122"/>
                        </a:rPr>
                        <a:t>100</a:t>
                      </a:r>
                      <a:r>
                        <a:rPr lang="zh-CN" sz="2000" kern="100" dirty="0">
                          <a:effectLst/>
                          <a:latin typeface="微软雅黑" panose="020B0503020204020204" pitchFamily="34" charset="-122"/>
                          <a:ea typeface="微软雅黑" panose="020B0503020204020204" pitchFamily="34" charset="-122"/>
                        </a:rPr>
                        <a:t>分）</a:t>
                      </a:r>
                    </a:p>
                    <a:p>
                      <a:pPr algn="ctr">
                        <a:lnSpc>
                          <a:spcPct val="100000"/>
                        </a:lnSpc>
                        <a:spcAft>
                          <a:spcPts val="0"/>
                        </a:spcAft>
                      </a:pPr>
                      <a:r>
                        <a:rPr lang="zh-CN" sz="2000" kern="100" dirty="0">
                          <a:effectLst/>
                          <a:latin typeface="微软雅黑" panose="020B0503020204020204" pitchFamily="34" charset="-122"/>
                          <a:ea typeface="微软雅黑" panose="020B0503020204020204" pitchFamily="34" charset="-122"/>
                        </a:rPr>
                        <a:t>基本满意（</a:t>
                      </a:r>
                      <a:r>
                        <a:rPr lang="en-US" sz="2000" kern="100" dirty="0">
                          <a:effectLst/>
                          <a:latin typeface="微软雅黑" panose="020B0503020204020204" pitchFamily="34" charset="-122"/>
                          <a:ea typeface="微软雅黑" panose="020B0503020204020204" pitchFamily="34" charset="-122"/>
                        </a:rPr>
                        <a:t>60</a:t>
                      </a:r>
                      <a:r>
                        <a:rPr lang="zh-CN" sz="2000" kern="100" dirty="0">
                          <a:effectLst/>
                          <a:latin typeface="微软雅黑" panose="020B0503020204020204" pitchFamily="34" charset="-122"/>
                          <a:ea typeface="微软雅黑" panose="020B0503020204020204" pitchFamily="34" charset="-122"/>
                        </a:rPr>
                        <a:t>分）</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2000" kern="100" dirty="0">
                          <a:effectLst/>
                          <a:latin typeface="微软雅黑" panose="020B0503020204020204" pitchFamily="34" charset="-122"/>
                          <a:ea typeface="微软雅黑" panose="020B0503020204020204" pitchFamily="34" charset="-122"/>
                        </a:rPr>
                        <a:t> </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tc>
              </a:tr>
              <a:tr h="903269">
                <a:tc>
                  <a:txBody>
                    <a:bodyPr/>
                    <a:lstStyle/>
                    <a:p>
                      <a:pPr algn="ctr">
                        <a:lnSpc>
                          <a:spcPct val="100000"/>
                        </a:lnSpc>
                        <a:spcAft>
                          <a:spcPts val="0"/>
                        </a:spcAft>
                      </a:pPr>
                      <a:r>
                        <a:rPr lang="zh-CN" sz="2000" kern="100">
                          <a:effectLst/>
                          <a:latin typeface="微软雅黑" panose="020B0503020204020204" pitchFamily="34" charset="-122"/>
                          <a:ea typeface="微软雅黑" panose="020B0503020204020204" pitchFamily="34" charset="-122"/>
                        </a:rPr>
                        <a:t>问题和建议</a:t>
                      </a:r>
                      <a:endParaRPr lang="zh-CN" sz="20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gridSpan="2">
                  <a:txBody>
                    <a:bodyPr/>
                    <a:lstStyle/>
                    <a:p>
                      <a:pPr algn="ctr">
                        <a:lnSpc>
                          <a:spcPct val="100000"/>
                        </a:lnSpc>
                        <a:spcAft>
                          <a:spcPts val="0"/>
                        </a:spcAft>
                      </a:pPr>
                      <a:r>
                        <a:rPr lang="en-US" sz="2000" kern="100" dirty="0">
                          <a:effectLst/>
                          <a:latin typeface="微软雅黑" panose="020B0503020204020204" pitchFamily="34" charset="-122"/>
                          <a:ea typeface="微软雅黑" panose="020B0503020204020204" pitchFamily="34" charset="-122"/>
                        </a:rPr>
                        <a:t> </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ltLang="en-US"/>
                    </a:p>
                  </a:txBody>
                  <a:tcPr/>
                </a:tc>
              </a:tr>
            </a:tbl>
          </a:graphicData>
        </a:graphic>
      </p:graphicFrame>
    </p:spTree>
    <p:extLst>
      <p:ext uri="{BB962C8B-B14F-4D97-AF65-F5344CB8AC3E}">
        <p14:creationId xmlns:p14="http://schemas.microsoft.com/office/powerpoint/2010/main" val="89896142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37362" y="696847"/>
            <a:ext cx="2997384" cy="851399"/>
          </a:xfrm>
        </p:spPr>
        <p:txBody>
          <a:bodyPr/>
          <a:lstStyle/>
          <a:p>
            <a:r>
              <a:rPr lang="zh-CN" altLang="en-US" dirty="0">
                <a:latin typeface="微软雅黑" panose="020B0503020204020204" pitchFamily="34" charset="-122"/>
                <a:ea typeface="微软雅黑" panose="020B0503020204020204" pitchFamily="34" charset="-122"/>
              </a:rPr>
              <a:t>教学反思</a:t>
            </a:r>
          </a:p>
        </p:txBody>
      </p:sp>
      <p:sp>
        <p:nvSpPr>
          <p:cNvPr id="43011" name="Rectangle 3"/>
          <p:cNvSpPr>
            <a:spLocks noGrp="1" noChangeArrowheads="1"/>
          </p:cNvSpPr>
          <p:nvPr>
            <p:ph type="body" idx="1"/>
          </p:nvPr>
        </p:nvSpPr>
        <p:spPr>
          <a:xfrm>
            <a:off x="1548245" y="1548246"/>
            <a:ext cx="9819409" cy="4409353"/>
          </a:xfrm>
        </p:spPr>
        <p:txBody>
          <a:bodyPr>
            <a:normAutofit fontScale="92500" lnSpcReduction="10000"/>
          </a:bodyPr>
          <a:lstStyle/>
          <a:p>
            <a:pPr marL="0" indent="0">
              <a:lnSpc>
                <a:spcPct val="150000"/>
              </a:lnSpc>
              <a:spcBef>
                <a:spcPts val="700"/>
              </a:spcBef>
              <a:buNone/>
            </a:pPr>
            <a:r>
              <a:rPr lang="zh-CN" altLang="en-US" dirty="0" smtClean="0">
                <a:solidFill>
                  <a:schemeClr val="tx1"/>
                </a:solidFill>
                <a:latin typeface="微软雅黑" panose="020B0503020204020204" pitchFamily="34" charset="-122"/>
                <a:ea typeface="微软雅黑" panose="020B0503020204020204" pitchFamily="34" charset="-122"/>
              </a:rPr>
              <a:t>       教学</a:t>
            </a:r>
            <a:r>
              <a:rPr lang="zh-CN" altLang="en-US" dirty="0">
                <a:solidFill>
                  <a:schemeClr val="tx1"/>
                </a:solidFill>
                <a:latin typeface="微软雅黑" panose="020B0503020204020204" pitchFamily="34" charset="-122"/>
                <a:ea typeface="微软雅黑" panose="020B0503020204020204" pitchFamily="34" charset="-122"/>
              </a:rPr>
              <a:t>反思应当是教学过程实施后的回头看，应当就教学过程的实施情况进行梳理，找出成功及不足之处，提出今后的改进措施</a:t>
            </a:r>
            <a:r>
              <a:rPr lang="zh-CN" altLang="en-US" dirty="0" smtClean="0">
                <a:solidFill>
                  <a:schemeClr val="tx1"/>
                </a:solidFill>
                <a:latin typeface="微软雅黑" panose="020B0503020204020204" pitchFamily="34" charset="-122"/>
                <a:ea typeface="微软雅黑" panose="020B0503020204020204" pitchFamily="34" charset="-122"/>
              </a:rPr>
              <a:t>。教学</a:t>
            </a:r>
            <a:r>
              <a:rPr lang="zh-CN" altLang="en-US" dirty="0">
                <a:solidFill>
                  <a:schemeClr val="tx1"/>
                </a:solidFill>
                <a:latin typeface="微软雅黑" panose="020B0503020204020204" pitchFamily="34" charset="-122"/>
                <a:ea typeface="微软雅黑" panose="020B0503020204020204" pitchFamily="34" charset="-122"/>
              </a:rPr>
              <a:t>反思的内容应具体，不能泛泛而谈，也不能为反思而反思</a:t>
            </a:r>
            <a:r>
              <a:rPr lang="zh-CN" altLang="en-US" dirty="0" smtClean="0">
                <a:solidFill>
                  <a:schemeClr val="tx1"/>
                </a:solidFill>
                <a:latin typeface="微软雅黑" panose="020B0503020204020204" pitchFamily="34" charset="-122"/>
                <a:ea typeface="微软雅黑" panose="020B0503020204020204" pitchFamily="34" charset="-122"/>
              </a:rPr>
              <a:t>。教学反思一般包括：</a:t>
            </a:r>
            <a:endParaRPr lang="en-US" altLang="zh-CN" dirty="0" smtClean="0">
              <a:solidFill>
                <a:schemeClr val="tx1"/>
              </a:solidFill>
              <a:latin typeface="微软雅黑" panose="020B0503020204020204" pitchFamily="34" charset="-122"/>
              <a:ea typeface="微软雅黑" panose="020B0503020204020204" pitchFamily="34" charset="-122"/>
            </a:endParaRPr>
          </a:p>
          <a:p>
            <a:pPr marL="0" indent="0">
              <a:lnSpc>
                <a:spcPct val="150000"/>
              </a:lnSpc>
              <a:spcBef>
                <a:spcPts val="700"/>
              </a:spcBef>
              <a:buNone/>
            </a:pPr>
            <a:r>
              <a:rPr lang="zh-CN" altLang="en-US" dirty="0" smtClean="0">
                <a:solidFill>
                  <a:schemeClr val="tx1"/>
                </a:solidFill>
                <a:latin typeface="微软雅黑" panose="020B0503020204020204" pitchFamily="34" charset="-122"/>
                <a:ea typeface="微软雅黑" panose="020B0503020204020204" pitchFamily="34" charset="-122"/>
              </a:rPr>
              <a:t>       </a:t>
            </a:r>
            <a:r>
              <a:rPr lang="en-US" altLang="zh-CN" dirty="0" smtClean="0">
                <a:solidFill>
                  <a:schemeClr val="tx1"/>
                </a:solidFill>
                <a:latin typeface="微软雅黑" panose="020B0503020204020204" pitchFamily="34" charset="-122"/>
                <a:ea typeface="微软雅黑" panose="020B0503020204020204" pitchFamily="34" charset="-122"/>
              </a:rPr>
              <a:t>1.  </a:t>
            </a:r>
            <a:r>
              <a:rPr lang="zh-CN" altLang="en-US" dirty="0" smtClean="0">
                <a:solidFill>
                  <a:schemeClr val="tx1"/>
                </a:solidFill>
                <a:latin typeface="微软雅黑" panose="020B0503020204020204" pitchFamily="34" charset="-122"/>
                <a:ea typeface="微软雅黑" panose="020B0503020204020204" pitchFamily="34" charset="-122"/>
              </a:rPr>
              <a:t>教学效果</a:t>
            </a:r>
            <a:r>
              <a:rPr lang="en-US" altLang="zh-CN" dirty="0" smtClean="0">
                <a:solidFill>
                  <a:schemeClr val="tx1"/>
                </a:solidFill>
                <a:latin typeface="微软雅黑" panose="020B0503020204020204" pitchFamily="34" charset="-122"/>
                <a:ea typeface="微软雅黑" panose="020B0503020204020204" pitchFamily="34" charset="-122"/>
              </a:rPr>
              <a:t>——</a:t>
            </a:r>
            <a:r>
              <a:rPr lang="zh-CN" altLang="en-US" dirty="0" smtClean="0">
                <a:solidFill>
                  <a:schemeClr val="tx1"/>
                </a:solidFill>
                <a:latin typeface="微软雅黑" panose="020B0503020204020204" pitchFamily="34" charset="-122"/>
                <a:ea typeface="微软雅黑" panose="020B0503020204020204" pitchFamily="34" charset="-122"/>
              </a:rPr>
              <a:t>对</a:t>
            </a:r>
            <a:r>
              <a:rPr lang="zh-CN" altLang="en-US" dirty="0">
                <a:solidFill>
                  <a:schemeClr val="tx1"/>
                </a:solidFill>
                <a:latin typeface="微软雅黑" panose="020B0503020204020204" pitchFamily="34" charset="-122"/>
                <a:ea typeface="微软雅黑" panose="020B0503020204020204" pitchFamily="34" charset="-122"/>
              </a:rPr>
              <a:t>教学目标达成度的基本判断。</a:t>
            </a:r>
          </a:p>
          <a:p>
            <a:pPr marL="0" indent="0">
              <a:lnSpc>
                <a:spcPct val="150000"/>
              </a:lnSpc>
              <a:spcBef>
                <a:spcPts val="700"/>
              </a:spcBef>
              <a:buNone/>
            </a:pPr>
            <a:r>
              <a:rPr lang="zh-CN" altLang="en-US" dirty="0" smtClean="0">
                <a:solidFill>
                  <a:schemeClr val="tx1"/>
                </a:solidFill>
                <a:latin typeface="微软雅黑" panose="020B0503020204020204" pitchFamily="34" charset="-122"/>
                <a:ea typeface="微软雅黑" panose="020B0503020204020204" pitchFamily="34" charset="-122"/>
              </a:rPr>
              <a:t>       </a:t>
            </a:r>
            <a:r>
              <a:rPr lang="en-US" altLang="zh-CN" dirty="0" smtClean="0">
                <a:solidFill>
                  <a:schemeClr val="tx1"/>
                </a:solidFill>
                <a:latin typeface="微软雅黑" panose="020B0503020204020204" pitchFamily="34" charset="-122"/>
                <a:ea typeface="微软雅黑" panose="020B0503020204020204" pitchFamily="34" charset="-122"/>
              </a:rPr>
              <a:t>2.  </a:t>
            </a:r>
            <a:r>
              <a:rPr lang="zh-CN" altLang="en-US" dirty="0" smtClean="0">
                <a:solidFill>
                  <a:schemeClr val="tx1"/>
                </a:solidFill>
                <a:latin typeface="微软雅黑" panose="020B0503020204020204" pitchFamily="34" charset="-122"/>
                <a:ea typeface="微软雅黑" panose="020B0503020204020204" pitchFamily="34" charset="-122"/>
              </a:rPr>
              <a:t>主要优点</a:t>
            </a:r>
            <a:r>
              <a:rPr lang="en-US" altLang="zh-CN" dirty="0" smtClean="0">
                <a:solidFill>
                  <a:schemeClr val="tx1"/>
                </a:solidFill>
                <a:latin typeface="微软雅黑" panose="020B0503020204020204" pitchFamily="34" charset="-122"/>
                <a:ea typeface="微软雅黑" panose="020B0503020204020204" pitchFamily="34" charset="-122"/>
              </a:rPr>
              <a:t>——</a:t>
            </a:r>
            <a:r>
              <a:rPr lang="zh-CN" altLang="en-US" dirty="0" smtClean="0">
                <a:solidFill>
                  <a:schemeClr val="tx1"/>
                </a:solidFill>
                <a:latin typeface="微软雅黑" panose="020B0503020204020204" pitchFamily="34" charset="-122"/>
                <a:ea typeface="微软雅黑" panose="020B0503020204020204" pitchFamily="34" charset="-122"/>
              </a:rPr>
              <a:t>教学设计及教学实施中的主要亮点。</a:t>
            </a:r>
            <a:endParaRPr lang="en-US" altLang="zh-CN" dirty="0" smtClean="0">
              <a:solidFill>
                <a:schemeClr val="tx1"/>
              </a:solidFill>
              <a:latin typeface="微软雅黑" panose="020B0503020204020204" pitchFamily="34" charset="-122"/>
              <a:ea typeface="微软雅黑" panose="020B0503020204020204" pitchFamily="34" charset="-122"/>
            </a:endParaRPr>
          </a:p>
          <a:p>
            <a:pPr marL="0" indent="0">
              <a:lnSpc>
                <a:spcPct val="150000"/>
              </a:lnSpc>
              <a:spcBef>
                <a:spcPts val="700"/>
              </a:spcBef>
              <a:buNone/>
            </a:pPr>
            <a:r>
              <a:rPr lang="en-US" altLang="zh-CN" dirty="0">
                <a:solidFill>
                  <a:schemeClr val="tx1"/>
                </a:solidFill>
                <a:latin typeface="微软雅黑" panose="020B0503020204020204" pitchFamily="34" charset="-122"/>
                <a:ea typeface="微软雅黑" panose="020B0503020204020204" pitchFamily="34" charset="-122"/>
              </a:rPr>
              <a:t> </a:t>
            </a:r>
            <a:r>
              <a:rPr lang="en-US" altLang="zh-CN" dirty="0" smtClean="0">
                <a:solidFill>
                  <a:schemeClr val="tx1"/>
                </a:solidFill>
                <a:latin typeface="微软雅黑" panose="020B0503020204020204" pitchFamily="34" charset="-122"/>
                <a:ea typeface="微软雅黑" panose="020B0503020204020204" pitchFamily="34" charset="-122"/>
              </a:rPr>
              <a:t>      3.  </a:t>
            </a:r>
            <a:r>
              <a:rPr lang="zh-CN" altLang="en-US" dirty="0" smtClean="0">
                <a:solidFill>
                  <a:schemeClr val="tx1"/>
                </a:solidFill>
                <a:latin typeface="微软雅黑" panose="020B0503020204020204" pitchFamily="34" charset="-122"/>
                <a:ea typeface="微软雅黑" panose="020B0503020204020204" pitchFamily="34" charset="-122"/>
              </a:rPr>
              <a:t>存在问题</a:t>
            </a:r>
            <a:r>
              <a:rPr lang="en-US" altLang="zh-CN" dirty="0" smtClean="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教学设计及教学实施</a:t>
            </a:r>
            <a:r>
              <a:rPr lang="zh-CN" altLang="en-US" dirty="0" smtClean="0">
                <a:solidFill>
                  <a:schemeClr val="tx1"/>
                </a:solidFill>
                <a:latin typeface="微软雅黑" panose="020B0503020204020204" pitchFamily="34" charset="-122"/>
                <a:ea typeface="微软雅黑" panose="020B0503020204020204" pitchFamily="34" charset="-122"/>
              </a:rPr>
              <a:t>中存在</a:t>
            </a:r>
            <a:r>
              <a:rPr lang="zh-CN" altLang="en-US" dirty="0">
                <a:solidFill>
                  <a:schemeClr val="tx1"/>
                </a:solidFill>
                <a:latin typeface="微软雅黑" panose="020B0503020204020204" pitchFamily="34" charset="-122"/>
                <a:ea typeface="微软雅黑" panose="020B0503020204020204" pitchFamily="34" charset="-122"/>
              </a:rPr>
              <a:t>的主要问题及缘由分析。</a:t>
            </a:r>
          </a:p>
          <a:p>
            <a:pPr marL="0" indent="0">
              <a:lnSpc>
                <a:spcPct val="150000"/>
              </a:lnSpc>
              <a:spcBef>
                <a:spcPts val="700"/>
              </a:spcBef>
              <a:buNone/>
            </a:pPr>
            <a:r>
              <a:rPr lang="zh-CN" altLang="en-US" dirty="0" smtClean="0">
                <a:solidFill>
                  <a:schemeClr val="tx1"/>
                </a:solidFill>
                <a:latin typeface="微软雅黑" panose="020B0503020204020204" pitchFamily="34" charset="-122"/>
                <a:ea typeface="微软雅黑" panose="020B0503020204020204" pitchFamily="34" charset="-122"/>
              </a:rPr>
              <a:t>       </a:t>
            </a:r>
            <a:r>
              <a:rPr lang="en-US" altLang="zh-CN" dirty="0" smtClean="0">
                <a:solidFill>
                  <a:schemeClr val="tx1"/>
                </a:solidFill>
                <a:latin typeface="微软雅黑" panose="020B0503020204020204" pitchFamily="34" charset="-122"/>
                <a:ea typeface="微软雅黑" panose="020B0503020204020204" pitchFamily="34" charset="-122"/>
              </a:rPr>
              <a:t>4.  </a:t>
            </a:r>
            <a:r>
              <a:rPr lang="zh-CN" altLang="en-US" dirty="0" smtClean="0">
                <a:solidFill>
                  <a:schemeClr val="tx1"/>
                </a:solidFill>
                <a:latin typeface="微软雅黑" panose="020B0503020204020204" pitchFamily="34" charset="-122"/>
                <a:ea typeface="微软雅黑" panose="020B0503020204020204" pitchFamily="34" charset="-122"/>
              </a:rPr>
              <a:t>教学启示</a:t>
            </a:r>
            <a:r>
              <a:rPr lang="en-US" altLang="zh-CN" dirty="0" smtClean="0">
                <a:solidFill>
                  <a:schemeClr val="tx1"/>
                </a:solidFill>
                <a:latin typeface="微软雅黑" panose="020B0503020204020204" pitchFamily="34" charset="-122"/>
                <a:ea typeface="微软雅黑" panose="020B0503020204020204" pitchFamily="34" charset="-122"/>
              </a:rPr>
              <a:t>——</a:t>
            </a:r>
            <a:r>
              <a:rPr lang="zh-CN" altLang="en-US" dirty="0" smtClean="0">
                <a:solidFill>
                  <a:schemeClr val="tx1"/>
                </a:solidFill>
                <a:latin typeface="微软雅黑" panose="020B0503020204020204" pitchFamily="34" charset="-122"/>
                <a:ea typeface="微软雅黑" panose="020B0503020204020204" pitchFamily="34" charset="-122"/>
              </a:rPr>
              <a:t>对后续教学的影响。 </a:t>
            </a:r>
            <a:endParaRPr lang="zh-CN" altLang="en-US" dirty="0">
              <a:solidFill>
                <a:schemeClr val="tx1"/>
              </a:solidFill>
              <a:latin typeface="微软雅黑" panose="020B0503020204020204" pitchFamily="34" charset="-122"/>
              <a:ea typeface="微软雅黑" panose="020B0503020204020204" pitchFamily="34" charset="-122"/>
            </a:endParaRPr>
          </a:p>
          <a:p>
            <a:pPr>
              <a:lnSpc>
                <a:spcPct val="150000"/>
              </a:lnSpc>
              <a:spcBef>
                <a:spcPts val="700"/>
              </a:spcBef>
              <a:buFont typeface="Wingdings" panose="05000000000000000000" pitchFamily="2" charset="2"/>
              <a:buNone/>
            </a:pPr>
            <a:r>
              <a:rPr lang="zh-CN" altLang="en-US" dirty="0" smtClean="0">
                <a:solidFill>
                  <a:schemeClr val="tx1"/>
                </a:solidFill>
                <a:latin typeface="微软雅黑" panose="020B0503020204020204" pitchFamily="34" charset="-122"/>
                <a:ea typeface="微软雅黑" panose="020B0503020204020204" pitchFamily="34" charset="-122"/>
              </a:rPr>
              <a:t>注意点：</a:t>
            </a:r>
            <a:endParaRPr lang="zh-CN" altLang="en-US" dirty="0">
              <a:solidFill>
                <a:schemeClr val="tx1"/>
              </a:solidFill>
              <a:latin typeface="微软雅黑" panose="020B0503020204020204" pitchFamily="34" charset="-122"/>
              <a:ea typeface="微软雅黑" panose="020B0503020204020204" pitchFamily="34" charset="-122"/>
            </a:endParaRPr>
          </a:p>
          <a:p>
            <a:pPr>
              <a:lnSpc>
                <a:spcPct val="150000"/>
              </a:lnSpc>
              <a:spcBef>
                <a:spcPts val="700"/>
              </a:spcBef>
              <a:buFont typeface="Wingdings" panose="05000000000000000000" pitchFamily="2" charset="2"/>
              <a:buNone/>
            </a:pPr>
            <a:r>
              <a:rPr lang="en-US" altLang="zh-CN" dirty="0" smtClean="0">
                <a:solidFill>
                  <a:schemeClr val="tx1"/>
                </a:solidFill>
                <a:latin typeface="微软雅黑" panose="020B0503020204020204" pitchFamily="34" charset="-122"/>
                <a:ea typeface="微软雅黑" panose="020B0503020204020204" pitchFamily="34" charset="-122"/>
              </a:rPr>
              <a:t>       1.  </a:t>
            </a:r>
            <a:r>
              <a:rPr lang="zh-CN" altLang="en-US" dirty="0" smtClean="0">
                <a:solidFill>
                  <a:schemeClr val="tx1"/>
                </a:solidFill>
                <a:latin typeface="微软雅黑" panose="020B0503020204020204" pitchFamily="34" charset="-122"/>
                <a:ea typeface="微软雅黑" panose="020B0503020204020204" pitchFamily="34" charset="-122"/>
              </a:rPr>
              <a:t>教学</a:t>
            </a:r>
            <a:r>
              <a:rPr lang="zh-CN" altLang="en-US" dirty="0">
                <a:solidFill>
                  <a:schemeClr val="tx1"/>
                </a:solidFill>
                <a:latin typeface="微软雅黑" panose="020B0503020204020204" pitchFamily="34" charset="-122"/>
                <a:ea typeface="微软雅黑" panose="020B0503020204020204" pitchFamily="34" charset="-122"/>
              </a:rPr>
              <a:t>反思不仅仅是教学设想，要找准存在问题，提出改进措施，达到举一反三、触类旁通。</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spcBef>
                <a:spcPts val="700"/>
              </a:spcBef>
              <a:buFont typeface="Wingdings" panose="05000000000000000000" pitchFamily="2" charset="2"/>
              <a:buNone/>
            </a:pPr>
            <a:r>
              <a:rPr lang="en-US" altLang="zh-CN" dirty="0">
                <a:solidFill>
                  <a:schemeClr val="tx1"/>
                </a:solidFill>
                <a:latin typeface="微软雅黑" panose="020B0503020204020204" pitchFamily="34" charset="-122"/>
                <a:ea typeface="微软雅黑" panose="020B0503020204020204" pitchFamily="34" charset="-122"/>
              </a:rPr>
              <a:t>  </a:t>
            </a:r>
            <a:r>
              <a:rPr lang="en-US" altLang="zh-CN" dirty="0" smtClean="0">
                <a:solidFill>
                  <a:schemeClr val="tx1"/>
                </a:solidFill>
                <a:latin typeface="微软雅黑" panose="020B0503020204020204" pitchFamily="34" charset="-122"/>
                <a:ea typeface="微软雅黑" panose="020B0503020204020204" pitchFamily="34" charset="-122"/>
              </a:rPr>
              <a:t>     2.  </a:t>
            </a:r>
            <a:r>
              <a:rPr lang="zh-CN" altLang="en-US" dirty="0" smtClean="0">
                <a:solidFill>
                  <a:schemeClr val="tx1"/>
                </a:solidFill>
                <a:latin typeface="微软雅黑" panose="020B0503020204020204" pitchFamily="34" charset="-122"/>
                <a:ea typeface="微软雅黑" panose="020B0503020204020204" pitchFamily="34" charset="-122"/>
              </a:rPr>
              <a:t>问题</a:t>
            </a:r>
            <a:r>
              <a:rPr lang="zh-CN" altLang="en-US" dirty="0">
                <a:solidFill>
                  <a:schemeClr val="tx1"/>
                </a:solidFill>
                <a:latin typeface="微软雅黑" panose="020B0503020204020204" pitchFamily="34" charset="-122"/>
                <a:ea typeface="微软雅黑" panose="020B0503020204020204" pitchFamily="34" charset="-122"/>
              </a:rPr>
              <a:t>不能空洞，流于形式，要注重细节。</a:t>
            </a:r>
          </a:p>
        </p:txBody>
      </p:sp>
    </p:spTree>
    <p:extLst>
      <p:ext uri="{BB962C8B-B14F-4D97-AF65-F5344CB8AC3E}">
        <p14:creationId xmlns:p14="http://schemas.microsoft.com/office/powerpoint/2010/main" val="317935985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040372" y="692152"/>
            <a:ext cx="5834063" cy="869950"/>
          </a:xfrm>
        </p:spPr>
        <p:txBody>
          <a:bodyPr/>
          <a:lstStyle/>
          <a:p>
            <a:r>
              <a:rPr lang="zh-CN" altLang="en-US" dirty="0">
                <a:latin typeface="微软雅黑" panose="020B0503020204020204" pitchFamily="34" charset="-122"/>
                <a:ea typeface="微软雅黑" panose="020B0503020204020204" pitchFamily="34" charset="-122"/>
              </a:rPr>
              <a:t>教学反思（实例一）</a:t>
            </a:r>
          </a:p>
        </p:txBody>
      </p:sp>
      <p:sp>
        <p:nvSpPr>
          <p:cNvPr id="48131" name="Rectangle 3"/>
          <p:cNvSpPr>
            <a:spLocks noChangeArrowheads="1"/>
          </p:cNvSpPr>
          <p:nvPr/>
        </p:nvSpPr>
        <p:spPr bwMode="gray">
          <a:xfrm>
            <a:off x="7243909" y="2724151"/>
            <a:ext cx="2659063" cy="1555750"/>
          </a:xfrm>
          <a:prstGeom prst="rect">
            <a:avLst/>
          </a:prstGeom>
          <a:gradFill rotWithShape="1">
            <a:gsLst>
              <a:gs pos="0">
                <a:srgbClr val="98C630">
                  <a:gamma/>
                  <a:shade val="72549"/>
                  <a:invGamma/>
                </a:srgbClr>
              </a:gs>
              <a:gs pos="100000">
                <a:srgbClr val="98C630"/>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132" name="AutoShape 4"/>
          <p:cNvSpPr>
            <a:spLocks noChangeArrowheads="1"/>
          </p:cNvSpPr>
          <p:nvPr/>
        </p:nvSpPr>
        <p:spPr bwMode="gray">
          <a:xfrm>
            <a:off x="4575322" y="2116139"/>
            <a:ext cx="2390775" cy="444500"/>
          </a:xfrm>
          <a:prstGeom prst="roundRect">
            <a:avLst>
              <a:gd name="adj" fmla="val 16667"/>
            </a:avLst>
          </a:prstGeom>
          <a:gradFill rotWithShape="1">
            <a:gsLst>
              <a:gs pos="0">
                <a:srgbClr val="DFDFDF"/>
              </a:gs>
              <a:gs pos="50000">
                <a:srgbClr val="DFDFDF">
                  <a:gamma/>
                  <a:tint val="24314"/>
                  <a:invGamma/>
                </a:srgbClr>
              </a:gs>
              <a:gs pos="100000">
                <a:srgbClr val="DFDFDF"/>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zh-CN" altLang="en-US"/>
          </a:p>
        </p:txBody>
      </p:sp>
      <p:sp>
        <p:nvSpPr>
          <p:cNvPr id="48133" name="AutoShape 5"/>
          <p:cNvSpPr>
            <a:spLocks noChangeArrowheads="1"/>
          </p:cNvSpPr>
          <p:nvPr/>
        </p:nvSpPr>
        <p:spPr bwMode="gray">
          <a:xfrm>
            <a:off x="7366147" y="2116139"/>
            <a:ext cx="2390775" cy="444500"/>
          </a:xfrm>
          <a:prstGeom prst="roundRect">
            <a:avLst>
              <a:gd name="adj" fmla="val 16667"/>
            </a:avLst>
          </a:prstGeom>
          <a:gradFill rotWithShape="1">
            <a:gsLst>
              <a:gs pos="0">
                <a:srgbClr val="DFDFDF"/>
              </a:gs>
              <a:gs pos="50000">
                <a:srgbClr val="DFDFDF">
                  <a:gamma/>
                  <a:tint val="24314"/>
                  <a:invGamma/>
                </a:srgbClr>
              </a:gs>
              <a:gs pos="100000">
                <a:srgbClr val="DFDFDF"/>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zh-CN" altLang="en-US"/>
          </a:p>
        </p:txBody>
      </p:sp>
      <p:sp>
        <p:nvSpPr>
          <p:cNvPr id="48134" name="Rectangle 6"/>
          <p:cNvSpPr>
            <a:spLocks noChangeArrowheads="1"/>
          </p:cNvSpPr>
          <p:nvPr/>
        </p:nvSpPr>
        <p:spPr bwMode="gray">
          <a:xfrm>
            <a:off x="4489597" y="2876551"/>
            <a:ext cx="2638425" cy="1555750"/>
          </a:xfrm>
          <a:prstGeom prst="rect">
            <a:avLst/>
          </a:prstGeom>
          <a:gradFill rotWithShape="1">
            <a:gsLst>
              <a:gs pos="0">
                <a:srgbClr val="98C630">
                  <a:gamma/>
                  <a:shade val="86275"/>
                  <a:invGamma/>
                </a:srgbClr>
              </a:gs>
              <a:gs pos="100000">
                <a:srgbClr val="98C630"/>
              </a:gs>
            </a:gsLst>
            <a:lin ang="0" scaled="1"/>
          </a:gradFill>
          <a:ln>
            <a:noFill/>
          </a:ln>
          <a:effectLst/>
          <a:scene3d>
            <a:camera prst="legacyObliqueTopRight"/>
            <a:lightRig rig="legacyFlat3" dir="b"/>
          </a:scene3d>
          <a:sp3d extrusionH="430200" prstMaterial="legacyMatte">
            <a:bevelT w="13500" h="13500" prst="angle"/>
            <a:bevelB w="13500" h="13500" prst="angle"/>
            <a:extrusionClr>
              <a:srgbClr val="98C630"/>
            </a:extrusionClr>
            <a:contourClr>
              <a:srgbClr val="98C630"/>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48135" name="Text Box 7"/>
          <p:cNvSpPr txBox="1">
            <a:spLocks noChangeArrowheads="1"/>
          </p:cNvSpPr>
          <p:nvPr/>
        </p:nvSpPr>
        <p:spPr bwMode="white">
          <a:xfrm>
            <a:off x="4818209" y="3295218"/>
            <a:ext cx="1844675" cy="82550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600" b="1" dirty="0">
                <a:solidFill>
                  <a:srgbClr val="FFFFFF"/>
                </a:solidFill>
                <a:latin typeface="Arial" panose="020B0604020202020204" pitchFamily="34" charset="0"/>
                <a:cs typeface="Arial" panose="020B0604020202020204" pitchFamily="34" charset="0"/>
              </a:rPr>
              <a:t>课堂气氛活跃，学生的积极性较高，学习气氛浓厚</a:t>
            </a:r>
          </a:p>
        </p:txBody>
      </p:sp>
      <p:grpSp>
        <p:nvGrpSpPr>
          <p:cNvPr id="48136" name="Group 8"/>
          <p:cNvGrpSpPr>
            <a:grpSpLocks/>
          </p:cNvGrpSpPr>
          <p:nvPr/>
        </p:nvGrpSpPr>
        <p:grpSpPr bwMode="auto">
          <a:xfrm>
            <a:off x="2590946" y="4684714"/>
            <a:ext cx="1827212" cy="1524000"/>
            <a:chOff x="4397" y="1430"/>
            <a:chExt cx="1005" cy="960"/>
          </a:xfrm>
        </p:grpSpPr>
        <p:sp>
          <p:nvSpPr>
            <p:cNvPr id="48137" name="AutoShape 9"/>
            <p:cNvSpPr>
              <a:spLocks noChangeArrowheads="1"/>
            </p:cNvSpPr>
            <p:nvPr/>
          </p:nvSpPr>
          <p:spPr bwMode="gray">
            <a:xfrm>
              <a:off x="4397" y="1430"/>
              <a:ext cx="1005" cy="960"/>
            </a:xfrm>
            <a:prstGeom prst="homePlate">
              <a:avLst>
                <a:gd name="adj" fmla="val 26172"/>
              </a:avLst>
            </a:prstGeom>
            <a:gradFill rotWithShape="1">
              <a:gsLst>
                <a:gs pos="0">
                  <a:srgbClr val="D5E0E5">
                    <a:gamma/>
                    <a:shade val="66275"/>
                    <a:invGamma/>
                  </a:srgbClr>
                </a:gs>
                <a:gs pos="50000">
                  <a:srgbClr val="D5E0E5"/>
                </a:gs>
                <a:gs pos="100000">
                  <a:srgbClr val="D5E0E5">
                    <a:gamma/>
                    <a:shade val="66275"/>
                    <a:invGamma/>
                  </a:srgbClr>
                </a:gs>
              </a:gsLst>
              <a:lin ang="5400000" scaled="1"/>
            </a:gradFill>
            <a:ln w="9525" algn="ctr">
              <a:solidFill>
                <a:srgbClr val="76858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138" name="AutoShape 10"/>
            <p:cNvSpPr>
              <a:spLocks noChangeArrowheads="1"/>
            </p:cNvSpPr>
            <p:nvPr/>
          </p:nvSpPr>
          <p:spPr bwMode="gray">
            <a:xfrm>
              <a:off x="4407" y="1440"/>
              <a:ext cx="978" cy="934"/>
            </a:xfrm>
            <a:prstGeom prst="homePlate">
              <a:avLst>
                <a:gd name="adj" fmla="val 26178"/>
              </a:avLst>
            </a:prstGeom>
            <a:noFill/>
            <a:ln w="9525" algn="ctr">
              <a:solidFill>
                <a:srgbClr val="FFFFFF"/>
              </a:solidFill>
              <a:miter lim="800000"/>
              <a:headEnd/>
              <a:tailEnd/>
            </a:ln>
            <a:effectLst/>
            <a:extLst>
              <a:ext uri="{909E8E84-426E-40DD-AFC4-6F175D3DCCD1}">
                <a14:hiddenFill xmlns:a14="http://schemas.microsoft.com/office/drawing/2010/main">
                  <a:gradFill rotWithShape="1">
                    <a:gsLst>
                      <a:gs pos="0">
                        <a:srgbClr val="DDDDDD"/>
                      </a:gs>
                      <a:gs pos="100000">
                        <a:srgbClr val="DDDDDD">
                          <a:gamma/>
                          <a:shade val="66275"/>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48139" name="Group 11"/>
          <p:cNvGrpSpPr>
            <a:grpSpLocks/>
          </p:cNvGrpSpPr>
          <p:nvPr/>
        </p:nvGrpSpPr>
        <p:grpSpPr bwMode="auto">
          <a:xfrm>
            <a:off x="2590946" y="2855914"/>
            <a:ext cx="1827212" cy="1524000"/>
            <a:chOff x="4397" y="1430"/>
            <a:chExt cx="1005" cy="960"/>
          </a:xfrm>
        </p:grpSpPr>
        <p:sp>
          <p:nvSpPr>
            <p:cNvPr id="48140" name="AutoShape 12"/>
            <p:cNvSpPr>
              <a:spLocks noChangeArrowheads="1"/>
            </p:cNvSpPr>
            <p:nvPr/>
          </p:nvSpPr>
          <p:spPr bwMode="gray">
            <a:xfrm>
              <a:off x="4397" y="1430"/>
              <a:ext cx="1005" cy="960"/>
            </a:xfrm>
            <a:prstGeom prst="homePlate">
              <a:avLst>
                <a:gd name="adj" fmla="val 26172"/>
              </a:avLst>
            </a:prstGeom>
            <a:gradFill rotWithShape="1">
              <a:gsLst>
                <a:gs pos="0">
                  <a:srgbClr val="D5E0E5">
                    <a:gamma/>
                    <a:shade val="66275"/>
                    <a:invGamma/>
                  </a:srgbClr>
                </a:gs>
                <a:gs pos="50000">
                  <a:srgbClr val="D5E0E5"/>
                </a:gs>
                <a:gs pos="100000">
                  <a:srgbClr val="D5E0E5">
                    <a:gamma/>
                    <a:shade val="66275"/>
                    <a:invGamma/>
                  </a:srgbClr>
                </a:gs>
              </a:gsLst>
              <a:lin ang="5400000" scaled="1"/>
            </a:gradFill>
            <a:ln w="9525" algn="ctr">
              <a:solidFill>
                <a:srgbClr val="76858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141" name="AutoShape 13"/>
            <p:cNvSpPr>
              <a:spLocks noChangeArrowheads="1"/>
            </p:cNvSpPr>
            <p:nvPr/>
          </p:nvSpPr>
          <p:spPr bwMode="gray">
            <a:xfrm>
              <a:off x="4407" y="1440"/>
              <a:ext cx="978" cy="934"/>
            </a:xfrm>
            <a:prstGeom prst="homePlate">
              <a:avLst>
                <a:gd name="adj" fmla="val 26178"/>
              </a:avLst>
            </a:prstGeom>
            <a:gradFill rotWithShape="1">
              <a:gsLst>
                <a:gs pos="0">
                  <a:srgbClr val="D5E0E5">
                    <a:gamma/>
                    <a:shade val="66275"/>
                    <a:invGamma/>
                  </a:srgbClr>
                </a:gs>
                <a:gs pos="50000">
                  <a:srgbClr val="D5E0E5"/>
                </a:gs>
                <a:gs pos="100000">
                  <a:srgbClr val="D5E0E5">
                    <a:gamma/>
                    <a:shade val="66275"/>
                    <a:invGamma/>
                  </a:srgbClr>
                </a:gs>
              </a:gsLst>
              <a:lin ang="5400000" scaled="1"/>
            </a:gra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48142" name="Rectangle 14"/>
          <p:cNvSpPr>
            <a:spLocks noChangeArrowheads="1"/>
          </p:cNvSpPr>
          <p:nvPr/>
        </p:nvSpPr>
        <p:spPr bwMode="gray">
          <a:xfrm>
            <a:off x="2511572" y="5232402"/>
            <a:ext cx="1836737" cy="396875"/>
          </a:xfrm>
          <a:prstGeom prst="rect">
            <a:avLst/>
          </a:prstGeom>
          <a:noFill/>
          <a:ln>
            <a:noFill/>
          </a:ln>
          <a:effectLst>
            <a:outerShdw dist="17961" dir="2700000" algn="ctr" rotWithShape="0">
              <a:srgbClr val="FFFFFF">
                <a:alpha val="50000"/>
              </a:srgbClr>
            </a:outerShdw>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eaLnBrk="0" hangingPunct="0"/>
            <a:r>
              <a:rPr lang="zh-CN" altLang="en-US" sz="2000" b="1">
                <a:solidFill>
                  <a:srgbClr val="333333"/>
                </a:solidFill>
                <a:latin typeface="Arial" panose="020B0604020202020204" pitchFamily="34" charset="0"/>
                <a:cs typeface="Arial" panose="020B0604020202020204" pitchFamily="34" charset="0"/>
              </a:rPr>
              <a:t>学生</a:t>
            </a:r>
          </a:p>
        </p:txBody>
      </p:sp>
      <p:sp>
        <p:nvSpPr>
          <p:cNvPr id="48143" name="Rectangle 15"/>
          <p:cNvSpPr>
            <a:spLocks noChangeArrowheads="1"/>
          </p:cNvSpPr>
          <p:nvPr/>
        </p:nvSpPr>
        <p:spPr bwMode="gray">
          <a:xfrm>
            <a:off x="2511572" y="3397252"/>
            <a:ext cx="1836737" cy="396875"/>
          </a:xfrm>
          <a:prstGeom prst="rect">
            <a:avLst/>
          </a:prstGeom>
          <a:noFill/>
          <a:ln>
            <a:noFill/>
          </a:ln>
          <a:effectLst>
            <a:outerShdw dist="17961" dir="2700000" algn="ctr" rotWithShape="0">
              <a:srgbClr val="FFFFFF">
                <a:alpha val="50000"/>
              </a:srgbClr>
            </a:outerShdw>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eaLnBrk="0" hangingPunct="0"/>
            <a:r>
              <a:rPr lang="zh-CN" altLang="en-US" sz="2000" b="1">
                <a:solidFill>
                  <a:srgbClr val="333333"/>
                </a:solidFill>
                <a:latin typeface="Arial" panose="020B0604020202020204" pitchFamily="34" charset="0"/>
                <a:cs typeface="Arial" panose="020B0604020202020204" pitchFamily="34" charset="0"/>
              </a:rPr>
              <a:t>课堂</a:t>
            </a:r>
          </a:p>
        </p:txBody>
      </p:sp>
      <p:sp>
        <p:nvSpPr>
          <p:cNvPr id="48144" name="Rectangle 16"/>
          <p:cNvSpPr>
            <a:spLocks noChangeArrowheads="1"/>
          </p:cNvSpPr>
          <p:nvPr/>
        </p:nvSpPr>
        <p:spPr bwMode="white">
          <a:xfrm>
            <a:off x="7388371" y="3221039"/>
            <a:ext cx="2362200" cy="52322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400" b="1" dirty="0">
                <a:solidFill>
                  <a:srgbClr val="EAEAEA"/>
                </a:solidFill>
                <a:latin typeface="Arial" panose="020B0604020202020204" pitchFamily="34" charset="0"/>
                <a:cs typeface="Arial" panose="020B0604020202020204" pitchFamily="34" charset="0"/>
              </a:rPr>
              <a:t>课堂节奏不易把握，在这方面还需进一步加强</a:t>
            </a:r>
          </a:p>
        </p:txBody>
      </p:sp>
      <p:sp>
        <p:nvSpPr>
          <p:cNvPr id="48145" name="Rectangle 17"/>
          <p:cNvSpPr>
            <a:spLocks noChangeArrowheads="1"/>
          </p:cNvSpPr>
          <p:nvPr/>
        </p:nvSpPr>
        <p:spPr bwMode="gray">
          <a:xfrm>
            <a:off x="4662634" y="2116140"/>
            <a:ext cx="2246313" cy="396875"/>
          </a:xfrm>
          <a:prstGeom prst="rect">
            <a:avLst/>
          </a:prstGeom>
          <a:noFill/>
          <a:ln>
            <a:noFill/>
          </a:ln>
          <a:effectLst>
            <a:outerShdw dist="17961" dir="2700000" algn="ctr" rotWithShape="0">
              <a:srgbClr val="FFFFFF">
                <a:alpha val="50000"/>
              </a:srgbClr>
            </a:outerShdw>
          </a:effectLst>
          <a:extLst>
            <a:ext uri="{909E8E84-426E-40DD-AFC4-6F175D3DCCD1}">
              <a14:hiddenFill xmlns:a14="http://schemas.microsoft.com/office/drawing/2010/main">
                <a:gradFill rotWithShape="1">
                  <a:gsLst>
                    <a:gs pos="0">
                      <a:srgbClr val="F29000"/>
                    </a:gs>
                    <a:gs pos="50000">
                      <a:srgbClr val="0BA6F3"/>
                    </a:gs>
                    <a:gs pos="100000">
                      <a:srgbClr val="F29000"/>
                    </a:gs>
                  </a:gsLst>
                  <a:lin ang="5400000" scaled="1"/>
                </a:gra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eaLnBrk="0" hangingPunct="0"/>
            <a:r>
              <a:rPr lang="zh-CN" altLang="en-US" sz="2000" b="1" dirty="0">
                <a:solidFill>
                  <a:srgbClr val="000000"/>
                </a:solidFill>
                <a:latin typeface="Arial" panose="020B0604020202020204" pitchFamily="34" charset="0"/>
                <a:cs typeface="Arial" panose="020B0604020202020204" pitchFamily="34" charset="0"/>
              </a:rPr>
              <a:t>成功之处</a:t>
            </a:r>
          </a:p>
        </p:txBody>
      </p:sp>
      <p:sp>
        <p:nvSpPr>
          <p:cNvPr id="48146" name="Rectangle 18"/>
          <p:cNvSpPr>
            <a:spLocks noChangeArrowheads="1"/>
          </p:cNvSpPr>
          <p:nvPr/>
        </p:nvSpPr>
        <p:spPr bwMode="gray">
          <a:xfrm>
            <a:off x="7456634" y="2116140"/>
            <a:ext cx="2246313" cy="396875"/>
          </a:xfrm>
          <a:prstGeom prst="rect">
            <a:avLst/>
          </a:prstGeom>
          <a:noFill/>
          <a:ln>
            <a:noFill/>
          </a:ln>
          <a:effectLst>
            <a:outerShdw dist="17961" dir="2700000" algn="ctr" rotWithShape="0">
              <a:srgbClr val="FFFFFF">
                <a:alpha val="50000"/>
              </a:srgbClr>
            </a:outerShdw>
          </a:effectLst>
          <a:extLst>
            <a:ext uri="{909E8E84-426E-40DD-AFC4-6F175D3DCCD1}">
              <a14:hiddenFill xmlns:a14="http://schemas.microsoft.com/office/drawing/2010/main">
                <a:gradFill rotWithShape="1">
                  <a:gsLst>
                    <a:gs pos="0">
                      <a:srgbClr val="F29000"/>
                    </a:gs>
                    <a:gs pos="50000">
                      <a:srgbClr val="0BA6F3"/>
                    </a:gs>
                    <a:gs pos="100000">
                      <a:srgbClr val="F29000"/>
                    </a:gs>
                  </a:gsLst>
                  <a:lin ang="5400000" scaled="1"/>
                </a:gra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eaLnBrk="0" hangingPunct="0"/>
            <a:r>
              <a:rPr lang="zh-CN" altLang="en-US" sz="2000" b="1">
                <a:solidFill>
                  <a:srgbClr val="000000"/>
                </a:solidFill>
                <a:latin typeface="Arial" panose="020B0604020202020204" pitchFamily="34" charset="0"/>
                <a:cs typeface="Arial" panose="020B0604020202020204" pitchFamily="34" charset="0"/>
              </a:rPr>
              <a:t>再教设计</a:t>
            </a:r>
          </a:p>
        </p:txBody>
      </p:sp>
      <p:sp>
        <p:nvSpPr>
          <p:cNvPr id="48147" name="Rectangle 19"/>
          <p:cNvSpPr>
            <a:spLocks noChangeArrowheads="1"/>
          </p:cNvSpPr>
          <p:nvPr/>
        </p:nvSpPr>
        <p:spPr bwMode="gray">
          <a:xfrm>
            <a:off x="7243909" y="4432301"/>
            <a:ext cx="2659063" cy="1555750"/>
          </a:xfrm>
          <a:prstGeom prst="rect">
            <a:avLst/>
          </a:prstGeom>
          <a:gradFill rotWithShape="1">
            <a:gsLst>
              <a:gs pos="0">
                <a:srgbClr val="F29000">
                  <a:gamma/>
                  <a:shade val="72549"/>
                  <a:invGamma/>
                </a:srgbClr>
              </a:gs>
              <a:gs pos="100000">
                <a:srgbClr val="F29000"/>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148" name="Rectangle 20"/>
          <p:cNvSpPr>
            <a:spLocks noChangeArrowheads="1"/>
          </p:cNvSpPr>
          <p:nvPr/>
        </p:nvSpPr>
        <p:spPr bwMode="gray">
          <a:xfrm>
            <a:off x="4489597" y="4576764"/>
            <a:ext cx="2638425" cy="1555750"/>
          </a:xfrm>
          <a:prstGeom prst="rect">
            <a:avLst/>
          </a:prstGeom>
          <a:gradFill rotWithShape="1">
            <a:gsLst>
              <a:gs pos="0">
                <a:srgbClr val="F29000">
                  <a:gamma/>
                  <a:shade val="86275"/>
                  <a:invGamma/>
                </a:srgbClr>
              </a:gs>
              <a:gs pos="100000">
                <a:srgbClr val="F29000"/>
              </a:gs>
            </a:gsLst>
            <a:lin ang="0" scaled="1"/>
          </a:gradFill>
          <a:ln>
            <a:noFill/>
          </a:ln>
          <a:effectLst/>
          <a:scene3d>
            <a:camera prst="legacyObliqueTopRight"/>
            <a:lightRig rig="legacyFlat3" dir="b"/>
          </a:scene3d>
          <a:sp3d extrusionH="430200" prstMaterial="legacyMatte">
            <a:bevelT w="13500" h="13500" prst="angle"/>
            <a:bevelB w="13500" h="13500" prst="angle"/>
            <a:extrusionClr>
              <a:srgbClr val="F29000"/>
            </a:extrusionClr>
            <a:contourClr>
              <a:srgbClr val="F29000"/>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48149" name="Text Box 21"/>
          <p:cNvSpPr txBox="1">
            <a:spLocks noChangeArrowheads="1"/>
          </p:cNvSpPr>
          <p:nvPr/>
        </p:nvSpPr>
        <p:spPr bwMode="white">
          <a:xfrm>
            <a:off x="4818209" y="4992977"/>
            <a:ext cx="1844675" cy="82550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600" b="1" dirty="0">
                <a:solidFill>
                  <a:srgbClr val="FFFFFF"/>
                </a:solidFill>
                <a:latin typeface="Arial" panose="020B0604020202020204" pitchFamily="34" charset="0"/>
                <a:cs typeface="Arial" panose="020B0604020202020204" pitchFamily="34" charset="0"/>
              </a:rPr>
              <a:t>学生的主体地位得以体现，学生的数学能力得以提高</a:t>
            </a:r>
          </a:p>
        </p:txBody>
      </p:sp>
      <p:sp>
        <p:nvSpPr>
          <p:cNvPr id="48150" name="Rectangle 22"/>
          <p:cNvSpPr>
            <a:spLocks noChangeArrowheads="1"/>
          </p:cNvSpPr>
          <p:nvPr/>
        </p:nvSpPr>
        <p:spPr bwMode="white">
          <a:xfrm>
            <a:off x="7388371" y="4830620"/>
            <a:ext cx="2362200" cy="73866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400" b="1" dirty="0">
                <a:solidFill>
                  <a:srgbClr val="EAEAEA"/>
                </a:solidFill>
                <a:latin typeface="Arial" panose="020B0604020202020204" pitchFamily="34" charset="0"/>
                <a:cs typeface="Arial" panose="020B0604020202020204" pitchFamily="34" charset="0"/>
              </a:rPr>
              <a:t>个别学生还不能应用知识解决问题，不能很好的完成作业</a:t>
            </a:r>
          </a:p>
        </p:txBody>
      </p:sp>
    </p:spTree>
    <p:extLst>
      <p:ext uri="{BB962C8B-B14F-4D97-AF65-F5344CB8AC3E}">
        <p14:creationId xmlns:p14="http://schemas.microsoft.com/office/powerpoint/2010/main" val="103744026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AutoShape 14"/>
          <p:cNvSpPr>
            <a:spLocks noChangeArrowheads="1"/>
          </p:cNvSpPr>
          <p:nvPr/>
        </p:nvSpPr>
        <p:spPr bwMode="auto">
          <a:xfrm>
            <a:off x="2103583" y="1532084"/>
            <a:ext cx="8407400" cy="1447800"/>
          </a:xfrm>
          <a:prstGeom prst="roundRect">
            <a:avLst>
              <a:gd name="adj" fmla="val 16667"/>
            </a:avLst>
          </a:prstGeom>
          <a:gradFill rotWithShape="1">
            <a:gsLst>
              <a:gs pos="0">
                <a:srgbClr val="E9E4C1"/>
              </a:gs>
              <a:gs pos="100000">
                <a:schemeClr val="bg1"/>
              </a:gs>
            </a:gsLst>
            <a:lin ang="5400000" scaled="1"/>
          </a:gradFill>
          <a:ln w="9525" algn="ctr">
            <a:solidFill>
              <a:srgbClr val="808000"/>
            </a:solidFill>
            <a:round/>
            <a:headEnd/>
            <a:tailEnd/>
          </a:ln>
        </p:spPr>
        <p:txBody>
          <a:bodyPr wrap="none" lIns="2405051" tIns="43635" rIns="87269" bIns="43635" anchor="ctr"/>
          <a:lstStyle>
            <a:lvl1pPr marL="339725" indent="-339725" defTabSz="873125">
              <a:defRPr>
                <a:solidFill>
                  <a:schemeClr val="tx1"/>
                </a:solidFill>
                <a:latin typeface="Arial" panose="020B0604020202020204" pitchFamily="34" charset="0"/>
                <a:ea typeface="宋体" panose="02010600030101010101" pitchFamily="2" charset="-122"/>
              </a:defRPr>
            </a:lvl1pPr>
            <a:lvl2pPr marL="742950" indent="-285750" defTabSz="873125">
              <a:defRPr>
                <a:solidFill>
                  <a:schemeClr val="tx1"/>
                </a:solidFill>
                <a:latin typeface="Arial" panose="020B0604020202020204" pitchFamily="34" charset="0"/>
                <a:ea typeface="宋体" panose="02010600030101010101" pitchFamily="2" charset="-122"/>
              </a:defRPr>
            </a:lvl2pPr>
            <a:lvl3pPr marL="1143000" indent="-228600" defTabSz="873125">
              <a:defRPr>
                <a:solidFill>
                  <a:schemeClr val="tx1"/>
                </a:solidFill>
                <a:latin typeface="Arial" panose="020B0604020202020204" pitchFamily="34" charset="0"/>
                <a:ea typeface="宋体" panose="02010600030101010101" pitchFamily="2" charset="-122"/>
              </a:defRPr>
            </a:lvl3pPr>
            <a:lvl4pPr marL="1600200" indent="-228600" defTabSz="873125">
              <a:defRPr>
                <a:solidFill>
                  <a:schemeClr val="tx1"/>
                </a:solidFill>
                <a:latin typeface="Arial" panose="020B0604020202020204" pitchFamily="34" charset="0"/>
                <a:ea typeface="宋体" panose="02010600030101010101" pitchFamily="2" charset="-122"/>
              </a:defRPr>
            </a:lvl4pPr>
            <a:lvl5pPr marL="2057400" indent="-228600" defTabSz="873125">
              <a:defRPr>
                <a:solidFill>
                  <a:schemeClr val="tx1"/>
                </a:solidFill>
                <a:latin typeface="Arial" panose="020B0604020202020204" pitchFamily="34" charset="0"/>
                <a:ea typeface="宋体" panose="02010600030101010101" pitchFamily="2" charset="-122"/>
              </a:defRPr>
            </a:lvl5pPr>
            <a:lvl6pPr marL="25146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808000"/>
              </a:buClr>
              <a:buSzPct val="75000"/>
              <a:buFont typeface="Wingdings" panose="05000000000000000000" pitchFamily="2" charset="2"/>
              <a:buNone/>
            </a:pPr>
            <a:endParaRPr lang="en-US" altLang="zh-CN" sz="1700"/>
          </a:p>
          <a:p>
            <a:pPr>
              <a:buClr>
                <a:srgbClr val="808000"/>
              </a:buClr>
              <a:buSzPct val="75000"/>
              <a:buFont typeface="Wingdings" panose="05000000000000000000" pitchFamily="2" charset="2"/>
              <a:buNone/>
            </a:pPr>
            <a:endParaRPr lang="en-US" altLang="zh-CN" sz="1700"/>
          </a:p>
        </p:txBody>
      </p:sp>
      <p:sp>
        <p:nvSpPr>
          <p:cNvPr id="93188" name="AutoShape 15"/>
          <p:cNvSpPr>
            <a:spLocks noChangeArrowheads="1"/>
          </p:cNvSpPr>
          <p:nvPr/>
        </p:nvSpPr>
        <p:spPr bwMode="auto">
          <a:xfrm>
            <a:off x="2179784" y="1567010"/>
            <a:ext cx="1387475" cy="1349375"/>
          </a:xfrm>
          <a:prstGeom prst="roundRect">
            <a:avLst>
              <a:gd name="adj" fmla="val 14051"/>
            </a:avLst>
          </a:prstGeom>
          <a:gradFill rotWithShape="1">
            <a:gsLst>
              <a:gs pos="0">
                <a:srgbClr val="808000"/>
              </a:gs>
              <a:gs pos="100000">
                <a:schemeClr val="bg1"/>
              </a:gs>
            </a:gsLst>
            <a:lin ang="5400000" scaled="1"/>
          </a:gradFill>
          <a:ln w="9525" algn="ctr">
            <a:solidFill>
              <a:srgbClr val="808000"/>
            </a:solidFill>
            <a:round/>
            <a:headEnd/>
            <a:tailEnd/>
          </a:ln>
        </p:spPr>
        <p:txBody>
          <a:bodyPr wrap="none" lIns="87269" tIns="43635" rIns="87269" bIns="43635"/>
          <a:lstStyle>
            <a:lvl1pPr defTabSz="873125">
              <a:defRPr>
                <a:solidFill>
                  <a:schemeClr val="tx1"/>
                </a:solidFill>
                <a:latin typeface="Arial" panose="020B0604020202020204" pitchFamily="34" charset="0"/>
                <a:ea typeface="宋体" panose="02010600030101010101" pitchFamily="2" charset="-122"/>
              </a:defRPr>
            </a:lvl1pPr>
            <a:lvl2pPr marL="742950" indent="-285750" defTabSz="873125">
              <a:defRPr>
                <a:solidFill>
                  <a:schemeClr val="tx1"/>
                </a:solidFill>
                <a:latin typeface="Arial" panose="020B0604020202020204" pitchFamily="34" charset="0"/>
                <a:ea typeface="宋体" panose="02010600030101010101" pitchFamily="2" charset="-122"/>
              </a:defRPr>
            </a:lvl2pPr>
            <a:lvl3pPr marL="1143000" indent="-228600" defTabSz="873125">
              <a:defRPr>
                <a:solidFill>
                  <a:schemeClr val="tx1"/>
                </a:solidFill>
                <a:latin typeface="Arial" panose="020B0604020202020204" pitchFamily="34" charset="0"/>
                <a:ea typeface="宋体" panose="02010600030101010101" pitchFamily="2" charset="-122"/>
              </a:defRPr>
            </a:lvl3pPr>
            <a:lvl4pPr marL="1600200" indent="-228600" defTabSz="873125">
              <a:defRPr>
                <a:solidFill>
                  <a:schemeClr val="tx1"/>
                </a:solidFill>
                <a:latin typeface="Arial" panose="020B0604020202020204" pitchFamily="34" charset="0"/>
                <a:ea typeface="宋体" panose="02010600030101010101" pitchFamily="2" charset="-122"/>
              </a:defRPr>
            </a:lvl4pPr>
            <a:lvl5pPr marL="2057400" indent="-228600" defTabSz="873125">
              <a:defRPr>
                <a:solidFill>
                  <a:schemeClr val="tx1"/>
                </a:solidFill>
                <a:latin typeface="Arial" panose="020B0604020202020204" pitchFamily="34" charset="0"/>
                <a:ea typeface="宋体" panose="02010600030101010101" pitchFamily="2" charset="-122"/>
              </a:defRPr>
            </a:lvl5pPr>
            <a:lvl6pPr marL="25146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t"/>
            <a:r>
              <a:rPr lang="zh-CN" altLang="en-US" sz="3800" b="1">
                <a:solidFill>
                  <a:srgbClr val="FF9900"/>
                </a:solidFill>
              </a:rPr>
              <a:t>三个</a:t>
            </a:r>
          </a:p>
          <a:p>
            <a:pPr fontAlgn="t"/>
            <a:r>
              <a:rPr lang="zh-CN" altLang="en-US" sz="3800" b="1">
                <a:solidFill>
                  <a:srgbClr val="FF9900"/>
                </a:solidFill>
              </a:rPr>
              <a:t>亮点</a:t>
            </a:r>
          </a:p>
        </p:txBody>
      </p:sp>
      <p:sp>
        <p:nvSpPr>
          <p:cNvPr id="93189" name="AutoShape 24"/>
          <p:cNvSpPr>
            <a:spLocks noChangeArrowheads="1"/>
          </p:cNvSpPr>
          <p:nvPr/>
        </p:nvSpPr>
        <p:spPr bwMode="auto">
          <a:xfrm>
            <a:off x="2103583" y="3195784"/>
            <a:ext cx="8407400" cy="1447800"/>
          </a:xfrm>
          <a:prstGeom prst="roundRect">
            <a:avLst>
              <a:gd name="adj" fmla="val 16667"/>
            </a:avLst>
          </a:prstGeom>
          <a:gradFill rotWithShape="1">
            <a:gsLst>
              <a:gs pos="0">
                <a:srgbClr val="D4E1C9"/>
              </a:gs>
              <a:gs pos="100000">
                <a:schemeClr val="bg1"/>
              </a:gs>
            </a:gsLst>
            <a:lin ang="5400000" scaled="1"/>
          </a:gradFill>
          <a:ln w="9525" algn="ctr">
            <a:solidFill>
              <a:srgbClr val="336600"/>
            </a:solidFill>
            <a:round/>
            <a:headEnd/>
            <a:tailEnd/>
          </a:ln>
        </p:spPr>
        <p:txBody>
          <a:bodyPr wrap="none" lIns="2405051" tIns="43635" rIns="87269" bIns="43635" anchor="ctr"/>
          <a:lstStyle>
            <a:lvl1pPr marL="339725" indent="-339725" defTabSz="873125">
              <a:defRPr>
                <a:solidFill>
                  <a:schemeClr val="tx1"/>
                </a:solidFill>
                <a:latin typeface="Arial" panose="020B0604020202020204" pitchFamily="34" charset="0"/>
                <a:ea typeface="宋体" panose="02010600030101010101" pitchFamily="2" charset="-122"/>
              </a:defRPr>
            </a:lvl1pPr>
            <a:lvl2pPr marL="742950" indent="-285750" defTabSz="873125">
              <a:defRPr>
                <a:solidFill>
                  <a:schemeClr val="tx1"/>
                </a:solidFill>
                <a:latin typeface="Arial" panose="020B0604020202020204" pitchFamily="34" charset="0"/>
                <a:ea typeface="宋体" panose="02010600030101010101" pitchFamily="2" charset="-122"/>
              </a:defRPr>
            </a:lvl2pPr>
            <a:lvl3pPr marL="1143000" indent="-228600" defTabSz="873125">
              <a:defRPr>
                <a:solidFill>
                  <a:schemeClr val="tx1"/>
                </a:solidFill>
                <a:latin typeface="Arial" panose="020B0604020202020204" pitchFamily="34" charset="0"/>
                <a:ea typeface="宋体" panose="02010600030101010101" pitchFamily="2" charset="-122"/>
              </a:defRPr>
            </a:lvl3pPr>
            <a:lvl4pPr marL="1600200" indent="-228600" defTabSz="873125">
              <a:defRPr>
                <a:solidFill>
                  <a:schemeClr val="tx1"/>
                </a:solidFill>
                <a:latin typeface="Arial" panose="020B0604020202020204" pitchFamily="34" charset="0"/>
                <a:ea typeface="宋体" panose="02010600030101010101" pitchFamily="2" charset="-122"/>
              </a:defRPr>
            </a:lvl4pPr>
            <a:lvl5pPr marL="2057400" indent="-228600" defTabSz="873125">
              <a:defRPr>
                <a:solidFill>
                  <a:schemeClr val="tx1"/>
                </a:solidFill>
                <a:latin typeface="Arial" panose="020B0604020202020204" pitchFamily="34" charset="0"/>
                <a:ea typeface="宋体" panose="02010600030101010101" pitchFamily="2" charset="-122"/>
              </a:defRPr>
            </a:lvl5pPr>
            <a:lvl6pPr marL="25146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336600"/>
              </a:buClr>
              <a:buSzPct val="75000"/>
              <a:buFont typeface="Wingdings" panose="05000000000000000000" pitchFamily="2" charset="2"/>
              <a:buNone/>
            </a:pPr>
            <a:endParaRPr lang="zh-CN" altLang="zh-CN" sz="1700"/>
          </a:p>
        </p:txBody>
      </p:sp>
      <p:sp>
        <p:nvSpPr>
          <p:cNvPr id="93190" name="AutoShape 25"/>
          <p:cNvSpPr>
            <a:spLocks noChangeArrowheads="1"/>
          </p:cNvSpPr>
          <p:nvPr/>
        </p:nvSpPr>
        <p:spPr bwMode="auto">
          <a:xfrm>
            <a:off x="2179784" y="3271985"/>
            <a:ext cx="1387475" cy="1343025"/>
          </a:xfrm>
          <a:prstGeom prst="roundRect">
            <a:avLst>
              <a:gd name="adj" fmla="val 14051"/>
            </a:avLst>
          </a:prstGeom>
          <a:gradFill rotWithShape="1">
            <a:gsLst>
              <a:gs pos="0">
                <a:srgbClr val="336600"/>
              </a:gs>
              <a:gs pos="100000">
                <a:schemeClr val="bg1"/>
              </a:gs>
            </a:gsLst>
            <a:lin ang="5400000" scaled="1"/>
          </a:gradFill>
          <a:ln w="9525" algn="ctr">
            <a:solidFill>
              <a:srgbClr val="336600"/>
            </a:solidFill>
            <a:round/>
            <a:headEnd/>
            <a:tailEnd/>
          </a:ln>
        </p:spPr>
        <p:txBody>
          <a:bodyPr wrap="none" lIns="87269" tIns="43635" rIns="87269" bIns="43635"/>
          <a:lstStyle>
            <a:lvl1pPr defTabSz="873125">
              <a:defRPr>
                <a:solidFill>
                  <a:schemeClr val="tx1"/>
                </a:solidFill>
                <a:latin typeface="Arial" panose="020B0604020202020204" pitchFamily="34" charset="0"/>
                <a:ea typeface="宋体" panose="02010600030101010101" pitchFamily="2" charset="-122"/>
              </a:defRPr>
            </a:lvl1pPr>
            <a:lvl2pPr marL="742950" indent="-285750" defTabSz="873125">
              <a:defRPr>
                <a:solidFill>
                  <a:schemeClr val="tx1"/>
                </a:solidFill>
                <a:latin typeface="Arial" panose="020B0604020202020204" pitchFamily="34" charset="0"/>
                <a:ea typeface="宋体" panose="02010600030101010101" pitchFamily="2" charset="-122"/>
              </a:defRPr>
            </a:lvl2pPr>
            <a:lvl3pPr marL="1143000" indent="-228600" defTabSz="873125">
              <a:defRPr>
                <a:solidFill>
                  <a:schemeClr val="tx1"/>
                </a:solidFill>
                <a:latin typeface="Arial" panose="020B0604020202020204" pitchFamily="34" charset="0"/>
                <a:ea typeface="宋体" panose="02010600030101010101" pitchFamily="2" charset="-122"/>
              </a:defRPr>
            </a:lvl3pPr>
            <a:lvl4pPr marL="1600200" indent="-228600" defTabSz="873125">
              <a:defRPr>
                <a:solidFill>
                  <a:schemeClr val="tx1"/>
                </a:solidFill>
                <a:latin typeface="Arial" panose="020B0604020202020204" pitchFamily="34" charset="0"/>
                <a:ea typeface="宋体" panose="02010600030101010101" pitchFamily="2" charset="-122"/>
              </a:defRPr>
            </a:lvl4pPr>
            <a:lvl5pPr marL="2057400" indent="-228600" defTabSz="873125">
              <a:defRPr>
                <a:solidFill>
                  <a:schemeClr val="tx1"/>
                </a:solidFill>
                <a:latin typeface="Arial" panose="020B0604020202020204" pitchFamily="34" charset="0"/>
                <a:ea typeface="宋体" panose="02010600030101010101" pitchFamily="2" charset="-122"/>
              </a:defRPr>
            </a:lvl5pPr>
            <a:lvl6pPr marL="25146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t"/>
            <a:r>
              <a:rPr lang="zh-CN" altLang="en-US" sz="3800" b="1">
                <a:solidFill>
                  <a:schemeClr val="tx2"/>
                </a:solidFill>
              </a:rPr>
              <a:t>一个</a:t>
            </a:r>
          </a:p>
          <a:p>
            <a:pPr fontAlgn="t"/>
            <a:r>
              <a:rPr lang="zh-CN" altLang="en-US" sz="3800" b="1">
                <a:solidFill>
                  <a:schemeClr val="tx2"/>
                </a:solidFill>
              </a:rPr>
              <a:t>问题</a:t>
            </a:r>
          </a:p>
        </p:txBody>
      </p:sp>
      <p:sp>
        <p:nvSpPr>
          <p:cNvPr id="93191" name="AutoShape 26"/>
          <p:cNvSpPr>
            <a:spLocks noChangeArrowheads="1"/>
          </p:cNvSpPr>
          <p:nvPr/>
        </p:nvSpPr>
        <p:spPr bwMode="auto">
          <a:xfrm>
            <a:off x="2103583" y="4859484"/>
            <a:ext cx="8407400" cy="1447800"/>
          </a:xfrm>
          <a:prstGeom prst="roundRect">
            <a:avLst>
              <a:gd name="adj" fmla="val 16667"/>
            </a:avLst>
          </a:prstGeom>
          <a:gradFill rotWithShape="1">
            <a:gsLst>
              <a:gs pos="0">
                <a:srgbClr val="C1D4FF"/>
              </a:gs>
              <a:gs pos="100000">
                <a:schemeClr val="bg1"/>
              </a:gs>
            </a:gsLst>
            <a:lin ang="5400000" scaled="1"/>
          </a:gradFill>
          <a:ln w="9525" algn="ctr">
            <a:solidFill>
              <a:srgbClr val="336699"/>
            </a:solidFill>
            <a:round/>
            <a:headEnd/>
            <a:tailEnd/>
          </a:ln>
        </p:spPr>
        <p:txBody>
          <a:bodyPr wrap="none" lIns="2405051" tIns="43635" rIns="87269" bIns="43635" anchor="ctr"/>
          <a:lstStyle>
            <a:lvl1pPr marL="339725" indent="-339725" defTabSz="873125">
              <a:defRPr>
                <a:solidFill>
                  <a:schemeClr val="tx1"/>
                </a:solidFill>
                <a:latin typeface="Arial" panose="020B0604020202020204" pitchFamily="34" charset="0"/>
                <a:ea typeface="宋体" panose="02010600030101010101" pitchFamily="2" charset="-122"/>
              </a:defRPr>
            </a:lvl1pPr>
            <a:lvl2pPr marL="742950" indent="-285750" defTabSz="873125">
              <a:defRPr>
                <a:solidFill>
                  <a:schemeClr val="tx1"/>
                </a:solidFill>
                <a:latin typeface="Arial" panose="020B0604020202020204" pitchFamily="34" charset="0"/>
                <a:ea typeface="宋体" panose="02010600030101010101" pitchFamily="2" charset="-122"/>
              </a:defRPr>
            </a:lvl2pPr>
            <a:lvl3pPr marL="1143000" indent="-228600" defTabSz="873125">
              <a:defRPr>
                <a:solidFill>
                  <a:schemeClr val="tx1"/>
                </a:solidFill>
                <a:latin typeface="Arial" panose="020B0604020202020204" pitchFamily="34" charset="0"/>
                <a:ea typeface="宋体" panose="02010600030101010101" pitchFamily="2" charset="-122"/>
              </a:defRPr>
            </a:lvl3pPr>
            <a:lvl4pPr marL="1600200" indent="-228600" defTabSz="873125">
              <a:defRPr>
                <a:solidFill>
                  <a:schemeClr val="tx1"/>
                </a:solidFill>
                <a:latin typeface="Arial" panose="020B0604020202020204" pitchFamily="34" charset="0"/>
                <a:ea typeface="宋体" panose="02010600030101010101" pitchFamily="2" charset="-122"/>
              </a:defRPr>
            </a:lvl4pPr>
            <a:lvl5pPr marL="2057400" indent="-228600" defTabSz="873125">
              <a:defRPr>
                <a:solidFill>
                  <a:schemeClr val="tx1"/>
                </a:solidFill>
                <a:latin typeface="Arial" panose="020B0604020202020204" pitchFamily="34" charset="0"/>
                <a:ea typeface="宋体" panose="02010600030101010101" pitchFamily="2" charset="-122"/>
              </a:defRPr>
            </a:lvl5pPr>
            <a:lvl6pPr marL="25146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336699"/>
              </a:buClr>
              <a:buSzPct val="75000"/>
              <a:buFont typeface="Wingdings" panose="05000000000000000000" pitchFamily="2" charset="2"/>
              <a:buNone/>
            </a:pPr>
            <a:endParaRPr lang="zh-CN" altLang="zh-CN" sz="1700"/>
          </a:p>
        </p:txBody>
      </p:sp>
      <p:sp>
        <p:nvSpPr>
          <p:cNvPr id="93192" name="AutoShape 27"/>
          <p:cNvSpPr>
            <a:spLocks noChangeArrowheads="1"/>
          </p:cNvSpPr>
          <p:nvPr/>
        </p:nvSpPr>
        <p:spPr bwMode="auto">
          <a:xfrm>
            <a:off x="2179784" y="4935684"/>
            <a:ext cx="1458913" cy="1335088"/>
          </a:xfrm>
          <a:prstGeom prst="roundRect">
            <a:avLst>
              <a:gd name="adj" fmla="val 14051"/>
            </a:avLst>
          </a:prstGeom>
          <a:gradFill rotWithShape="1">
            <a:gsLst>
              <a:gs pos="0">
                <a:srgbClr val="336699"/>
              </a:gs>
              <a:gs pos="100000">
                <a:schemeClr val="bg1"/>
              </a:gs>
            </a:gsLst>
            <a:lin ang="5400000" scaled="1"/>
          </a:gradFill>
          <a:ln w="9525" algn="ctr">
            <a:solidFill>
              <a:srgbClr val="336699"/>
            </a:solidFill>
            <a:round/>
            <a:headEnd/>
            <a:tailEnd/>
          </a:ln>
        </p:spPr>
        <p:txBody>
          <a:bodyPr wrap="none" lIns="87269" tIns="43635" rIns="87269" bIns="43635"/>
          <a:lstStyle>
            <a:lvl1pPr defTabSz="873125">
              <a:defRPr>
                <a:solidFill>
                  <a:schemeClr val="tx1"/>
                </a:solidFill>
                <a:latin typeface="Arial" panose="020B0604020202020204" pitchFamily="34" charset="0"/>
                <a:ea typeface="宋体" panose="02010600030101010101" pitchFamily="2" charset="-122"/>
              </a:defRPr>
            </a:lvl1pPr>
            <a:lvl2pPr marL="742950" indent="-285750" defTabSz="873125">
              <a:defRPr>
                <a:solidFill>
                  <a:schemeClr val="tx1"/>
                </a:solidFill>
                <a:latin typeface="Arial" panose="020B0604020202020204" pitchFamily="34" charset="0"/>
                <a:ea typeface="宋体" panose="02010600030101010101" pitchFamily="2" charset="-122"/>
              </a:defRPr>
            </a:lvl2pPr>
            <a:lvl3pPr marL="1143000" indent="-228600" defTabSz="873125">
              <a:defRPr>
                <a:solidFill>
                  <a:schemeClr val="tx1"/>
                </a:solidFill>
                <a:latin typeface="Arial" panose="020B0604020202020204" pitchFamily="34" charset="0"/>
                <a:ea typeface="宋体" panose="02010600030101010101" pitchFamily="2" charset="-122"/>
              </a:defRPr>
            </a:lvl3pPr>
            <a:lvl4pPr marL="1600200" indent="-228600" defTabSz="873125">
              <a:defRPr>
                <a:solidFill>
                  <a:schemeClr val="tx1"/>
                </a:solidFill>
                <a:latin typeface="Arial" panose="020B0604020202020204" pitchFamily="34" charset="0"/>
                <a:ea typeface="宋体" panose="02010600030101010101" pitchFamily="2" charset="-122"/>
              </a:defRPr>
            </a:lvl4pPr>
            <a:lvl5pPr marL="2057400" indent="-228600" defTabSz="873125">
              <a:defRPr>
                <a:solidFill>
                  <a:schemeClr val="tx1"/>
                </a:solidFill>
                <a:latin typeface="Arial" panose="020B0604020202020204" pitchFamily="34" charset="0"/>
                <a:ea typeface="宋体" panose="02010600030101010101" pitchFamily="2" charset="-122"/>
              </a:defRPr>
            </a:lvl5pPr>
            <a:lvl6pPr marL="25146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t"/>
            <a:r>
              <a:rPr lang="zh-CN" altLang="en-US" sz="3800" b="1">
                <a:solidFill>
                  <a:schemeClr val="hlink"/>
                </a:solidFill>
              </a:rPr>
              <a:t>一点</a:t>
            </a:r>
          </a:p>
          <a:p>
            <a:pPr fontAlgn="t"/>
            <a:r>
              <a:rPr lang="zh-CN" altLang="en-US" sz="3800" b="1">
                <a:solidFill>
                  <a:schemeClr val="hlink"/>
                </a:solidFill>
              </a:rPr>
              <a:t>思考</a:t>
            </a:r>
          </a:p>
        </p:txBody>
      </p:sp>
      <p:sp>
        <p:nvSpPr>
          <p:cNvPr id="93193" name="Rectangle 9"/>
          <p:cNvSpPr>
            <a:spLocks noChangeArrowheads="1"/>
          </p:cNvSpPr>
          <p:nvPr/>
        </p:nvSpPr>
        <p:spPr bwMode="auto">
          <a:xfrm>
            <a:off x="3640283" y="1492398"/>
            <a:ext cx="6934200" cy="184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69" tIns="43635" rIns="87269" bIns="43635">
            <a:spAutoFit/>
          </a:bodyPr>
          <a:lstStyle>
            <a:lvl1pPr defTabSz="873125">
              <a:defRPr>
                <a:solidFill>
                  <a:schemeClr val="tx1"/>
                </a:solidFill>
                <a:latin typeface="Arial" panose="020B0604020202020204" pitchFamily="34" charset="0"/>
                <a:ea typeface="宋体" panose="02010600030101010101" pitchFamily="2" charset="-122"/>
              </a:defRPr>
            </a:lvl1pPr>
            <a:lvl2pPr marL="742950" indent="-285750" defTabSz="873125">
              <a:defRPr>
                <a:solidFill>
                  <a:schemeClr val="tx1"/>
                </a:solidFill>
                <a:latin typeface="Arial" panose="020B0604020202020204" pitchFamily="34" charset="0"/>
                <a:ea typeface="宋体" panose="02010600030101010101" pitchFamily="2" charset="-122"/>
              </a:defRPr>
            </a:lvl2pPr>
            <a:lvl3pPr marL="1143000" indent="-228600" defTabSz="873125">
              <a:defRPr>
                <a:solidFill>
                  <a:schemeClr val="tx1"/>
                </a:solidFill>
                <a:latin typeface="Arial" panose="020B0604020202020204" pitchFamily="34" charset="0"/>
                <a:ea typeface="宋体" panose="02010600030101010101" pitchFamily="2" charset="-122"/>
              </a:defRPr>
            </a:lvl3pPr>
            <a:lvl4pPr marL="1600200" indent="-228600" defTabSz="873125">
              <a:defRPr>
                <a:solidFill>
                  <a:schemeClr val="tx1"/>
                </a:solidFill>
                <a:latin typeface="Arial" panose="020B0604020202020204" pitchFamily="34" charset="0"/>
                <a:ea typeface="宋体" panose="02010600030101010101" pitchFamily="2" charset="-122"/>
              </a:defRPr>
            </a:lvl4pPr>
            <a:lvl5pPr marL="2057400" indent="-228600" defTabSz="873125">
              <a:defRPr>
                <a:solidFill>
                  <a:schemeClr val="tx1"/>
                </a:solidFill>
                <a:latin typeface="Arial" panose="020B0604020202020204" pitchFamily="34" charset="0"/>
                <a:ea typeface="宋体" panose="02010600030101010101" pitchFamily="2" charset="-122"/>
              </a:defRPr>
            </a:lvl5pPr>
            <a:lvl6pPr marL="25146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900" b="1">
                <a:solidFill>
                  <a:srgbClr val="990000"/>
                </a:solidFill>
              </a:rPr>
              <a:t>1.</a:t>
            </a:r>
            <a:r>
              <a:rPr lang="zh-CN" altLang="en-US" sz="1900" b="1">
                <a:solidFill>
                  <a:srgbClr val="990000"/>
                </a:solidFill>
              </a:rPr>
              <a:t>设置问题情景，激发学生学习兴趣与热情。</a:t>
            </a:r>
          </a:p>
          <a:p>
            <a:r>
              <a:rPr lang="en-US" altLang="zh-CN" sz="1900" b="1">
                <a:solidFill>
                  <a:srgbClr val="990000"/>
                </a:solidFill>
              </a:rPr>
              <a:t>2.</a:t>
            </a:r>
            <a:r>
              <a:rPr lang="zh-CN" altLang="en-US" sz="1900" b="1">
                <a:solidFill>
                  <a:srgbClr val="990000"/>
                </a:solidFill>
              </a:rPr>
              <a:t>紧扣概念设计相关练习，层层递进，调动思维性，不同层次的作业布置让不同层次的学生得到满足</a:t>
            </a:r>
          </a:p>
          <a:p>
            <a:r>
              <a:rPr lang="en-US" altLang="zh-CN" sz="1900" b="1">
                <a:solidFill>
                  <a:srgbClr val="990000"/>
                </a:solidFill>
              </a:rPr>
              <a:t>3.</a:t>
            </a:r>
            <a:r>
              <a:rPr lang="zh-CN" altLang="en-US" sz="1900" b="1">
                <a:solidFill>
                  <a:srgbClr val="990000"/>
                </a:solidFill>
              </a:rPr>
              <a:t>合作探索给学生带来成功的愉悦，也培养了善于观察、乐于探索的研究品质和与他人合作交流的意识。</a:t>
            </a:r>
          </a:p>
          <a:p>
            <a:endParaRPr lang="en-US" altLang="zh-CN" sz="1900">
              <a:solidFill>
                <a:schemeClr val="bg1"/>
              </a:solidFill>
            </a:endParaRPr>
          </a:p>
        </p:txBody>
      </p:sp>
      <p:sp>
        <p:nvSpPr>
          <p:cNvPr id="93194" name="Rectangle 10"/>
          <p:cNvSpPr>
            <a:spLocks noChangeArrowheads="1"/>
          </p:cNvSpPr>
          <p:nvPr/>
        </p:nvSpPr>
        <p:spPr bwMode="auto">
          <a:xfrm rot="10800000" flipV="1">
            <a:off x="3851421" y="3437543"/>
            <a:ext cx="6488112" cy="79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69" tIns="43635" rIns="87269" bIns="43635" anchor="ctr">
            <a:spAutoFit/>
          </a:bodyPr>
          <a:lstStyle>
            <a:lvl1pPr defTabSz="873125">
              <a:defRPr>
                <a:solidFill>
                  <a:schemeClr val="tx1"/>
                </a:solidFill>
                <a:latin typeface="Arial" panose="020B0604020202020204" pitchFamily="34" charset="0"/>
                <a:ea typeface="宋体" panose="02010600030101010101" pitchFamily="2" charset="-122"/>
              </a:defRPr>
            </a:lvl1pPr>
            <a:lvl2pPr marL="742950" indent="-285750" defTabSz="873125">
              <a:defRPr>
                <a:solidFill>
                  <a:schemeClr val="tx1"/>
                </a:solidFill>
                <a:latin typeface="Arial" panose="020B0604020202020204" pitchFamily="34" charset="0"/>
                <a:ea typeface="宋体" panose="02010600030101010101" pitchFamily="2" charset="-122"/>
              </a:defRPr>
            </a:lvl2pPr>
            <a:lvl3pPr marL="1143000" indent="-228600" defTabSz="873125">
              <a:defRPr>
                <a:solidFill>
                  <a:schemeClr val="tx1"/>
                </a:solidFill>
                <a:latin typeface="Arial" panose="020B0604020202020204" pitchFamily="34" charset="0"/>
                <a:ea typeface="宋体" panose="02010600030101010101" pitchFamily="2" charset="-122"/>
              </a:defRPr>
            </a:lvl3pPr>
            <a:lvl4pPr marL="1600200" indent="-228600" defTabSz="873125">
              <a:defRPr>
                <a:solidFill>
                  <a:schemeClr val="tx1"/>
                </a:solidFill>
                <a:latin typeface="Arial" panose="020B0604020202020204" pitchFamily="34" charset="0"/>
                <a:ea typeface="宋体" panose="02010600030101010101" pitchFamily="2" charset="-122"/>
              </a:defRPr>
            </a:lvl4pPr>
            <a:lvl5pPr marL="2057400" indent="-228600" defTabSz="873125">
              <a:defRPr>
                <a:solidFill>
                  <a:schemeClr val="tx1"/>
                </a:solidFill>
                <a:latin typeface="Arial" panose="020B0604020202020204" pitchFamily="34" charset="0"/>
                <a:ea typeface="宋体" panose="02010600030101010101" pitchFamily="2" charset="-122"/>
              </a:defRPr>
            </a:lvl5pPr>
            <a:lvl6pPr marL="25146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300"/>
              <a:t>       </a:t>
            </a:r>
            <a:r>
              <a:rPr lang="zh-CN" altLang="en-US" sz="2300" b="1">
                <a:solidFill>
                  <a:srgbClr val="990000"/>
                </a:solidFill>
              </a:rPr>
              <a:t>个别学生存在畏难情绪，因此我加强与他们的沟通交流，帮助学生消除顾虑，建立信心。</a:t>
            </a:r>
            <a:endParaRPr lang="zh-CN" altLang="en-US" sz="1700" b="1">
              <a:solidFill>
                <a:srgbClr val="990000"/>
              </a:solidFill>
            </a:endParaRPr>
          </a:p>
        </p:txBody>
      </p:sp>
      <p:sp>
        <p:nvSpPr>
          <p:cNvPr id="93195" name="Rectangle 11"/>
          <p:cNvSpPr>
            <a:spLocks noChangeArrowheads="1"/>
          </p:cNvSpPr>
          <p:nvPr/>
        </p:nvSpPr>
        <p:spPr bwMode="auto">
          <a:xfrm>
            <a:off x="3854596" y="5226655"/>
            <a:ext cx="6697662" cy="79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69" tIns="43635" rIns="87269" bIns="43635" anchor="ctr">
            <a:spAutoFit/>
          </a:bodyPr>
          <a:lstStyle>
            <a:lvl1pPr defTabSz="873125">
              <a:defRPr>
                <a:solidFill>
                  <a:schemeClr val="tx1"/>
                </a:solidFill>
                <a:latin typeface="Arial" panose="020B0604020202020204" pitchFamily="34" charset="0"/>
                <a:ea typeface="宋体" panose="02010600030101010101" pitchFamily="2" charset="-122"/>
              </a:defRPr>
            </a:lvl1pPr>
            <a:lvl2pPr marL="742950" indent="-285750" defTabSz="873125">
              <a:defRPr>
                <a:solidFill>
                  <a:schemeClr val="tx1"/>
                </a:solidFill>
                <a:latin typeface="Arial" panose="020B0604020202020204" pitchFamily="34" charset="0"/>
                <a:ea typeface="宋体" panose="02010600030101010101" pitchFamily="2" charset="-122"/>
              </a:defRPr>
            </a:lvl2pPr>
            <a:lvl3pPr marL="1143000" indent="-228600" defTabSz="873125">
              <a:defRPr>
                <a:solidFill>
                  <a:schemeClr val="tx1"/>
                </a:solidFill>
                <a:latin typeface="Arial" panose="020B0604020202020204" pitchFamily="34" charset="0"/>
                <a:ea typeface="宋体" panose="02010600030101010101" pitchFamily="2" charset="-122"/>
              </a:defRPr>
            </a:lvl3pPr>
            <a:lvl4pPr marL="1600200" indent="-228600" defTabSz="873125">
              <a:defRPr>
                <a:solidFill>
                  <a:schemeClr val="tx1"/>
                </a:solidFill>
                <a:latin typeface="Arial" panose="020B0604020202020204" pitchFamily="34" charset="0"/>
                <a:ea typeface="宋体" panose="02010600030101010101" pitchFamily="2" charset="-122"/>
              </a:defRPr>
            </a:lvl4pPr>
            <a:lvl5pPr marL="2057400" indent="-228600" defTabSz="873125">
              <a:defRPr>
                <a:solidFill>
                  <a:schemeClr val="tx1"/>
                </a:solidFill>
                <a:latin typeface="Arial" panose="020B0604020202020204" pitchFamily="34" charset="0"/>
                <a:ea typeface="宋体" panose="02010600030101010101" pitchFamily="2" charset="-122"/>
              </a:defRPr>
            </a:lvl5pPr>
            <a:lvl6pPr marL="25146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731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300"/>
              <a:t>        </a:t>
            </a:r>
            <a:r>
              <a:rPr lang="zh-CN" altLang="en-US" sz="2300" b="1">
                <a:solidFill>
                  <a:srgbClr val="990000"/>
                </a:solidFill>
              </a:rPr>
              <a:t>习题演绎环节，如何设置有效的激励机制，更好地提高学生的积极性和参与性。</a:t>
            </a:r>
            <a:endParaRPr lang="zh-CN" altLang="en-US" sz="1700" b="1">
              <a:solidFill>
                <a:srgbClr val="990000"/>
              </a:solidFill>
            </a:endParaRPr>
          </a:p>
        </p:txBody>
      </p:sp>
      <p:sp>
        <p:nvSpPr>
          <p:cNvPr id="51213" name="Text Box 13"/>
          <p:cNvSpPr txBox="1">
            <a:spLocks noChangeArrowheads="1"/>
          </p:cNvSpPr>
          <p:nvPr/>
        </p:nvSpPr>
        <p:spPr bwMode="auto">
          <a:xfrm>
            <a:off x="2058413" y="704779"/>
            <a:ext cx="45669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3600" dirty="0">
                <a:latin typeface="微软雅黑" panose="020B0503020204020204" pitchFamily="34" charset="-122"/>
                <a:ea typeface="微软雅黑" panose="020B0503020204020204" pitchFamily="34" charset="-122"/>
              </a:rPr>
              <a:t>教学反思（实例二）</a:t>
            </a:r>
          </a:p>
        </p:txBody>
      </p:sp>
    </p:spTree>
    <p:extLst>
      <p:ext uri="{BB962C8B-B14F-4D97-AF65-F5344CB8AC3E}">
        <p14:creationId xmlns:p14="http://schemas.microsoft.com/office/powerpoint/2010/main" val="107684649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3187"/>
                                        </p:tgtEl>
                                        <p:attrNameLst>
                                          <p:attrName>style.visibility</p:attrName>
                                        </p:attrNameLst>
                                      </p:cBhvr>
                                      <p:to>
                                        <p:strVal val="visible"/>
                                      </p:to>
                                    </p:set>
                                    <p:animEffect transition="in" filter="blinds(horizontal)">
                                      <p:cBhvr>
                                        <p:cTn id="7" dur="500"/>
                                        <p:tgtEl>
                                          <p:spTgt spid="9318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3188"/>
                                        </p:tgtEl>
                                        <p:attrNameLst>
                                          <p:attrName>style.visibility</p:attrName>
                                        </p:attrNameLst>
                                      </p:cBhvr>
                                      <p:to>
                                        <p:strVal val="visible"/>
                                      </p:to>
                                    </p:set>
                                    <p:animEffect transition="in" filter="blinds(horizontal)">
                                      <p:cBhvr>
                                        <p:cTn id="10" dur="500"/>
                                        <p:tgtEl>
                                          <p:spTgt spid="9318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3193"/>
                                        </p:tgtEl>
                                        <p:attrNameLst>
                                          <p:attrName>style.visibility</p:attrName>
                                        </p:attrNameLst>
                                      </p:cBhvr>
                                      <p:to>
                                        <p:strVal val="visible"/>
                                      </p:to>
                                    </p:set>
                                    <p:animEffect transition="in" filter="blinds(horizontal)">
                                      <p:cBhvr>
                                        <p:cTn id="13" dur="500"/>
                                        <p:tgtEl>
                                          <p:spTgt spid="9319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3189"/>
                                        </p:tgtEl>
                                        <p:attrNameLst>
                                          <p:attrName>style.visibility</p:attrName>
                                        </p:attrNameLst>
                                      </p:cBhvr>
                                      <p:to>
                                        <p:strVal val="visible"/>
                                      </p:to>
                                    </p:set>
                                    <p:animEffect transition="in" filter="blinds(horizontal)">
                                      <p:cBhvr>
                                        <p:cTn id="18" dur="500"/>
                                        <p:tgtEl>
                                          <p:spTgt spid="9318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3190"/>
                                        </p:tgtEl>
                                        <p:attrNameLst>
                                          <p:attrName>style.visibility</p:attrName>
                                        </p:attrNameLst>
                                      </p:cBhvr>
                                      <p:to>
                                        <p:strVal val="visible"/>
                                      </p:to>
                                    </p:set>
                                    <p:animEffect transition="in" filter="blinds(horizontal)">
                                      <p:cBhvr>
                                        <p:cTn id="21" dur="500"/>
                                        <p:tgtEl>
                                          <p:spTgt spid="9319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93194"/>
                                        </p:tgtEl>
                                        <p:attrNameLst>
                                          <p:attrName>style.visibility</p:attrName>
                                        </p:attrNameLst>
                                      </p:cBhvr>
                                      <p:to>
                                        <p:strVal val="visible"/>
                                      </p:to>
                                    </p:set>
                                    <p:animEffect transition="in" filter="blinds(horizontal)">
                                      <p:cBhvr>
                                        <p:cTn id="24" dur="500"/>
                                        <p:tgtEl>
                                          <p:spTgt spid="9319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93191"/>
                                        </p:tgtEl>
                                        <p:attrNameLst>
                                          <p:attrName>style.visibility</p:attrName>
                                        </p:attrNameLst>
                                      </p:cBhvr>
                                      <p:to>
                                        <p:strVal val="visible"/>
                                      </p:to>
                                    </p:set>
                                    <p:animEffect transition="in" filter="blinds(horizontal)">
                                      <p:cBhvr>
                                        <p:cTn id="29" dur="500"/>
                                        <p:tgtEl>
                                          <p:spTgt spid="9319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93192"/>
                                        </p:tgtEl>
                                        <p:attrNameLst>
                                          <p:attrName>style.visibility</p:attrName>
                                        </p:attrNameLst>
                                      </p:cBhvr>
                                      <p:to>
                                        <p:strVal val="visible"/>
                                      </p:to>
                                    </p:set>
                                    <p:animEffect transition="in" filter="blinds(horizontal)">
                                      <p:cBhvr>
                                        <p:cTn id="32" dur="500"/>
                                        <p:tgtEl>
                                          <p:spTgt spid="93192"/>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93195"/>
                                        </p:tgtEl>
                                        <p:attrNameLst>
                                          <p:attrName>style.visibility</p:attrName>
                                        </p:attrNameLst>
                                      </p:cBhvr>
                                      <p:to>
                                        <p:strVal val="visible"/>
                                      </p:to>
                                    </p:set>
                                    <p:animEffect transition="in" filter="blinds(horizontal)">
                                      <p:cBhvr>
                                        <p:cTn id="35" dur="500"/>
                                        <p:tgtEl>
                                          <p:spTgt spid="93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animBg="1"/>
      <p:bldP spid="93188" grpId="0" animBg="1"/>
      <p:bldP spid="93189" grpId="0" animBg="1"/>
      <p:bldP spid="93190" grpId="0" animBg="1"/>
      <p:bldP spid="93191" grpId="0" animBg="1"/>
      <p:bldP spid="93192" grpId="0" animBg="1"/>
      <p:bldP spid="93193" grpId="0"/>
      <p:bldP spid="93194" grpId="0"/>
      <p:bldP spid="9319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5">
            <a:hlinkClick r:id="rId3"/>
          </p:cNvPr>
          <p:cNvSpPr txBox="1">
            <a:spLocks noChangeArrowheads="1"/>
          </p:cNvSpPr>
          <p:nvPr/>
        </p:nvSpPr>
        <p:spPr bwMode="auto">
          <a:xfrm>
            <a:off x="2114551" y="722313"/>
            <a:ext cx="54213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3600" dirty="0">
                <a:latin typeface="微软雅黑" panose="020B0503020204020204" pitchFamily="34" charset="-122"/>
                <a:ea typeface="微软雅黑" panose="020B0503020204020204" pitchFamily="34" charset="-122"/>
              </a:rPr>
              <a:t>教学反思（</a:t>
            </a:r>
            <a:r>
              <a:rPr lang="zh-CN" altLang="en-US" sz="3600" dirty="0" smtClean="0">
                <a:latin typeface="微软雅黑" panose="020B0503020204020204" pitchFamily="34" charset="-122"/>
                <a:ea typeface="微软雅黑" panose="020B0503020204020204" pitchFamily="34" charset="-122"/>
              </a:rPr>
              <a:t>实例三）</a:t>
            </a:r>
            <a:endParaRPr lang="zh-CN" altLang="en-US" sz="3600" dirty="0">
              <a:latin typeface="微软雅黑" panose="020B0503020204020204" pitchFamily="34" charset="-122"/>
              <a:ea typeface="微软雅黑" panose="020B0503020204020204" pitchFamily="34" charset="-122"/>
            </a:endParaRPr>
          </a:p>
        </p:txBody>
      </p:sp>
      <p:graphicFrame>
        <p:nvGraphicFramePr>
          <p:cNvPr id="17" name="图示 16"/>
          <p:cNvGraphicFramePr/>
          <p:nvPr/>
        </p:nvGraphicFramePr>
        <p:xfrm>
          <a:off x="2238348" y="1928803"/>
          <a:ext cx="7929618" cy="4000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3905027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a:grpSpLocks/>
          </p:cNvGrpSpPr>
          <p:nvPr/>
        </p:nvGrpSpPr>
        <p:grpSpPr bwMode="auto">
          <a:xfrm>
            <a:off x="4592639" y="1749426"/>
            <a:ext cx="2701925" cy="2747963"/>
            <a:chOff x="1973" y="1102"/>
            <a:chExt cx="1639" cy="1731"/>
          </a:xfrm>
        </p:grpSpPr>
        <p:sp>
          <p:nvSpPr>
            <p:cNvPr id="54275" name="AutoShape 13"/>
            <p:cNvSpPr>
              <a:spLocks noChangeArrowheads="1"/>
            </p:cNvSpPr>
            <p:nvPr/>
          </p:nvSpPr>
          <p:spPr bwMode="auto">
            <a:xfrm>
              <a:off x="1973" y="1260"/>
              <a:ext cx="1639" cy="1573"/>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p>
          </p:txBody>
        </p:sp>
        <p:sp>
          <p:nvSpPr>
            <p:cNvPr id="54276" name="AutoShape 14"/>
            <p:cNvSpPr>
              <a:spLocks noChangeArrowheads="1"/>
            </p:cNvSpPr>
            <p:nvPr/>
          </p:nvSpPr>
          <p:spPr bwMode="auto">
            <a:xfrm>
              <a:off x="2035" y="1102"/>
              <a:ext cx="1492" cy="330"/>
            </a:xfrm>
            <a:prstGeom prst="roundRect">
              <a:avLst>
                <a:gd name="adj" fmla="val 16667"/>
              </a:avLst>
            </a:prstGeom>
            <a:solidFill>
              <a:schemeClr val="hlink"/>
            </a:solidFill>
            <a:ln w="38100">
              <a:solidFill>
                <a:srgbClr val="FFFFFF">
                  <a:alpha val="67999"/>
                </a:srgbClr>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p>
          </p:txBody>
        </p:sp>
        <p:sp>
          <p:nvSpPr>
            <p:cNvPr id="54277" name="AutoShape 15"/>
            <p:cNvSpPr>
              <a:spLocks noChangeArrowheads="1"/>
            </p:cNvSpPr>
            <p:nvPr/>
          </p:nvSpPr>
          <p:spPr bwMode="auto">
            <a:xfrm>
              <a:off x="2058" y="1122"/>
              <a:ext cx="1440" cy="79"/>
            </a:xfrm>
            <a:prstGeom prst="roundRect">
              <a:avLst>
                <a:gd name="adj" fmla="val 28356"/>
              </a:avLst>
            </a:prstGeom>
            <a:gradFill rotWithShape="1">
              <a:gsLst>
                <a:gs pos="0">
                  <a:srgbClr val="FFFFFF">
                    <a:alpha val="70000"/>
                  </a:srgbClr>
                </a:gs>
                <a:gs pos="100000">
                  <a:schemeClr val="hlink">
                    <a:alpha val="7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p>
          </p:txBody>
        </p:sp>
        <p:sp>
          <p:nvSpPr>
            <p:cNvPr id="54278" name="Rectangle 16"/>
            <p:cNvSpPr>
              <a:spLocks noChangeArrowheads="1"/>
            </p:cNvSpPr>
            <p:nvPr/>
          </p:nvSpPr>
          <p:spPr bwMode="auto">
            <a:xfrm>
              <a:off x="2505" y="1134"/>
              <a:ext cx="53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b="1">
                  <a:solidFill>
                    <a:srgbClr val="FFFFFF"/>
                  </a:solidFill>
                </a:rPr>
                <a:t>体会</a:t>
              </a:r>
              <a:r>
                <a:rPr lang="zh-CN" altLang="en-US"/>
                <a:t> </a:t>
              </a:r>
              <a:r>
                <a:rPr lang="en-US" altLang="zh-CN" sz="2000" b="1">
                  <a:solidFill>
                    <a:srgbClr val="FFFFFF"/>
                  </a:solidFill>
                </a:rPr>
                <a:t>2</a:t>
              </a:r>
            </a:p>
          </p:txBody>
        </p:sp>
        <p:sp>
          <p:nvSpPr>
            <p:cNvPr id="54279" name="Text Box 17"/>
            <p:cNvSpPr txBox="1">
              <a:spLocks noChangeArrowheads="1"/>
            </p:cNvSpPr>
            <p:nvPr/>
          </p:nvSpPr>
          <p:spPr bwMode="auto">
            <a:xfrm>
              <a:off x="2064" y="1602"/>
              <a:ext cx="1507"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r>
                <a:rPr lang="en-US" altLang="zh-CN" sz="2000" b="1">
                  <a:ea typeface="楷体_GB2312" pitchFamily="49" charset="-122"/>
                </a:rPr>
                <a:t>       </a:t>
              </a:r>
              <a:r>
                <a:rPr lang="zh-CN" altLang="en-US" sz="2000" b="1">
                  <a:solidFill>
                    <a:srgbClr val="990000"/>
                  </a:solidFill>
                  <a:ea typeface="楷体_GB2312" pitchFamily="49" charset="-122"/>
                </a:rPr>
                <a:t>在任务驱动下，通过小组合作，学生在讨论中找到学习的乐趣，感受成功的喜悦。</a:t>
              </a:r>
              <a:r>
                <a:rPr lang="en-US" altLang="zh-CN" sz="2400" b="1">
                  <a:solidFill>
                    <a:srgbClr val="BC067F"/>
                  </a:solidFill>
                  <a:ea typeface="楷体_GB2312" pitchFamily="49" charset="-122"/>
                </a:rPr>
                <a:t>——</a:t>
              </a:r>
              <a:r>
                <a:rPr lang="zh-CN" altLang="en-US" sz="2400" b="1">
                  <a:solidFill>
                    <a:srgbClr val="BC067F"/>
                  </a:solidFill>
                  <a:ea typeface="楷体_GB2312" pitchFamily="49" charset="-122"/>
                </a:rPr>
                <a:t>乐学</a:t>
              </a:r>
            </a:p>
          </p:txBody>
        </p:sp>
      </p:grpSp>
      <p:grpSp>
        <p:nvGrpSpPr>
          <p:cNvPr id="54280" name="Group 8"/>
          <p:cNvGrpSpPr>
            <a:grpSpLocks/>
          </p:cNvGrpSpPr>
          <p:nvPr/>
        </p:nvGrpSpPr>
        <p:grpSpPr bwMode="auto">
          <a:xfrm>
            <a:off x="1919289" y="1773238"/>
            <a:ext cx="2587625" cy="2747962"/>
            <a:chOff x="0" y="0"/>
            <a:chExt cx="1630" cy="1731"/>
          </a:xfrm>
        </p:grpSpPr>
        <p:sp>
          <p:nvSpPr>
            <p:cNvPr id="54281" name="AutoShape 3"/>
            <p:cNvSpPr>
              <a:spLocks noChangeArrowheads="1"/>
            </p:cNvSpPr>
            <p:nvPr/>
          </p:nvSpPr>
          <p:spPr bwMode="auto">
            <a:xfrm>
              <a:off x="0" y="158"/>
              <a:ext cx="1630" cy="1573"/>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p>
          </p:txBody>
        </p:sp>
        <p:grpSp>
          <p:nvGrpSpPr>
            <p:cNvPr id="54282" name="Group 10"/>
            <p:cNvGrpSpPr>
              <a:grpSpLocks/>
            </p:cNvGrpSpPr>
            <p:nvPr/>
          </p:nvGrpSpPr>
          <p:grpSpPr bwMode="auto">
            <a:xfrm>
              <a:off x="70" y="0"/>
              <a:ext cx="1484" cy="330"/>
              <a:chOff x="0" y="0"/>
              <a:chExt cx="1484" cy="330"/>
            </a:xfrm>
          </p:grpSpPr>
          <p:sp>
            <p:nvSpPr>
              <p:cNvPr id="54283" name="AutoShape 10"/>
              <p:cNvSpPr>
                <a:spLocks noChangeArrowheads="1"/>
              </p:cNvSpPr>
              <p:nvPr/>
            </p:nvSpPr>
            <p:spPr bwMode="auto">
              <a:xfrm>
                <a:off x="0" y="0"/>
                <a:ext cx="1484" cy="330"/>
              </a:xfrm>
              <a:prstGeom prst="roundRect">
                <a:avLst>
                  <a:gd name="adj" fmla="val 16667"/>
                </a:avLst>
              </a:prstGeom>
              <a:solidFill>
                <a:schemeClr val="folHlink"/>
              </a:solidFill>
              <a:ln w="38100">
                <a:solidFill>
                  <a:srgbClr val="FFFFFF">
                    <a:alpha val="67999"/>
                  </a:srgbClr>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p>
            </p:txBody>
          </p:sp>
          <p:sp>
            <p:nvSpPr>
              <p:cNvPr id="54284" name="AutoShape 11"/>
              <p:cNvSpPr>
                <a:spLocks noChangeArrowheads="1"/>
              </p:cNvSpPr>
              <p:nvPr/>
            </p:nvSpPr>
            <p:spPr bwMode="auto">
              <a:xfrm>
                <a:off x="23" y="20"/>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p>
            </p:txBody>
          </p:sp>
        </p:grpSp>
        <p:sp>
          <p:nvSpPr>
            <p:cNvPr id="54285" name="Rectangle 12"/>
            <p:cNvSpPr>
              <a:spLocks noChangeArrowheads="1"/>
            </p:cNvSpPr>
            <p:nvPr/>
          </p:nvSpPr>
          <p:spPr bwMode="auto">
            <a:xfrm>
              <a:off x="543" y="32"/>
              <a:ext cx="5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b="1">
                  <a:solidFill>
                    <a:srgbClr val="FFFFFF"/>
                  </a:solidFill>
                </a:rPr>
                <a:t>体会</a:t>
              </a:r>
              <a:r>
                <a:rPr lang="en-US" altLang="zh-CN" sz="2000" b="1">
                  <a:solidFill>
                    <a:srgbClr val="FFFFFF"/>
                  </a:solidFill>
                </a:rPr>
                <a:t>1</a:t>
              </a:r>
            </a:p>
          </p:txBody>
        </p:sp>
        <p:sp>
          <p:nvSpPr>
            <p:cNvPr id="54286" name="Text Box 18"/>
            <p:cNvSpPr txBox="1">
              <a:spLocks noChangeArrowheads="1"/>
            </p:cNvSpPr>
            <p:nvPr/>
          </p:nvSpPr>
          <p:spPr bwMode="auto">
            <a:xfrm>
              <a:off x="45" y="521"/>
              <a:ext cx="1579"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1600" b="1"/>
                <a:t>        </a:t>
              </a:r>
              <a:r>
                <a:rPr lang="zh-CN" altLang="en-US" sz="2000" b="1">
                  <a:solidFill>
                    <a:srgbClr val="990000"/>
                  </a:solidFill>
                  <a:ea typeface="楷体_GB2312" pitchFamily="49" charset="-122"/>
                </a:rPr>
                <a:t>让学生带着原有的知识背景、生活体验走进学习活动，激发学生的学习兴趣。</a:t>
              </a:r>
              <a:r>
                <a:rPr lang="en-US" altLang="zh-CN" sz="2400" b="1">
                  <a:solidFill>
                    <a:srgbClr val="BC067F"/>
                  </a:solidFill>
                  <a:ea typeface="楷体_GB2312" pitchFamily="49" charset="-122"/>
                </a:rPr>
                <a:t>——</a:t>
              </a:r>
              <a:r>
                <a:rPr lang="zh-CN" altLang="en-US" sz="2400" b="1">
                  <a:solidFill>
                    <a:srgbClr val="BC067F"/>
                  </a:solidFill>
                  <a:ea typeface="楷体_GB2312" pitchFamily="49" charset="-122"/>
                </a:rPr>
                <a:t>愿学</a:t>
              </a:r>
            </a:p>
          </p:txBody>
        </p:sp>
      </p:grpSp>
      <p:grpSp>
        <p:nvGrpSpPr>
          <p:cNvPr id="54287" name="Group 15"/>
          <p:cNvGrpSpPr>
            <a:grpSpLocks/>
          </p:cNvGrpSpPr>
          <p:nvPr/>
        </p:nvGrpSpPr>
        <p:grpSpPr bwMode="auto">
          <a:xfrm>
            <a:off x="7391401" y="1773238"/>
            <a:ext cx="2587625" cy="2747962"/>
            <a:chOff x="0" y="0"/>
            <a:chExt cx="1630" cy="1731"/>
          </a:xfrm>
        </p:grpSpPr>
        <p:sp>
          <p:nvSpPr>
            <p:cNvPr id="54288" name="AutoShape 4"/>
            <p:cNvSpPr>
              <a:spLocks noChangeArrowheads="1"/>
            </p:cNvSpPr>
            <p:nvPr/>
          </p:nvSpPr>
          <p:spPr bwMode="auto">
            <a:xfrm>
              <a:off x="0" y="158"/>
              <a:ext cx="1630" cy="1573"/>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p>
          </p:txBody>
        </p:sp>
        <p:grpSp>
          <p:nvGrpSpPr>
            <p:cNvPr id="54289" name="Group 17"/>
            <p:cNvGrpSpPr>
              <a:grpSpLocks/>
            </p:cNvGrpSpPr>
            <p:nvPr/>
          </p:nvGrpSpPr>
          <p:grpSpPr bwMode="auto">
            <a:xfrm>
              <a:off x="88" y="0"/>
              <a:ext cx="1484" cy="330"/>
              <a:chOff x="0" y="0"/>
              <a:chExt cx="1484" cy="330"/>
            </a:xfrm>
          </p:grpSpPr>
          <p:sp>
            <p:nvSpPr>
              <p:cNvPr id="54290" name="AutoShape 6"/>
              <p:cNvSpPr>
                <a:spLocks noChangeArrowheads="1"/>
              </p:cNvSpPr>
              <p:nvPr/>
            </p:nvSpPr>
            <p:spPr bwMode="auto">
              <a:xfrm>
                <a:off x="0" y="0"/>
                <a:ext cx="1484" cy="330"/>
              </a:xfrm>
              <a:prstGeom prst="roundRect">
                <a:avLst>
                  <a:gd name="adj" fmla="val 16667"/>
                </a:avLst>
              </a:prstGeom>
              <a:solidFill>
                <a:schemeClr val="accent2"/>
              </a:solidFill>
              <a:ln w="38100">
                <a:solidFill>
                  <a:srgbClr val="FFFFFF">
                    <a:alpha val="67999"/>
                  </a:srgbClr>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p>
            </p:txBody>
          </p:sp>
          <p:sp>
            <p:nvSpPr>
              <p:cNvPr id="54291" name="AutoShape 7"/>
              <p:cNvSpPr>
                <a:spLocks noChangeArrowheads="1"/>
              </p:cNvSpPr>
              <p:nvPr/>
            </p:nvSpPr>
            <p:spPr bwMode="auto">
              <a:xfrm>
                <a:off x="23" y="20"/>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p>
            </p:txBody>
          </p:sp>
        </p:grpSp>
        <p:sp>
          <p:nvSpPr>
            <p:cNvPr id="54292" name="Rectangle 8"/>
            <p:cNvSpPr>
              <a:spLocks noChangeArrowheads="1"/>
            </p:cNvSpPr>
            <p:nvPr/>
          </p:nvSpPr>
          <p:spPr bwMode="auto">
            <a:xfrm>
              <a:off x="566" y="32"/>
              <a:ext cx="5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b="1">
                  <a:solidFill>
                    <a:srgbClr val="FFFFFF"/>
                  </a:solidFill>
                </a:rPr>
                <a:t>体会</a:t>
              </a:r>
              <a:r>
                <a:rPr lang="en-US" altLang="zh-CN" sz="2000" b="1">
                  <a:solidFill>
                    <a:srgbClr val="FFFFFF"/>
                  </a:solidFill>
                </a:rPr>
                <a:t>3</a:t>
              </a:r>
            </a:p>
          </p:txBody>
        </p:sp>
        <p:sp>
          <p:nvSpPr>
            <p:cNvPr id="54293" name="Text Box 19"/>
            <p:cNvSpPr txBox="1">
              <a:spLocks noChangeArrowheads="1"/>
            </p:cNvSpPr>
            <p:nvPr/>
          </p:nvSpPr>
          <p:spPr bwMode="auto">
            <a:xfrm>
              <a:off x="31" y="521"/>
              <a:ext cx="1579"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1600" b="1"/>
                <a:t>       </a:t>
              </a:r>
              <a:r>
                <a:rPr lang="zh-CN" altLang="en-US" sz="2000" b="1">
                  <a:solidFill>
                    <a:srgbClr val="990000"/>
                  </a:solidFill>
                  <a:ea typeface="楷体_GB2312" pitchFamily="49" charset="-122"/>
                </a:rPr>
                <a:t>主动探索，合作交流，经历知识的产生过程，自始至终贯彻数学能力的培养。</a:t>
              </a:r>
              <a:r>
                <a:rPr lang="en-US" altLang="zh-CN" sz="2400" b="1">
                  <a:solidFill>
                    <a:srgbClr val="BC067F"/>
                  </a:solidFill>
                  <a:ea typeface="楷体_GB2312" pitchFamily="49" charset="-122"/>
                </a:rPr>
                <a:t>——</a:t>
              </a:r>
              <a:r>
                <a:rPr lang="zh-CN" altLang="en-US" sz="2400" b="1">
                  <a:solidFill>
                    <a:srgbClr val="BC067F"/>
                  </a:solidFill>
                  <a:ea typeface="楷体_GB2312" pitchFamily="49" charset="-122"/>
                </a:rPr>
                <a:t>易学</a:t>
              </a:r>
            </a:p>
          </p:txBody>
        </p:sp>
      </p:grpSp>
      <p:sp>
        <p:nvSpPr>
          <p:cNvPr id="54294" name="Rectangle 44"/>
          <p:cNvSpPr>
            <a:spLocks noChangeArrowheads="1"/>
          </p:cNvSpPr>
          <p:nvPr/>
        </p:nvSpPr>
        <p:spPr bwMode="auto">
          <a:xfrm>
            <a:off x="2099470" y="440681"/>
            <a:ext cx="6399212" cy="103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3600" dirty="0">
                <a:latin typeface="微软雅黑" panose="020B0503020204020204" pitchFamily="34" charset="-122"/>
                <a:ea typeface="微软雅黑" panose="020B0503020204020204" pitchFamily="34" charset="-122"/>
              </a:rPr>
              <a:t>教学反思（</a:t>
            </a:r>
            <a:r>
              <a:rPr lang="zh-CN" altLang="en-US" sz="3600" dirty="0" smtClean="0">
                <a:latin typeface="微软雅黑" panose="020B0503020204020204" pitchFamily="34" charset="-122"/>
                <a:ea typeface="微软雅黑" panose="020B0503020204020204" pitchFamily="34" charset="-122"/>
              </a:rPr>
              <a:t>实例四）</a:t>
            </a:r>
            <a:endParaRPr lang="zh-CN" altLang="en-US" sz="3600" dirty="0">
              <a:latin typeface="微软雅黑" panose="020B0503020204020204" pitchFamily="34" charset="-122"/>
              <a:ea typeface="微软雅黑" panose="020B0503020204020204" pitchFamily="34" charset="-122"/>
            </a:endParaRPr>
          </a:p>
        </p:txBody>
      </p:sp>
      <p:grpSp>
        <p:nvGrpSpPr>
          <p:cNvPr id="54305" name="Group 33"/>
          <p:cNvGrpSpPr>
            <a:grpSpLocks/>
          </p:cNvGrpSpPr>
          <p:nvPr/>
        </p:nvGrpSpPr>
        <p:grpSpPr bwMode="auto">
          <a:xfrm>
            <a:off x="2910682" y="4276725"/>
            <a:ext cx="6065837" cy="2447925"/>
            <a:chOff x="929" y="952"/>
            <a:chExt cx="3821" cy="2269"/>
          </a:xfrm>
        </p:grpSpPr>
        <p:sp>
          <p:nvSpPr>
            <p:cNvPr id="54306" name="AutoShape 34"/>
            <p:cNvSpPr>
              <a:spLocks noChangeArrowheads="1"/>
            </p:cNvSpPr>
            <p:nvPr/>
          </p:nvSpPr>
          <p:spPr bwMode="auto">
            <a:xfrm flipH="1">
              <a:off x="3214" y="1673"/>
              <a:ext cx="1536" cy="414"/>
            </a:xfrm>
            <a:prstGeom prst="parallelogram">
              <a:avLst>
                <a:gd name="adj" fmla="val 92256"/>
              </a:avLst>
            </a:prstGeom>
            <a:gradFill rotWithShape="1">
              <a:gsLst>
                <a:gs pos="0">
                  <a:srgbClr val="BFCFD3"/>
                </a:gs>
                <a:gs pos="100000">
                  <a:srgbClr val="BFCFD3">
                    <a:gamma/>
                    <a:tint val="53725"/>
                    <a:invGamma/>
                  </a:srgb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307" name="Rectangle 35"/>
            <p:cNvSpPr>
              <a:spLocks noChangeArrowheads="1"/>
            </p:cNvSpPr>
            <p:nvPr/>
          </p:nvSpPr>
          <p:spPr bwMode="auto">
            <a:xfrm>
              <a:off x="3594" y="2081"/>
              <a:ext cx="1156" cy="900"/>
            </a:xfrm>
            <a:prstGeom prst="rect">
              <a:avLst/>
            </a:prstGeom>
            <a:gradFill rotWithShape="1">
              <a:gsLst>
                <a:gs pos="0">
                  <a:srgbClr val="BFCFD3"/>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308" name="Rectangle 36"/>
            <p:cNvSpPr>
              <a:spLocks noChangeArrowheads="1"/>
            </p:cNvSpPr>
            <p:nvPr/>
          </p:nvSpPr>
          <p:spPr bwMode="auto">
            <a:xfrm>
              <a:off x="2459" y="2397"/>
              <a:ext cx="1138" cy="814"/>
            </a:xfrm>
            <a:prstGeom prst="rect">
              <a:avLst/>
            </a:prstGeom>
            <a:gradFill rotWithShape="1">
              <a:gsLst>
                <a:gs pos="0">
                  <a:srgbClr val="BFCFD3"/>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309" name="AutoShape 37"/>
            <p:cNvSpPr>
              <a:spLocks noChangeArrowheads="1"/>
            </p:cNvSpPr>
            <p:nvPr/>
          </p:nvSpPr>
          <p:spPr bwMode="auto">
            <a:xfrm flipH="1">
              <a:off x="930" y="2314"/>
              <a:ext cx="1530" cy="388"/>
            </a:xfrm>
            <a:prstGeom prst="parallelogram">
              <a:avLst>
                <a:gd name="adj" fmla="val 98582"/>
              </a:avLst>
            </a:prstGeom>
            <a:gradFill rotWithShape="1">
              <a:gsLst>
                <a:gs pos="0">
                  <a:srgbClr val="BFCFD3"/>
                </a:gs>
                <a:gs pos="100000">
                  <a:srgbClr val="BFCFD3">
                    <a:gamma/>
                    <a:tint val="63922"/>
                    <a:invGamma/>
                  </a:srgb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310" name="未知"/>
            <p:cNvSpPr>
              <a:spLocks/>
            </p:cNvSpPr>
            <p:nvPr/>
          </p:nvSpPr>
          <p:spPr bwMode="auto">
            <a:xfrm>
              <a:off x="2076" y="1994"/>
              <a:ext cx="386" cy="712"/>
            </a:xfrm>
            <a:custGeom>
              <a:avLst/>
              <a:gdLst>
                <a:gd name="T0" fmla="*/ 0 w 201"/>
                <a:gd name="T1" fmla="*/ 167 h 370"/>
                <a:gd name="T2" fmla="*/ 201 w 201"/>
                <a:gd name="T3" fmla="*/ 370 h 370"/>
                <a:gd name="T4" fmla="*/ 201 w 201"/>
                <a:gd name="T5" fmla="*/ 210 h 370"/>
                <a:gd name="T6" fmla="*/ 0 w 201"/>
                <a:gd name="T7" fmla="*/ 0 h 370"/>
                <a:gd name="T8" fmla="*/ 0 w 201"/>
                <a:gd name="T9" fmla="*/ 167 h 370"/>
              </a:gdLst>
              <a:ahLst/>
              <a:cxnLst>
                <a:cxn ang="0">
                  <a:pos x="T0" y="T1"/>
                </a:cxn>
                <a:cxn ang="0">
                  <a:pos x="T2" y="T3"/>
                </a:cxn>
                <a:cxn ang="0">
                  <a:pos x="T4" y="T5"/>
                </a:cxn>
                <a:cxn ang="0">
                  <a:pos x="T6" y="T7"/>
                </a:cxn>
                <a:cxn ang="0">
                  <a:pos x="T8" y="T9"/>
                </a:cxn>
              </a:cxnLst>
              <a:rect l="0" t="0" r="r" b="b"/>
              <a:pathLst>
                <a:path w="201" h="370">
                  <a:moveTo>
                    <a:pt x="0" y="167"/>
                  </a:moveTo>
                  <a:lnTo>
                    <a:pt x="201" y="370"/>
                  </a:lnTo>
                  <a:lnTo>
                    <a:pt x="201" y="210"/>
                  </a:lnTo>
                  <a:lnTo>
                    <a:pt x="0" y="0"/>
                  </a:lnTo>
                  <a:lnTo>
                    <a:pt x="0" y="167"/>
                  </a:lnTo>
                  <a:close/>
                </a:path>
              </a:pathLst>
            </a:custGeom>
            <a:gradFill rotWithShape="1">
              <a:gsLst>
                <a:gs pos="0">
                  <a:srgbClr val="BFCFD3">
                    <a:gamma/>
                    <a:shade val="46275"/>
                    <a:invGamma/>
                  </a:srgbClr>
                </a:gs>
                <a:gs pos="100000">
                  <a:srgbClr val="BFCFD3"/>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4311" name="未知"/>
            <p:cNvSpPr>
              <a:spLocks/>
            </p:cNvSpPr>
            <p:nvPr/>
          </p:nvSpPr>
          <p:spPr bwMode="auto">
            <a:xfrm>
              <a:off x="929" y="2303"/>
              <a:ext cx="386" cy="918"/>
            </a:xfrm>
            <a:custGeom>
              <a:avLst/>
              <a:gdLst>
                <a:gd name="T0" fmla="*/ 1 w 386"/>
                <a:gd name="T1" fmla="*/ 492 h 918"/>
                <a:gd name="T2" fmla="*/ 385 w 386"/>
                <a:gd name="T3" fmla="*/ 918 h 918"/>
                <a:gd name="T4" fmla="*/ 386 w 386"/>
                <a:gd name="T5" fmla="*/ 402 h 918"/>
                <a:gd name="T6" fmla="*/ 0 w 386"/>
                <a:gd name="T7" fmla="*/ 0 h 918"/>
                <a:gd name="T8" fmla="*/ 1 w 386"/>
                <a:gd name="T9" fmla="*/ 492 h 918"/>
              </a:gdLst>
              <a:ahLst/>
              <a:cxnLst>
                <a:cxn ang="0">
                  <a:pos x="T0" y="T1"/>
                </a:cxn>
                <a:cxn ang="0">
                  <a:pos x="T2" y="T3"/>
                </a:cxn>
                <a:cxn ang="0">
                  <a:pos x="T4" y="T5"/>
                </a:cxn>
                <a:cxn ang="0">
                  <a:pos x="T6" y="T7"/>
                </a:cxn>
                <a:cxn ang="0">
                  <a:pos x="T8" y="T9"/>
                </a:cxn>
              </a:cxnLst>
              <a:rect l="0" t="0" r="r" b="b"/>
              <a:pathLst>
                <a:path w="386" h="918">
                  <a:moveTo>
                    <a:pt x="1" y="492"/>
                  </a:moveTo>
                  <a:lnTo>
                    <a:pt x="385" y="918"/>
                  </a:lnTo>
                  <a:lnTo>
                    <a:pt x="386" y="402"/>
                  </a:lnTo>
                  <a:lnTo>
                    <a:pt x="0" y="0"/>
                  </a:lnTo>
                  <a:lnTo>
                    <a:pt x="1" y="492"/>
                  </a:lnTo>
                  <a:close/>
                </a:path>
              </a:pathLst>
            </a:custGeom>
            <a:gradFill rotWithShape="1">
              <a:gsLst>
                <a:gs pos="0">
                  <a:srgbClr val="BFCFD3"/>
                </a:gs>
                <a:gs pos="100000">
                  <a:srgbClr val="F8F8F8"/>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4312" name="AutoShape 40"/>
            <p:cNvSpPr>
              <a:spLocks noChangeArrowheads="1"/>
            </p:cNvSpPr>
            <p:nvPr/>
          </p:nvSpPr>
          <p:spPr bwMode="auto">
            <a:xfrm flipH="1">
              <a:off x="930" y="2314"/>
              <a:ext cx="1530" cy="388"/>
            </a:xfrm>
            <a:prstGeom prst="parallelogram">
              <a:avLst>
                <a:gd name="adj" fmla="val 98582"/>
              </a:avLst>
            </a:prstGeom>
            <a:gradFill rotWithShape="1">
              <a:gsLst>
                <a:gs pos="0">
                  <a:srgbClr val="BFCFD3"/>
                </a:gs>
                <a:gs pos="100000">
                  <a:srgbClr val="BFCFD3">
                    <a:gamma/>
                    <a:tint val="63922"/>
                    <a:invGamma/>
                  </a:srgb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313" name="AutoShape 41"/>
            <p:cNvSpPr>
              <a:spLocks noChangeArrowheads="1"/>
            </p:cNvSpPr>
            <p:nvPr/>
          </p:nvSpPr>
          <p:spPr bwMode="auto">
            <a:xfrm flipH="1">
              <a:off x="2072" y="1993"/>
              <a:ext cx="1530" cy="407"/>
            </a:xfrm>
            <a:prstGeom prst="parallelogram">
              <a:avLst>
                <a:gd name="adj" fmla="val 96330"/>
              </a:avLst>
            </a:prstGeom>
            <a:gradFill rotWithShape="1">
              <a:gsLst>
                <a:gs pos="0">
                  <a:srgbClr val="BFCFD3"/>
                </a:gs>
                <a:gs pos="100000">
                  <a:srgbClr val="BFCFD3">
                    <a:gamma/>
                    <a:tint val="53725"/>
                    <a:invGamma/>
                  </a:srgb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314" name="未知"/>
            <p:cNvSpPr>
              <a:spLocks/>
            </p:cNvSpPr>
            <p:nvPr/>
          </p:nvSpPr>
          <p:spPr bwMode="auto">
            <a:xfrm>
              <a:off x="2076" y="1994"/>
              <a:ext cx="386" cy="712"/>
            </a:xfrm>
            <a:custGeom>
              <a:avLst/>
              <a:gdLst>
                <a:gd name="T0" fmla="*/ 0 w 201"/>
                <a:gd name="T1" fmla="*/ 167 h 370"/>
                <a:gd name="T2" fmla="*/ 201 w 201"/>
                <a:gd name="T3" fmla="*/ 370 h 370"/>
                <a:gd name="T4" fmla="*/ 201 w 201"/>
                <a:gd name="T5" fmla="*/ 210 h 370"/>
                <a:gd name="T6" fmla="*/ 0 w 201"/>
                <a:gd name="T7" fmla="*/ 0 h 370"/>
                <a:gd name="T8" fmla="*/ 0 w 201"/>
                <a:gd name="T9" fmla="*/ 167 h 370"/>
              </a:gdLst>
              <a:ahLst/>
              <a:cxnLst>
                <a:cxn ang="0">
                  <a:pos x="T0" y="T1"/>
                </a:cxn>
                <a:cxn ang="0">
                  <a:pos x="T2" y="T3"/>
                </a:cxn>
                <a:cxn ang="0">
                  <a:pos x="T4" y="T5"/>
                </a:cxn>
                <a:cxn ang="0">
                  <a:pos x="T6" y="T7"/>
                </a:cxn>
                <a:cxn ang="0">
                  <a:pos x="T8" y="T9"/>
                </a:cxn>
              </a:cxnLst>
              <a:rect l="0" t="0" r="r" b="b"/>
              <a:pathLst>
                <a:path w="201" h="370">
                  <a:moveTo>
                    <a:pt x="0" y="167"/>
                  </a:moveTo>
                  <a:lnTo>
                    <a:pt x="201" y="370"/>
                  </a:lnTo>
                  <a:lnTo>
                    <a:pt x="201" y="210"/>
                  </a:lnTo>
                  <a:lnTo>
                    <a:pt x="0" y="0"/>
                  </a:lnTo>
                  <a:lnTo>
                    <a:pt x="0" y="167"/>
                  </a:lnTo>
                  <a:close/>
                </a:path>
              </a:pathLst>
            </a:custGeom>
            <a:gradFill rotWithShape="1">
              <a:gsLst>
                <a:gs pos="0">
                  <a:srgbClr val="BFCFD3">
                    <a:gamma/>
                    <a:shade val="46275"/>
                    <a:invGamma/>
                  </a:srgbClr>
                </a:gs>
                <a:gs pos="100000">
                  <a:srgbClr val="BFCFD3"/>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4315" name="未知"/>
            <p:cNvSpPr>
              <a:spLocks/>
            </p:cNvSpPr>
            <p:nvPr/>
          </p:nvSpPr>
          <p:spPr bwMode="auto">
            <a:xfrm>
              <a:off x="3212" y="1665"/>
              <a:ext cx="388" cy="736"/>
            </a:xfrm>
            <a:custGeom>
              <a:avLst/>
              <a:gdLst>
                <a:gd name="T0" fmla="*/ 0 w 388"/>
                <a:gd name="T1" fmla="*/ 331 h 736"/>
                <a:gd name="T2" fmla="*/ 388 w 388"/>
                <a:gd name="T3" fmla="*/ 736 h 736"/>
                <a:gd name="T4" fmla="*/ 388 w 388"/>
                <a:gd name="T5" fmla="*/ 416 h 736"/>
                <a:gd name="T6" fmla="*/ 0 w 388"/>
                <a:gd name="T7" fmla="*/ 0 h 736"/>
                <a:gd name="T8" fmla="*/ 0 w 388"/>
                <a:gd name="T9" fmla="*/ 331 h 736"/>
              </a:gdLst>
              <a:ahLst/>
              <a:cxnLst>
                <a:cxn ang="0">
                  <a:pos x="T0" y="T1"/>
                </a:cxn>
                <a:cxn ang="0">
                  <a:pos x="T2" y="T3"/>
                </a:cxn>
                <a:cxn ang="0">
                  <a:pos x="T4" y="T5"/>
                </a:cxn>
                <a:cxn ang="0">
                  <a:pos x="T6" y="T7"/>
                </a:cxn>
                <a:cxn ang="0">
                  <a:pos x="T8" y="T9"/>
                </a:cxn>
              </a:cxnLst>
              <a:rect l="0" t="0" r="r" b="b"/>
              <a:pathLst>
                <a:path w="388" h="736">
                  <a:moveTo>
                    <a:pt x="0" y="331"/>
                  </a:moveTo>
                  <a:lnTo>
                    <a:pt x="388" y="736"/>
                  </a:lnTo>
                  <a:lnTo>
                    <a:pt x="388" y="416"/>
                  </a:lnTo>
                  <a:lnTo>
                    <a:pt x="0" y="0"/>
                  </a:lnTo>
                  <a:lnTo>
                    <a:pt x="0" y="331"/>
                  </a:lnTo>
                  <a:close/>
                </a:path>
              </a:pathLst>
            </a:custGeom>
            <a:gradFill rotWithShape="1">
              <a:gsLst>
                <a:gs pos="0">
                  <a:srgbClr val="BFCFD3">
                    <a:gamma/>
                    <a:shade val="46275"/>
                    <a:invGamma/>
                  </a:srgbClr>
                </a:gs>
                <a:gs pos="100000">
                  <a:srgbClr val="BFCFD3"/>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54316" name="Picture 44" descr="light_shadow"/>
            <p:cNvPicPr>
              <a:picLocks noChangeAspect="1" noChangeArrowheads="1"/>
            </p:cNvPicPr>
            <p:nvPr/>
          </p:nvPicPr>
          <p:blipFill>
            <a:blip r:embed="rId3" cstate="print">
              <a:lum bright="6000" contrast="-100000"/>
              <a:extLst>
                <a:ext uri="{28A0092B-C50C-407E-A947-70E740481C1C}">
                  <a14:useLocalDpi xmlns:a14="http://schemas.microsoft.com/office/drawing/2010/main" val="0"/>
                </a:ext>
              </a:extLst>
            </a:blip>
            <a:srcRect/>
            <a:stretch>
              <a:fillRect/>
            </a:stretch>
          </p:blipFill>
          <p:spPr bwMode="auto">
            <a:xfrm>
              <a:off x="1284" y="2454"/>
              <a:ext cx="63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7" name="Picture 45" descr="light_shadow"/>
            <p:cNvPicPr>
              <a:picLocks noChangeAspect="1" noChangeArrowheads="1"/>
            </p:cNvPicPr>
            <p:nvPr/>
          </p:nvPicPr>
          <p:blipFill>
            <a:blip r:embed="rId3" cstate="print">
              <a:lum bright="6000" contrast="-100000"/>
              <a:extLst>
                <a:ext uri="{28A0092B-C50C-407E-A947-70E740481C1C}">
                  <a14:useLocalDpi xmlns:a14="http://schemas.microsoft.com/office/drawing/2010/main" val="0"/>
                </a:ext>
              </a:extLst>
            </a:blip>
            <a:srcRect/>
            <a:stretch>
              <a:fillRect/>
            </a:stretch>
          </p:blipFill>
          <p:spPr bwMode="auto">
            <a:xfrm>
              <a:off x="2445" y="2137"/>
              <a:ext cx="63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8" name="Picture 46" descr="light_shadow"/>
            <p:cNvPicPr>
              <a:picLocks noChangeAspect="1" noChangeArrowheads="1"/>
            </p:cNvPicPr>
            <p:nvPr/>
          </p:nvPicPr>
          <p:blipFill>
            <a:blip r:embed="rId3" cstate="print">
              <a:lum bright="6000" contrast="-100000"/>
              <a:extLst>
                <a:ext uri="{28A0092B-C50C-407E-A947-70E740481C1C}">
                  <a14:useLocalDpi xmlns:a14="http://schemas.microsoft.com/office/drawing/2010/main" val="0"/>
                </a:ext>
              </a:extLst>
            </a:blip>
            <a:srcRect/>
            <a:stretch>
              <a:fillRect/>
            </a:stretch>
          </p:blipFill>
          <p:spPr bwMode="auto">
            <a:xfrm>
              <a:off x="3660" y="1827"/>
              <a:ext cx="63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9" name="Picture 47"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3" y="1601"/>
              <a:ext cx="850" cy="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20" name="Oval 48"/>
            <p:cNvSpPr>
              <a:spLocks noChangeArrowheads="1"/>
            </p:cNvSpPr>
            <p:nvPr/>
          </p:nvSpPr>
          <p:spPr bwMode="auto">
            <a:xfrm>
              <a:off x="1163" y="1601"/>
              <a:ext cx="852" cy="847"/>
            </a:xfrm>
            <a:prstGeom prst="ellipse">
              <a:avLst/>
            </a:prstGeom>
            <a:gradFill rotWithShape="1">
              <a:gsLst>
                <a:gs pos="0">
                  <a:schemeClr val="accent1">
                    <a:alpha val="50000"/>
                  </a:schemeClr>
                </a:gs>
                <a:gs pos="100000">
                  <a:schemeClr val="accent1">
                    <a:gamma/>
                    <a:shade val="56078"/>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54321" name="Picture 49" descr="light_shadow1"/>
            <p:cNvPicPr>
              <a:picLocks noChangeAspect="1" noChangeArrowheads="1"/>
            </p:cNvPicPr>
            <p:nvPr/>
          </p:nvPicPr>
          <p:blipFill>
            <a:blip r:embed="rId5" cstate="print">
              <a:extLst>
                <a:ext uri="{28A0092B-C50C-407E-A947-70E740481C1C}">
                  <a14:useLocalDpi xmlns:a14="http://schemas.microsoft.com/office/drawing/2010/main" val="0"/>
                </a:ext>
              </a:extLst>
            </a:blip>
            <a:srcRect t="14285"/>
            <a:stretch>
              <a:fillRect/>
            </a:stretch>
          </p:blipFill>
          <p:spPr bwMode="auto">
            <a:xfrm>
              <a:off x="1149" y="1629"/>
              <a:ext cx="619"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322" name="Group 50"/>
            <p:cNvGrpSpPr>
              <a:grpSpLocks/>
            </p:cNvGrpSpPr>
            <p:nvPr/>
          </p:nvGrpSpPr>
          <p:grpSpPr bwMode="auto">
            <a:xfrm rot="-3102345" flipH="1" flipV="1">
              <a:off x="1430" y="2216"/>
              <a:ext cx="633" cy="181"/>
              <a:chOff x="0" y="0"/>
              <a:chExt cx="893" cy="246"/>
            </a:xfrm>
          </p:grpSpPr>
          <p:grpSp>
            <p:nvGrpSpPr>
              <p:cNvPr id="54323" name="Group 51"/>
              <p:cNvGrpSpPr>
                <a:grpSpLocks/>
              </p:cNvGrpSpPr>
              <p:nvPr/>
            </p:nvGrpSpPr>
            <p:grpSpPr bwMode="auto">
              <a:xfrm>
                <a:off x="0" y="0"/>
                <a:ext cx="743" cy="185"/>
                <a:chOff x="0" y="0"/>
                <a:chExt cx="1118" cy="279"/>
              </a:xfrm>
            </p:grpSpPr>
            <p:sp>
              <p:nvSpPr>
                <p:cNvPr id="54324" name="AutoShape 52"/>
                <p:cNvSpPr>
                  <a:spLocks noChangeArrowheads="1"/>
                </p:cNvSpPr>
                <p:nvPr/>
              </p:nvSpPr>
              <p:spPr bwMode="auto">
                <a:xfrm rot="5263130">
                  <a:off x="292" y="-294"/>
                  <a:ext cx="227" cy="816"/>
                </a:xfrm>
                <a:prstGeom prst="moon">
                  <a:avLst>
                    <a:gd name="adj" fmla="val 49773"/>
                  </a:avLst>
                </a:prstGeom>
                <a:solidFill>
                  <a:srgbClr val="FFFFFF">
                    <a:alpha val="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325" name="AutoShape 53"/>
                <p:cNvSpPr>
                  <a:spLocks noChangeArrowheads="1"/>
                </p:cNvSpPr>
                <p:nvPr/>
              </p:nvSpPr>
              <p:spPr bwMode="auto">
                <a:xfrm rot="6078281">
                  <a:off x="428" y="-294"/>
                  <a:ext cx="227" cy="816"/>
                </a:xfrm>
                <a:prstGeom prst="moon">
                  <a:avLst>
                    <a:gd name="adj" fmla="val 49773"/>
                  </a:avLst>
                </a:prstGeom>
                <a:solidFill>
                  <a:srgbClr val="FFFFFF">
                    <a:alpha val="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326" name="AutoShape 54"/>
                <p:cNvSpPr>
                  <a:spLocks noChangeArrowheads="1"/>
                </p:cNvSpPr>
                <p:nvPr/>
              </p:nvSpPr>
              <p:spPr bwMode="auto">
                <a:xfrm rot="6373927">
                  <a:off x="504" y="-272"/>
                  <a:ext cx="227" cy="816"/>
                </a:xfrm>
                <a:prstGeom prst="moon">
                  <a:avLst>
                    <a:gd name="adj" fmla="val 49773"/>
                  </a:avLst>
                </a:prstGeom>
                <a:solidFill>
                  <a:srgbClr val="FFFFFF">
                    <a:alpha val="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327" name="AutoShape 55"/>
                <p:cNvSpPr>
                  <a:spLocks noChangeArrowheads="1"/>
                </p:cNvSpPr>
                <p:nvPr/>
              </p:nvSpPr>
              <p:spPr bwMode="auto">
                <a:xfrm rot="6906312">
                  <a:off x="594" y="-242"/>
                  <a:ext cx="227" cy="816"/>
                </a:xfrm>
                <a:prstGeom prst="moon">
                  <a:avLst>
                    <a:gd name="adj" fmla="val 49773"/>
                  </a:avLst>
                </a:prstGeom>
                <a:solidFill>
                  <a:srgbClr val="FFFFFF">
                    <a:alpha val="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4328" name="Group 56"/>
              <p:cNvGrpSpPr>
                <a:grpSpLocks/>
              </p:cNvGrpSpPr>
              <p:nvPr/>
            </p:nvGrpSpPr>
            <p:grpSpPr bwMode="auto">
              <a:xfrm rot="1353540">
                <a:off x="150" y="60"/>
                <a:ext cx="743" cy="186"/>
                <a:chOff x="0" y="0"/>
                <a:chExt cx="1118" cy="279"/>
              </a:xfrm>
            </p:grpSpPr>
            <p:sp>
              <p:nvSpPr>
                <p:cNvPr id="54329" name="AutoShape 57"/>
                <p:cNvSpPr>
                  <a:spLocks noChangeArrowheads="1"/>
                </p:cNvSpPr>
                <p:nvPr/>
              </p:nvSpPr>
              <p:spPr bwMode="auto">
                <a:xfrm rot="5263130">
                  <a:off x="292" y="-294"/>
                  <a:ext cx="227" cy="816"/>
                </a:xfrm>
                <a:prstGeom prst="moon">
                  <a:avLst>
                    <a:gd name="adj" fmla="val 49773"/>
                  </a:avLst>
                </a:prstGeom>
                <a:solidFill>
                  <a:srgbClr val="FFFFFF">
                    <a:alpha val="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330" name="AutoShape 58"/>
                <p:cNvSpPr>
                  <a:spLocks noChangeArrowheads="1"/>
                </p:cNvSpPr>
                <p:nvPr/>
              </p:nvSpPr>
              <p:spPr bwMode="auto">
                <a:xfrm rot="6078281">
                  <a:off x="428" y="-294"/>
                  <a:ext cx="227" cy="816"/>
                </a:xfrm>
                <a:prstGeom prst="moon">
                  <a:avLst>
                    <a:gd name="adj" fmla="val 49773"/>
                  </a:avLst>
                </a:prstGeom>
                <a:solidFill>
                  <a:srgbClr val="FFFFFF">
                    <a:alpha val="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331" name="AutoShape 59"/>
                <p:cNvSpPr>
                  <a:spLocks noChangeArrowheads="1"/>
                </p:cNvSpPr>
                <p:nvPr/>
              </p:nvSpPr>
              <p:spPr bwMode="auto">
                <a:xfrm rot="6373927">
                  <a:off x="504" y="-272"/>
                  <a:ext cx="227" cy="816"/>
                </a:xfrm>
                <a:prstGeom prst="moon">
                  <a:avLst>
                    <a:gd name="adj" fmla="val 49773"/>
                  </a:avLst>
                </a:prstGeom>
                <a:solidFill>
                  <a:srgbClr val="FFFFFF">
                    <a:alpha val="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332" name="AutoShape 60"/>
                <p:cNvSpPr>
                  <a:spLocks noChangeArrowheads="1"/>
                </p:cNvSpPr>
                <p:nvPr/>
              </p:nvSpPr>
              <p:spPr bwMode="auto">
                <a:xfrm rot="6906312">
                  <a:off x="594" y="-242"/>
                  <a:ext cx="227" cy="816"/>
                </a:xfrm>
                <a:prstGeom prst="moon">
                  <a:avLst>
                    <a:gd name="adj" fmla="val 49773"/>
                  </a:avLst>
                </a:prstGeom>
                <a:solidFill>
                  <a:srgbClr val="FFFFFF">
                    <a:alpha val="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pic>
          <p:nvPicPr>
            <p:cNvPr id="54333" name="Picture 61"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1" y="1272"/>
              <a:ext cx="850" cy="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34" name="Oval 62"/>
            <p:cNvSpPr>
              <a:spLocks noChangeArrowheads="1"/>
            </p:cNvSpPr>
            <p:nvPr/>
          </p:nvSpPr>
          <p:spPr bwMode="auto">
            <a:xfrm>
              <a:off x="2321" y="1272"/>
              <a:ext cx="852" cy="847"/>
            </a:xfrm>
            <a:prstGeom prst="ellipse">
              <a:avLst/>
            </a:prstGeom>
            <a:gradFill rotWithShape="1">
              <a:gsLst>
                <a:gs pos="0">
                  <a:schemeClr val="accent2">
                    <a:alpha val="67999"/>
                  </a:schemeClr>
                </a:gs>
                <a:gs pos="100000">
                  <a:schemeClr val="accent2">
                    <a:gamma/>
                    <a:shade val="26275"/>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54335" name="Picture 63" descr="light_shadow1"/>
            <p:cNvPicPr>
              <a:picLocks noChangeAspect="1" noChangeArrowheads="1"/>
            </p:cNvPicPr>
            <p:nvPr/>
          </p:nvPicPr>
          <p:blipFill>
            <a:blip r:embed="rId5" cstate="print">
              <a:extLst>
                <a:ext uri="{28A0092B-C50C-407E-A947-70E740481C1C}">
                  <a14:useLocalDpi xmlns:a14="http://schemas.microsoft.com/office/drawing/2010/main" val="0"/>
                </a:ext>
              </a:extLst>
            </a:blip>
            <a:srcRect t="14285"/>
            <a:stretch>
              <a:fillRect/>
            </a:stretch>
          </p:blipFill>
          <p:spPr bwMode="auto">
            <a:xfrm>
              <a:off x="2307" y="1300"/>
              <a:ext cx="619"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336" name="Group 64"/>
            <p:cNvGrpSpPr>
              <a:grpSpLocks/>
            </p:cNvGrpSpPr>
            <p:nvPr/>
          </p:nvGrpSpPr>
          <p:grpSpPr bwMode="auto">
            <a:xfrm>
              <a:off x="2590" y="1686"/>
              <a:ext cx="527" cy="527"/>
              <a:chOff x="0" y="0"/>
              <a:chExt cx="527" cy="527"/>
            </a:xfrm>
          </p:grpSpPr>
          <p:grpSp>
            <p:nvGrpSpPr>
              <p:cNvPr id="54337" name="Group 65"/>
              <p:cNvGrpSpPr>
                <a:grpSpLocks/>
              </p:cNvGrpSpPr>
              <p:nvPr/>
            </p:nvGrpSpPr>
            <p:grpSpPr bwMode="auto">
              <a:xfrm rot="-3102345" flipH="1" flipV="1">
                <a:off x="99" y="196"/>
                <a:ext cx="527" cy="136"/>
                <a:chOff x="0" y="0"/>
                <a:chExt cx="1118" cy="279"/>
              </a:xfrm>
            </p:grpSpPr>
            <p:sp>
              <p:nvSpPr>
                <p:cNvPr id="54338" name="AutoShape 66"/>
                <p:cNvSpPr>
                  <a:spLocks noChangeArrowheads="1"/>
                </p:cNvSpPr>
                <p:nvPr/>
              </p:nvSpPr>
              <p:spPr bwMode="auto">
                <a:xfrm rot="5263130">
                  <a:off x="292" y="-294"/>
                  <a:ext cx="227" cy="816"/>
                </a:xfrm>
                <a:prstGeom prst="moon">
                  <a:avLst>
                    <a:gd name="adj" fmla="val 49773"/>
                  </a:avLst>
                </a:prstGeom>
                <a:solidFill>
                  <a:srgbClr val="FFFFFF">
                    <a:alpha val="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339" name="AutoShape 67"/>
                <p:cNvSpPr>
                  <a:spLocks noChangeArrowheads="1"/>
                </p:cNvSpPr>
                <p:nvPr/>
              </p:nvSpPr>
              <p:spPr bwMode="auto">
                <a:xfrm rot="6078281">
                  <a:off x="428" y="-294"/>
                  <a:ext cx="227" cy="816"/>
                </a:xfrm>
                <a:prstGeom prst="moon">
                  <a:avLst>
                    <a:gd name="adj" fmla="val 49773"/>
                  </a:avLst>
                </a:prstGeom>
                <a:solidFill>
                  <a:srgbClr val="FFFFFF">
                    <a:alpha val="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340" name="AutoShape 68"/>
                <p:cNvSpPr>
                  <a:spLocks noChangeArrowheads="1"/>
                </p:cNvSpPr>
                <p:nvPr/>
              </p:nvSpPr>
              <p:spPr bwMode="auto">
                <a:xfrm rot="6373927">
                  <a:off x="504" y="-272"/>
                  <a:ext cx="227" cy="816"/>
                </a:xfrm>
                <a:prstGeom prst="moon">
                  <a:avLst>
                    <a:gd name="adj" fmla="val 49773"/>
                  </a:avLst>
                </a:prstGeom>
                <a:solidFill>
                  <a:srgbClr val="FFFFFF">
                    <a:alpha val="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341" name="AutoShape 69"/>
                <p:cNvSpPr>
                  <a:spLocks noChangeArrowheads="1"/>
                </p:cNvSpPr>
                <p:nvPr/>
              </p:nvSpPr>
              <p:spPr bwMode="auto">
                <a:xfrm rot="6906312">
                  <a:off x="594" y="-242"/>
                  <a:ext cx="227" cy="816"/>
                </a:xfrm>
                <a:prstGeom prst="moon">
                  <a:avLst>
                    <a:gd name="adj" fmla="val 49773"/>
                  </a:avLst>
                </a:prstGeom>
                <a:solidFill>
                  <a:srgbClr val="FFFFFF">
                    <a:alpha val="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4342" name="Group 70"/>
              <p:cNvGrpSpPr>
                <a:grpSpLocks/>
              </p:cNvGrpSpPr>
              <p:nvPr/>
            </p:nvGrpSpPr>
            <p:grpSpPr bwMode="auto">
              <a:xfrm rot="-1748805" flipH="1" flipV="1">
                <a:off x="0" y="250"/>
                <a:ext cx="527" cy="137"/>
                <a:chOff x="0" y="0"/>
                <a:chExt cx="1118" cy="279"/>
              </a:xfrm>
            </p:grpSpPr>
            <p:sp>
              <p:nvSpPr>
                <p:cNvPr id="54343" name="AutoShape 71"/>
                <p:cNvSpPr>
                  <a:spLocks noChangeArrowheads="1"/>
                </p:cNvSpPr>
                <p:nvPr/>
              </p:nvSpPr>
              <p:spPr bwMode="auto">
                <a:xfrm rot="5263130">
                  <a:off x="292" y="-294"/>
                  <a:ext cx="227" cy="816"/>
                </a:xfrm>
                <a:prstGeom prst="moon">
                  <a:avLst>
                    <a:gd name="adj" fmla="val 49773"/>
                  </a:avLst>
                </a:prstGeom>
                <a:solidFill>
                  <a:srgbClr val="FFFFFF">
                    <a:alpha val="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344" name="AutoShape 72"/>
                <p:cNvSpPr>
                  <a:spLocks noChangeArrowheads="1"/>
                </p:cNvSpPr>
                <p:nvPr/>
              </p:nvSpPr>
              <p:spPr bwMode="auto">
                <a:xfrm rot="6078281">
                  <a:off x="428" y="-294"/>
                  <a:ext cx="227" cy="816"/>
                </a:xfrm>
                <a:prstGeom prst="moon">
                  <a:avLst>
                    <a:gd name="adj" fmla="val 49773"/>
                  </a:avLst>
                </a:prstGeom>
                <a:solidFill>
                  <a:srgbClr val="FFFFFF">
                    <a:alpha val="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345" name="AutoShape 73"/>
                <p:cNvSpPr>
                  <a:spLocks noChangeArrowheads="1"/>
                </p:cNvSpPr>
                <p:nvPr/>
              </p:nvSpPr>
              <p:spPr bwMode="auto">
                <a:xfrm rot="6373927">
                  <a:off x="504" y="-272"/>
                  <a:ext cx="227" cy="816"/>
                </a:xfrm>
                <a:prstGeom prst="moon">
                  <a:avLst>
                    <a:gd name="adj" fmla="val 49773"/>
                  </a:avLst>
                </a:prstGeom>
                <a:solidFill>
                  <a:srgbClr val="FFFFFF">
                    <a:alpha val="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346" name="AutoShape 74"/>
                <p:cNvSpPr>
                  <a:spLocks noChangeArrowheads="1"/>
                </p:cNvSpPr>
                <p:nvPr/>
              </p:nvSpPr>
              <p:spPr bwMode="auto">
                <a:xfrm rot="6906312">
                  <a:off x="594" y="-242"/>
                  <a:ext cx="227" cy="816"/>
                </a:xfrm>
                <a:prstGeom prst="moon">
                  <a:avLst>
                    <a:gd name="adj" fmla="val 49773"/>
                  </a:avLst>
                </a:prstGeom>
                <a:solidFill>
                  <a:srgbClr val="FFFFFF">
                    <a:alpha val="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pic>
          <p:nvPicPr>
            <p:cNvPr id="54347" name="Picture 75"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0" y="952"/>
              <a:ext cx="850" cy="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48" name="Oval 76"/>
            <p:cNvSpPr>
              <a:spLocks noChangeArrowheads="1"/>
            </p:cNvSpPr>
            <p:nvPr/>
          </p:nvSpPr>
          <p:spPr bwMode="auto">
            <a:xfrm>
              <a:off x="3530" y="952"/>
              <a:ext cx="851" cy="847"/>
            </a:xfrm>
            <a:prstGeom prst="ellipse">
              <a:avLst/>
            </a:prstGeom>
            <a:gradFill rotWithShape="1">
              <a:gsLst>
                <a:gs pos="0">
                  <a:schemeClr val="folHlink">
                    <a:alpha val="67999"/>
                  </a:schemeClr>
                </a:gs>
                <a:gs pos="100000">
                  <a:schemeClr val="folHlink">
                    <a:gamma/>
                    <a:shade val="26275"/>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54349" name="Picture 77" descr="light_shadow1"/>
            <p:cNvPicPr>
              <a:picLocks noChangeAspect="1" noChangeArrowheads="1"/>
            </p:cNvPicPr>
            <p:nvPr/>
          </p:nvPicPr>
          <p:blipFill>
            <a:blip r:embed="rId5" cstate="print">
              <a:extLst>
                <a:ext uri="{28A0092B-C50C-407E-A947-70E740481C1C}">
                  <a14:useLocalDpi xmlns:a14="http://schemas.microsoft.com/office/drawing/2010/main" val="0"/>
                </a:ext>
              </a:extLst>
            </a:blip>
            <a:srcRect t="14285"/>
            <a:stretch>
              <a:fillRect/>
            </a:stretch>
          </p:blipFill>
          <p:spPr bwMode="auto">
            <a:xfrm>
              <a:off x="3516" y="980"/>
              <a:ext cx="619"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350" name="Group 78"/>
            <p:cNvGrpSpPr>
              <a:grpSpLocks/>
            </p:cNvGrpSpPr>
            <p:nvPr/>
          </p:nvGrpSpPr>
          <p:grpSpPr bwMode="auto">
            <a:xfrm rot="-3102345" flipH="1" flipV="1">
              <a:off x="3797" y="1567"/>
              <a:ext cx="633" cy="181"/>
              <a:chOff x="0" y="0"/>
              <a:chExt cx="893" cy="246"/>
            </a:xfrm>
          </p:grpSpPr>
          <p:grpSp>
            <p:nvGrpSpPr>
              <p:cNvPr id="54351" name="Group 79"/>
              <p:cNvGrpSpPr>
                <a:grpSpLocks/>
              </p:cNvGrpSpPr>
              <p:nvPr/>
            </p:nvGrpSpPr>
            <p:grpSpPr bwMode="auto">
              <a:xfrm>
                <a:off x="0" y="0"/>
                <a:ext cx="743" cy="185"/>
                <a:chOff x="0" y="0"/>
                <a:chExt cx="1118" cy="279"/>
              </a:xfrm>
            </p:grpSpPr>
            <p:sp>
              <p:nvSpPr>
                <p:cNvPr id="54352" name="AutoShape 80"/>
                <p:cNvSpPr>
                  <a:spLocks noChangeArrowheads="1"/>
                </p:cNvSpPr>
                <p:nvPr/>
              </p:nvSpPr>
              <p:spPr bwMode="auto">
                <a:xfrm rot="5263130">
                  <a:off x="292" y="-294"/>
                  <a:ext cx="227" cy="816"/>
                </a:xfrm>
                <a:prstGeom prst="moon">
                  <a:avLst>
                    <a:gd name="adj" fmla="val 49773"/>
                  </a:avLst>
                </a:prstGeom>
                <a:solidFill>
                  <a:srgbClr val="FFFFFF">
                    <a:alpha val="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353" name="AutoShape 81"/>
                <p:cNvSpPr>
                  <a:spLocks noChangeArrowheads="1"/>
                </p:cNvSpPr>
                <p:nvPr/>
              </p:nvSpPr>
              <p:spPr bwMode="auto">
                <a:xfrm rot="6078281">
                  <a:off x="428" y="-294"/>
                  <a:ext cx="227" cy="816"/>
                </a:xfrm>
                <a:prstGeom prst="moon">
                  <a:avLst>
                    <a:gd name="adj" fmla="val 49773"/>
                  </a:avLst>
                </a:prstGeom>
                <a:solidFill>
                  <a:srgbClr val="FFFFFF">
                    <a:alpha val="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354" name="AutoShape 82"/>
                <p:cNvSpPr>
                  <a:spLocks noChangeArrowheads="1"/>
                </p:cNvSpPr>
                <p:nvPr/>
              </p:nvSpPr>
              <p:spPr bwMode="auto">
                <a:xfrm rot="6373927">
                  <a:off x="504" y="-272"/>
                  <a:ext cx="227" cy="816"/>
                </a:xfrm>
                <a:prstGeom prst="moon">
                  <a:avLst>
                    <a:gd name="adj" fmla="val 49773"/>
                  </a:avLst>
                </a:prstGeom>
                <a:solidFill>
                  <a:srgbClr val="FFFFFF">
                    <a:alpha val="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355" name="AutoShape 83"/>
                <p:cNvSpPr>
                  <a:spLocks noChangeArrowheads="1"/>
                </p:cNvSpPr>
                <p:nvPr/>
              </p:nvSpPr>
              <p:spPr bwMode="auto">
                <a:xfrm rot="6906312">
                  <a:off x="594" y="-242"/>
                  <a:ext cx="227" cy="816"/>
                </a:xfrm>
                <a:prstGeom prst="moon">
                  <a:avLst>
                    <a:gd name="adj" fmla="val 49773"/>
                  </a:avLst>
                </a:prstGeom>
                <a:solidFill>
                  <a:srgbClr val="FFFFFF">
                    <a:alpha val="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4356" name="Group 84"/>
              <p:cNvGrpSpPr>
                <a:grpSpLocks/>
              </p:cNvGrpSpPr>
              <p:nvPr/>
            </p:nvGrpSpPr>
            <p:grpSpPr bwMode="auto">
              <a:xfrm rot="1353540">
                <a:off x="150" y="60"/>
                <a:ext cx="743" cy="186"/>
                <a:chOff x="0" y="0"/>
                <a:chExt cx="1118" cy="279"/>
              </a:xfrm>
            </p:grpSpPr>
            <p:sp>
              <p:nvSpPr>
                <p:cNvPr id="54357" name="AutoShape 85"/>
                <p:cNvSpPr>
                  <a:spLocks noChangeArrowheads="1"/>
                </p:cNvSpPr>
                <p:nvPr/>
              </p:nvSpPr>
              <p:spPr bwMode="auto">
                <a:xfrm rot="5263130">
                  <a:off x="292" y="-294"/>
                  <a:ext cx="227" cy="816"/>
                </a:xfrm>
                <a:prstGeom prst="moon">
                  <a:avLst>
                    <a:gd name="adj" fmla="val 49773"/>
                  </a:avLst>
                </a:prstGeom>
                <a:solidFill>
                  <a:srgbClr val="FFFFFF">
                    <a:alpha val="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358" name="AutoShape 86"/>
                <p:cNvSpPr>
                  <a:spLocks noChangeArrowheads="1"/>
                </p:cNvSpPr>
                <p:nvPr/>
              </p:nvSpPr>
              <p:spPr bwMode="auto">
                <a:xfrm rot="6078281">
                  <a:off x="428" y="-294"/>
                  <a:ext cx="227" cy="816"/>
                </a:xfrm>
                <a:prstGeom prst="moon">
                  <a:avLst>
                    <a:gd name="adj" fmla="val 49773"/>
                  </a:avLst>
                </a:prstGeom>
                <a:solidFill>
                  <a:srgbClr val="FFFFFF">
                    <a:alpha val="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359" name="AutoShape 87"/>
                <p:cNvSpPr>
                  <a:spLocks noChangeArrowheads="1"/>
                </p:cNvSpPr>
                <p:nvPr/>
              </p:nvSpPr>
              <p:spPr bwMode="auto">
                <a:xfrm rot="6373927">
                  <a:off x="504" y="-272"/>
                  <a:ext cx="227" cy="816"/>
                </a:xfrm>
                <a:prstGeom prst="moon">
                  <a:avLst>
                    <a:gd name="adj" fmla="val 49773"/>
                  </a:avLst>
                </a:prstGeom>
                <a:solidFill>
                  <a:srgbClr val="FFFFFF">
                    <a:alpha val="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360" name="AutoShape 88"/>
                <p:cNvSpPr>
                  <a:spLocks noChangeArrowheads="1"/>
                </p:cNvSpPr>
                <p:nvPr/>
              </p:nvSpPr>
              <p:spPr bwMode="auto">
                <a:xfrm rot="6906312">
                  <a:off x="594" y="-242"/>
                  <a:ext cx="227" cy="816"/>
                </a:xfrm>
                <a:prstGeom prst="moon">
                  <a:avLst>
                    <a:gd name="adj" fmla="val 49773"/>
                  </a:avLst>
                </a:prstGeom>
                <a:solidFill>
                  <a:srgbClr val="FFFFFF">
                    <a:alpha val="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54361" name="Text Box 89"/>
            <p:cNvSpPr txBox="1">
              <a:spLocks noChangeArrowheads="1"/>
            </p:cNvSpPr>
            <p:nvPr/>
          </p:nvSpPr>
          <p:spPr bwMode="auto">
            <a:xfrm>
              <a:off x="1243" y="1961"/>
              <a:ext cx="679"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3200" b="1">
                  <a:solidFill>
                    <a:schemeClr val="bg1"/>
                  </a:solidFill>
                  <a:latin typeface="Arial" panose="020B0604020202020204" pitchFamily="34" charset="0"/>
                </a:rPr>
                <a:t>动</a:t>
              </a:r>
            </a:p>
          </p:txBody>
        </p:sp>
        <p:sp>
          <p:nvSpPr>
            <p:cNvPr id="54362" name="Text Box 90"/>
            <p:cNvSpPr txBox="1">
              <a:spLocks noChangeArrowheads="1"/>
            </p:cNvSpPr>
            <p:nvPr/>
          </p:nvSpPr>
          <p:spPr bwMode="auto">
            <a:xfrm>
              <a:off x="2402" y="1624"/>
              <a:ext cx="679"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3200" b="1">
                  <a:solidFill>
                    <a:schemeClr val="bg1"/>
                  </a:solidFill>
                  <a:latin typeface="Arial" panose="020B0604020202020204" pitchFamily="34" charset="0"/>
                </a:rPr>
                <a:t>活</a:t>
              </a:r>
            </a:p>
          </p:txBody>
        </p:sp>
        <p:sp>
          <p:nvSpPr>
            <p:cNvPr id="54363" name="Text Box 91"/>
            <p:cNvSpPr txBox="1">
              <a:spLocks noChangeArrowheads="1"/>
            </p:cNvSpPr>
            <p:nvPr/>
          </p:nvSpPr>
          <p:spPr bwMode="auto">
            <a:xfrm>
              <a:off x="3622" y="1289"/>
              <a:ext cx="679" cy="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3200" b="1">
                  <a:solidFill>
                    <a:schemeClr val="bg1"/>
                  </a:solidFill>
                  <a:latin typeface="Arial" panose="020B0604020202020204" pitchFamily="34" charset="0"/>
                </a:rPr>
                <a:t>笑</a:t>
              </a:r>
            </a:p>
          </p:txBody>
        </p:sp>
      </p:grpSp>
    </p:spTree>
    <p:extLst>
      <p:ext uri="{BB962C8B-B14F-4D97-AF65-F5344CB8AC3E}">
        <p14:creationId xmlns:p14="http://schemas.microsoft.com/office/powerpoint/2010/main" val="415415812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54280"/>
                                        </p:tgtEl>
                                        <p:attrNameLst>
                                          <p:attrName>style.visibility</p:attrName>
                                        </p:attrNameLst>
                                      </p:cBhvr>
                                      <p:to>
                                        <p:strVal val="visible"/>
                                      </p:to>
                                    </p:set>
                                    <p:animEffect transition="in" filter="fade">
                                      <p:cBhvr>
                                        <p:cTn id="7" dur="2000"/>
                                        <p:tgtEl>
                                          <p:spTgt spid="54280"/>
                                        </p:tgtEl>
                                      </p:cBhvr>
                                    </p:animEffect>
                                    <p:anim calcmode="lin" valueType="num">
                                      <p:cBhvr>
                                        <p:cTn id="8" dur="2000" fill="hold"/>
                                        <p:tgtEl>
                                          <p:spTgt spid="54280"/>
                                        </p:tgtEl>
                                        <p:attrNameLst>
                                          <p:attrName>ppt_x</p:attrName>
                                        </p:attrNameLst>
                                      </p:cBhvr>
                                      <p:tavLst>
                                        <p:tav tm="0">
                                          <p:val>
                                            <p:strVal val="#ppt_x"/>
                                          </p:val>
                                        </p:tav>
                                        <p:tav tm="100000">
                                          <p:val>
                                            <p:strVal val="#ppt_x"/>
                                          </p:val>
                                        </p:tav>
                                      </p:tavLst>
                                    </p:anim>
                                    <p:anim calcmode="lin" valueType="num">
                                      <p:cBhvr>
                                        <p:cTn id="9" dur="1800" decel="100000" fill="hold"/>
                                        <p:tgtEl>
                                          <p:spTgt spid="54280"/>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54280"/>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2000"/>
                            </p:stCondLst>
                            <p:childTnLst>
                              <p:par>
                                <p:cTn id="12" presetID="2" presetClass="entr" presetSubtype="4" fill="hold" nodeType="afterEffect">
                                  <p:stCondLst>
                                    <p:cond delay="0"/>
                                  </p:stCondLst>
                                  <p:childTnLst>
                                    <p:set>
                                      <p:cBhvr>
                                        <p:cTn id="13" dur="1" fill="hold">
                                          <p:stCondLst>
                                            <p:cond delay="0"/>
                                          </p:stCondLst>
                                        </p:cTn>
                                        <p:tgtEl>
                                          <p:spTgt spid="54274"/>
                                        </p:tgtEl>
                                        <p:attrNameLst>
                                          <p:attrName>style.visibility</p:attrName>
                                        </p:attrNameLst>
                                      </p:cBhvr>
                                      <p:to>
                                        <p:strVal val="visible"/>
                                      </p:to>
                                    </p:set>
                                    <p:anim calcmode="lin" valueType="num">
                                      <p:cBhvr additive="base">
                                        <p:cTn id="14" dur="2000" fill="hold"/>
                                        <p:tgtEl>
                                          <p:spTgt spid="54274"/>
                                        </p:tgtEl>
                                        <p:attrNameLst>
                                          <p:attrName>ppt_x</p:attrName>
                                        </p:attrNameLst>
                                      </p:cBhvr>
                                      <p:tavLst>
                                        <p:tav tm="0">
                                          <p:val>
                                            <p:strVal val="#ppt_x"/>
                                          </p:val>
                                        </p:tav>
                                        <p:tav tm="100000">
                                          <p:val>
                                            <p:strVal val="#ppt_x"/>
                                          </p:val>
                                        </p:tav>
                                      </p:tavLst>
                                    </p:anim>
                                    <p:anim calcmode="lin" valueType="num">
                                      <p:cBhvr additive="base">
                                        <p:cTn id="15" dur="2000" fill="hold"/>
                                        <p:tgtEl>
                                          <p:spTgt spid="54274"/>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4000"/>
                            </p:stCondLst>
                            <p:childTnLst>
                              <p:par>
                                <p:cTn id="17" presetID="37" presetClass="entr" presetSubtype="0" fill="hold" nodeType="afterEffect">
                                  <p:stCondLst>
                                    <p:cond delay="0"/>
                                  </p:stCondLst>
                                  <p:childTnLst>
                                    <p:set>
                                      <p:cBhvr>
                                        <p:cTn id="18" dur="1" fill="hold">
                                          <p:stCondLst>
                                            <p:cond delay="0"/>
                                          </p:stCondLst>
                                        </p:cTn>
                                        <p:tgtEl>
                                          <p:spTgt spid="54287"/>
                                        </p:tgtEl>
                                        <p:attrNameLst>
                                          <p:attrName>style.visibility</p:attrName>
                                        </p:attrNameLst>
                                      </p:cBhvr>
                                      <p:to>
                                        <p:strVal val="visible"/>
                                      </p:to>
                                    </p:set>
                                    <p:animEffect transition="in" filter="fade">
                                      <p:cBhvr>
                                        <p:cTn id="19" dur="3000"/>
                                        <p:tgtEl>
                                          <p:spTgt spid="54287"/>
                                        </p:tgtEl>
                                      </p:cBhvr>
                                    </p:animEffect>
                                    <p:anim calcmode="lin" valueType="num">
                                      <p:cBhvr>
                                        <p:cTn id="20" dur="3000" fill="hold"/>
                                        <p:tgtEl>
                                          <p:spTgt spid="54287"/>
                                        </p:tgtEl>
                                        <p:attrNameLst>
                                          <p:attrName>ppt_x</p:attrName>
                                        </p:attrNameLst>
                                      </p:cBhvr>
                                      <p:tavLst>
                                        <p:tav tm="0">
                                          <p:val>
                                            <p:strVal val="#ppt_x"/>
                                          </p:val>
                                        </p:tav>
                                        <p:tav tm="100000">
                                          <p:val>
                                            <p:strVal val="#ppt_x"/>
                                          </p:val>
                                        </p:tav>
                                      </p:tavLst>
                                    </p:anim>
                                    <p:anim calcmode="lin" valueType="num">
                                      <p:cBhvr>
                                        <p:cTn id="21" dur="2700" decel="100000" fill="hold"/>
                                        <p:tgtEl>
                                          <p:spTgt spid="54287"/>
                                        </p:tgtEl>
                                        <p:attrNameLst>
                                          <p:attrName>ppt_y</p:attrName>
                                        </p:attrNameLst>
                                      </p:cBhvr>
                                      <p:tavLst>
                                        <p:tav tm="0">
                                          <p:val>
                                            <p:strVal val="#ppt_y+1"/>
                                          </p:val>
                                        </p:tav>
                                        <p:tav tm="100000">
                                          <p:val>
                                            <p:strVal val="#ppt_y-.03"/>
                                          </p:val>
                                        </p:tav>
                                      </p:tavLst>
                                    </p:anim>
                                    <p:anim calcmode="lin" valueType="num">
                                      <p:cBhvr>
                                        <p:cTn id="22" dur="300" accel="100000" fill="hold">
                                          <p:stCondLst>
                                            <p:cond delay="2700"/>
                                          </p:stCondLst>
                                        </p:cTn>
                                        <p:tgtEl>
                                          <p:spTgt spid="54287"/>
                                        </p:tgtEl>
                                        <p:attrNameLst>
                                          <p:attrName>ppt_y</p:attrName>
                                        </p:attrNameLst>
                                      </p:cBhvr>
                                      <p:tavLst>
                                        <p:tav tm="0">
                                          <p:val>
                                            <p:strVal val="#ppt_y-.03"/>
                                          </p:val>
                                        </p:tav>
                                        <p:tav tm="100000">
                                          <p:val>
                                            <p:strVal val="#ppt_y"/>
                                          </p:val>
                                        </p:tav>
                                      </p:tavLst>
                                    </p:anim>
                                  </p:childTnLst>
                                </p:cTn>
                              </p:par>
                            </p:childTnLst>
                          </p:cTn>
                        </p:par>
                        <p:par>
                          <p:cTn id="23" fill="hold" nodeType="afterGroup">
                            <p:stCondLst>
                              <p:cond delay="7000"/>
                            </p:stCondLst>
                            <p:childTnLst>
                              <p:par>
                                <p:cTn id="24" presetID="2" presetClass="entr" presetSubtype="4" fill="hold" nodeType="afterEffect">
                                  <p:stCondLst>
                                    <p:cond delay="0"/>
                                  </p:stCondLst>
                                  <p:childTnLst>
                                    <p:set>
                                      <p:cBhvr>
                                        <p:cTn id="25" dur="1" fill="hold">
                                          <p:stCondLst>
                                            <p:cond delay="0"/>
                                          </p:stCondLst>
                                        </p:cTn>
                                        <p:tgtEl>
                                          <p:spTgt spid="54305"/>
                                        </p:tgtEl>
                                        <p:attrNameLst>
                                          <p:attrName>style.visibility</p:attrName>
                                        </p:attrNameLst>
                                      </p:cBhvr>
                                      <p:to>
                                        <p:strVal val="visible"/>
                                      </p:to>
                                    </p:set>
                                    <p:anim calcmode="lin" valueType="num">
                                      <p:cBhvr additive="base">
                                        <p:cTn id="26" dur="5000" fill="hold"/>
                                        <p:tgtEl>
                                          <p:spTgt spid="54305"/>
                                        </p:tgtEl>
                                        <p:attrNameLst>
                                          <p:attrName>ppt_x</p:attrName>
                                        </p:attrNameLst>
                                      </p:cBhvr>
                                      <p:tavLst>
                                        <p:tav tm="0">
                                          <p:val>
                                            <p:strVal val="#ppt_x"/>
                                          </p:val>
                                        </p:tav>
                                        <p:tav tm="100000">
                                          <p:val>
                                            <p:strVal val="#ppt_x"/>
                                          </p:val>
                                        </p:tav>
                                      </p:tavLst>
                                    </p:anim>
                                    <p:anim calcmode="lin" valueType="num">
                                      <p:cBhvr additive="base">
                                        <p:cTn id="27" dur="5000" fill="hold"/>
                                        <p:tgtEl>
                                          <p:spTgt spid="543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104552" y="676064"/>
            <a:ext cx="6073093" cy="778663"/>
          </a:xfrm>
        </p:spPr>
        <p:txBody>
          <a:bodyPr/>
          <a:lstStyle/>
          <a:p>
            <a:pPr>
              <a:spcBef>
                <a:spcPct val="50000"/>
              </a:spcBef>
            </a:pPr>
            <a:r>
              <a:rPr lang="zh-CN" altLang="en-US" dirty="0">
                <a:latin typeface="微软雅黑" panose="020B0503020204020204" pitchFamily="34" charset="-122"/>
                <a:ea typeface="微软雅黑" panose="020B0503020204020204" pitchFamily="34" charset="-122"/>
              </a:rPr>
              <a:t>教学反思（</a:t>
            </a:r>
            <a:r>
              <a:rPr lang="zh-CN" altLang="en-US" dirty="0" smtClean="0">
                <a:latin typeface="微软雅黑" panose="020B0503020204020204" pitchFamily="34" charset="-122"/>
                <a:ea typeface="微软雅黑" panose="020B0503020204020204" pitchFamily="34" charset="-122"/>
              </a:rPr>
              <a:t>实例五）</a:t>
            </a:r>
            <a:endParaRPr lang="zh-CN" altLang="en-US" dirty="0">
              <a:latin typeface="微软雅黑" panose="020B0503020204020204" pitchFamily="34" charset="-122"/>
              <a:ea typeface="微软雅黑" panose="020B0503020204020204" pitchFamily="34" charset="-122"/>
            </a:endParaRPr>
          </a:p>
        </p:txBody>
      </p:sp>
      <p:sp>
        <p:nvSpPr>
          <p:cNvPr id="44035" name="Rectangle 3"/>
          <p:cNvSpPr>
            <a:spLocks noGrp="1" noChangeArrowheads="1"/>
          </p:cNvSpPr>
          <p:nvPr>
            <p:ph type="body" idx="1"/>
          </p:nvPr>
        </p:nvSpPr>
        <p:spPr>
          <a:xfrm>
            <a:off x="1090671" y="1454727"/>
            <a:ext cx="10554158" cy="5000336"/>
          </a:xfrm>
        </p:spPr>
        <p:txBody>
          <a:bodyPr>
            <a:normAutofit/>
          </a:bodyPr>
          <a:lstStyle/>
          <a:p>
            <a:pPr marL="0" indent="0">
              <a:lnSpc>
                <a:spcPct val="150000"/>
              </a:lnSpc>
              <a:spcBef>
                <a:spcPts val="0"/>
              </a:spcBef>
              <a:buFont typeface="Wingdings" panose="05000000000000000000" pitchFamily="2" charset="2"/>
              <a:buNone/>
            </a:pPr>
            <a:r>
              <a:rPr lang="zh-CN" altLang="en-US" dirty="0" smtClean="0"/>
              <a:t>       </a:t>
            </a:r>
            <a:r>
              <a:rPr lang="zh-CN" altLang="en-US" dirty="0" smtClean="0">
                <a:latin typeface="微软雅黑" panose="020B0503020204020204" pitchFamily="34" charset="-122"/>
                <a:ea typeface="微软雅黑" panose="020B0503020204020204" pitchFamily="34" charset="-122"/>
              </a:rPr>
              <a:t>比数列</a:t>
            </a:r>
            <a:r>
              <a:rPr lang="zh-CN" altLang="en-US" dirty="0">
                <a:latin typeface="微软雅黑" panose="020B0503020204020204" pitchFamily="34" charset="-122"/>
                <a:ea typeface="微软雅黑" panose="020B0503020204020204" pitchFamily="34" charset="-122"/>
              </a:rPr>
              <a:t>前项和公式的推导是本节课的重点内容，教学中积极地引导学生观察实例，发现规律，类比推理，推导归纳，学生的主体地位得到充分体现． </a:t>
            </a:r>
            <a:endParaRPr lang="en-US" altLang="zh-CN" dirty="0" smtClean="0">
              <a:latin typeface="微软雅黑" panose="020B0503020204020204" pitchFamily="34" charset="-122"/>
              <a:ea typeface="微软雅黑" panose="020B0503020204020204" pitchFamily="34" charset="-122"/>
            </a:endParaRPr>
          </a:p>
          <a:p>
            <a:pPr marL="0" indent="0">
              <a:lnSpc>
                <a:spcPct val="150000"/>
              </a:lnSpc>
              <a:spcBef>
                <a:spcPts val="0"/>
              </a:spcBef>
              <a:buFont typeface="Wingdings" panose="05000000000000000000" pitchFamily="2" charset="2"/>
              <a:buNone/>
            </a:pP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a:t>
            </a:r>
            <a:r>
              <a:rPr lang="zh-CN" altLang="en-US" dirty="0" smtClean="0">
                <a:solidFill>
                  <a:srgbClr val="FF0000"/>
                </a:solidFill>
                <a:latin typeface="微软雅黑" panose="020B0503020204020204" pitchFamily="34" charset="-122"/>
                <a:ea typeface="微软雅黑" panose="020B0503020204020204" pitchFamily="34" charset="-122"/>
              </a:rPr>
              <a:t>成功</a:t>
            </a:r>
            <a:r>
              <a:rPr lang="zh-CN" altLang="en-US" dirty="0">
                <a:solidFill>
                  <a:srgbClr val="FF0000"/>
                </a:solidFill>
                <a:latin typeface="微软雅黑" panose="020B0503020204020204" pitchFamily="34" charset="-122"/>
                <a:ea typeface="微软雅黑" panose="020B0503020204020204" pitchFamily="34" charset="-122"/>
              </a:rPr>
              <a:t>之</a:t>
            </a:r>
            <a:r>
              <a:rPr lang="zh-CN" altLang="en-US" dirty="0" smtClean="0">
                <a:solidFill>
                  <a:srgbClr val="FF0000"/>
                </a:solidFill>
                <a:latin typeface="微软雅黑" panose="020B0503020204020204" pitchFamily="34" charset="-122"/>
                <a:ea typeface="微软雅黑" panose="020B0503020204020204" pitchFamily="34" charset="-122"/>
              </a:rPr>
              <a:t>处：</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）在</a:t>
            </a:r>
            <a:r>
              <a:rPr lang="zh-CN" altLang="en-US" dirty="0">
                <a:latin typeface="微软雅黑" panose="020B0503020204020204" pitchFamily="34" charset="-122"/>
                <a:ea typeface="微软雅黑" panose="020B0503020204020204" pitchFamily="34" charset="-122"/>
              </a:rPr>
              <a:t>解决引例时，以问题为载体，学生活动为主体，在教师指导下，让学生从特殊到一般，从已知到未知，步步深入，归纳总结，形成通法，解决了本节课的大部分重点难点．同时也感受了分类讨论的数学思想，增强了思维的严谨性和全面性并体验到学习的成功和愉快． </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）在</a:t>
            </a:r>
            <a:r>
              <a:rPr lang="zh-CN" altLang="en-US" dirty="0">
                <a:latin typeface="微软雅黑" panose="020B0503020204020204" pitchFamily="34" charset="-122"/>
                <a:ea typeface="微软雅黑" panose="020B0503020204020204" pitchFamily="34" charset="-122"/>
              </a:rPr>
              <a:t>思考交流环节，引入一首古诗，“远望巍巍塔七层，红光点点倍加增，共灯三百八十一， 请问尖头几盏灯？”让学生感受古诗中的数学，激发学生学习兴趣，体验数学文化价值</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3</a:t>
            </a:r>
            <a:r>
              <a:rPr lang="zh-CN" altLang="en-US" dirty="0" smtClean="0">
                <a:latin typeface="微软雅黑" panose="020B0503020204020204" pitchFamily="34" charset="-122"/>
                <a:ea typeface="微软雅黑" panose="020B0503020204020204" pitchFamily="34" charset="-122"/>
              </a:rPr>
              <a:t>）例题</a:t>
            </a:r>
            <a:r>
              <a:rPr lang="zh-CN" altLang="en-US" dirty="0">
                <a:latin typeface="微软雅黑" panose="020B0503020204020204" pitchFamily="34" charset="-122"/>
                <a:ea typeface="微软雅黑" panose="020B0503020204020204" pitchFamily="34" charset="-122"/>
              </a:rPr>
              <a:t>的选择时比较全面，引导学生在解题时不能忽略</a:t>
            </a:r>
            <a:r>
              <a:rPr lang="en-US" altLang="zh-CN" dirty="0">
                <a:latin typeface="微软雅黑" panose="020B0503020204020204" pitchFamily="34" charset="-122"/>
                <a:ea typeface="微软雅黑" panose="020B0503020204020204" pitchFamily="34" charset="-122"/>
              </a:rPr>
              <a:t>q=1 </a:t>
            </a:r>
            <a:r>
              <a:rPr lang="zh-CN" altLang="en-US" dirty="0">
                <a:latin typeface="微软雅黑" panose="020B0503020204020204" pitchFamily="34" charset="-122"/>
                <a:ea typeface="微软雅黑" panose="020B0503020204020204" pitchFamily="34" charset="-122"/>
              </a:rPr>
              <a:t>的情况，注意分类讨论思想的渗透． </a:t>
            </a:r>
            <a:endParaRPr lang="en-US" altLang="zh-CN" dirty="0" smtClean="0">
              <a:latin typeface="微软雅黑" panose="020B0503020204020204" pitchFamily="34" charset="-122"/>
              <a:ea typeface="微软雅黑" panose="020B0503020204020204" pitchFamily="34" charset="-122"/>
            </a:endParaRPr>
          </a:p>
          <a:p>
            <a:pPr marL="0" indent="0">
              <a:lnSpc>
                <a:spcPct val="150000"/>
              </a:lnSpc>
              <a:spcBef>
                <a:spcPts val="0"/>
              </a:spcBef>
              <a:buFont typeface="Wingdings" panose="05000000000000000000" pitchFamily="2" charset="2"/>
              <a:buNone/>
            </a:pP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a:t>
            </a:r>
            <a:r>
              <a:rPr lang="zh-CN" altLang="en-US" dirty="0" smtClean="0">
                <a:solidFill>
                  <a:srgbClr val="FF0000"/>
                </a:solidFill>
                <a:latin typeface="微软雅黑" panose="020B0503020204020204" pitchFamily="34" charset="-122"/>
                <a:ea typeface="微软雅黑" panose="020B0503020204020204" pitchFamily="34" charset="-122"/>
              </a:rPr>
              <a:t>不足</a:t>
            </a:r>
            <a:r>
              <a:rPr lang="zh-CN" altLang="en-US" dirty="0">
                <a:solidFill>
                  <a:srgbClr val="FF0000"/>
                </a:solidFill>
                <a:latin typeface="微软雅黑" panose="020B0503020204020204" pitchFamily="34" charset="-122"/>
                <a:ea typeface="微软雅黑" panose="020B0503020204020204" pitchFamily="34" charset="-122"/>
              </a:rPr>
              <a:t>之处：</a:t>
            </a:r>
            <a:r>
              <a:rPr lang="zh-CN" altLang="en-US" dirty="0">
                <a:latin typeface="微软雅黑" panose="020B0503020204020204" pitchFamily="34" charset="-122"/>
                <a:ea typeface="微软雅黑" panose="020B0503020204020204" pitchFamily="34" charset="-122"/>
              </a:rPr>
              <a:t>学生在公式推导中运算不够灵活，解题时计算能力薄弱． </a:t>
            </a:r>
            <a:endParaRPr lang="en-US" altLang="zh-CN" dirty="0" smtClean="0">
              <a:latin typeface="微软雅黑" panose="020B0503020204020204" pitchFamily="34" charset="-122"/>
              <a:ea typeface="微软雅黑" panose="020B0503020204020204" pitchFamily="34" charset="-122"/>
            </a:endParaRPr>
          </a:p>
          <a:p>
            <a:pPr marL="0" indent="0">
              <a:lnSpc>
                <a:spcPct val="150000"/>
              </a:lnSpc>
              <a:spcBef>
                <a:spcPts val="0"/>
              </a:spcBef>
              <a:buFont typeface="Wingdings" panose="05000000000000000000" pitchFamily="2" charset="2"/>
              <a:buNone/>
            </a:pP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a:t>
            </a:r>
            <a:r>
              <a:rPr lang="zh-CN" altLang="en-US" dirty="0" smtClean="0">
                <a:solidFill>
                  <a:srgbClr val="FF0000"/>
                </a:solidFill>
                <a:latin typeface="微软雅黑" panose="020B0503020204020204" pitchFamily="34" charset="-122"/>
                <a:ea typeface="微软雅黑" panose="020B0503020204020204" pitchFamily="34" charset="-122"/>
              </a:rPr>
              <a:t>改进</a:t>
            </a:r>
            <a:r>
              <a:rPr lang="zh-CN" altLang="en-US" dirty="0">
                <a:solidFill>
                  <a:srgbClr val="FF0000"/>
                </a:solidFill>
                <a:latin typeface="微软雅黑" panose="020B0503020204020204" pitchFamily="34" charset="-122"/>
                <a:ea typeface="微软雅黑" panose="020B0503020204020204" pitchFamily="34" charset="-122"/>
              </a:rPr>
              <a:t>措施：</a:t>
            </a:r>
            <a:r>
              <a:rPr lang="zh-CN" altLang="en-US" dirty="0">
                <a:latin typeface="微软雅黑" panose="020B0503020204020204" pitchFamily="34" charset="-122"/>
                <a:ea typeface="微软雅黑" panose="020B0503020204020204" pitchFamily="34" charset="-122"/>
              </a:rPr>
              <a:t>在今后的教学过程中不能一味讲思路和方法，忽略学生的计算能力的培养．课堂上多留时间给学生，平时也做好示范</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3053140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104552" y="676064"/>
            <a:ext cx="6073093" cy="778663"/>
          </a:xfrm>
        </p:spPr>
        <p:txBody>
          <a:bodyPr/>
          <a:lstStyle/>
          <a:p>
            <a:r>
              <a:rPr lang="zh-CN" altLang="en-US" dirty="0" smtClean="0">
                <a:latin typeface="微软雅黑" panose="020B0503020204020204" pitchFamily="34" charset="-122"/>
                <a:ea typeface="微软雅黑" panose="020B0503020204020204" pitchFamily="34" charset="-122"/>
              </a:rPr>
              <a:t>（三）说</a:t>
            </a:r>
            <a:r>
              <a:rPr lang="zh-CN" altLang="en-US" dirty="0">
                <a:latin typeface="微软雅黑" panose="020B0503020204020204" pitchFamily="34" charset="-122"/>
                <a:ea typeface="微软雅黑" panose="020B0503020204020204" pitchFamily="34" charset="-122"/>
              </a:rPr>
              <a:t>课的几个注意点</a:t>
            </a:r>
          </a:p>
        </p:txBody>
      </p:sp>
      <p:sp>
        <p:nvSpPr>
          <p:cNvPr id="44035" name="Rectangle 3"/>
          <p:cNvSpPr>
            <a:spLocks noGrp="1" noChangeArrowheads="1"/>
          </p:cNvSpPr>
          <p:nvPr>
            <p:ph type="body" idx="1"/>
          </p:nvPr>
        </p:nvSpPr>
        <p:spPr>
          <a:xfrm>
            <a:off x="1340427" y="1701800"/>
            <a:ext cx="9933709" cy="5000336"/>
          </a:xfrm>
        </p:spPr>
        <p:txBody>
          <a:bodyPr>
            <a:normAutofit lnSpcReduction="10000"/>
          </a:bodyPr>
          <a:lstStyle/>
          <a:p>
            <a:pPr marL="0" indent="0">
              <a:lnSpc>
                <a:spcPct val="150000"/>
              </a:lnSpc>
              <a:spcBef>
                <a:spcPts val="0"/>
              </a:spcBef>
              <a:buFont typeface="Wingdings" panose="05000000000000000000" pitchFamily="2" charset="2"/>
              <a:buNone/>
            </a:pP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a:t>
            </a:r>
            <a:r>
              <a:rPr lang="en-US" altLang="zh-CN" dirty="0">
                <a:solidFill>
                  <a:srgbClr val="0070C0"/>
                </a:solidFill>
                <a:latin typeface="微软雅黑" panose="020B0503020204020204" pitchFamily="34" charset="-122"/>
                <a:ea typeface="微软雅黑" panose="020B0503020204020204" pitchFamily="34" charset="-122"/>
              </a:rPr>
              <a:t>1. </a:t>
            </a:r>
            <a:r>
              <a:rPr lang="zh-CN" altLang="en-US" dirty="0">
                <a:solidFill>
                  <a:srgbClr val="0070C0"/>
                </a:solidFill>
                <a:latin typeface="微软雅黑" panose="020B0503020204020204" pitchFamily="34" charset="-122"/>
                <a:ea typeface="微软雅黑" panose="020B0503020204020204" pitchFamily="34" charset="-122"/>
              </a:rPr>
              <a:t>语言生动，姿态</a:t>
            </a:r>
            <a:r>
              <a:rPr lang="zh-CN" altLang="en-US" dirty="0" smtClean="0">
                <a:solidFill>
                  <a:srgbClr val="0070C0"/>
                </a:solidFill>
                <a:latin typeface="微软雅黑" panose="020B0503020204020204" pitchFamily="34" charset="-122"/>
                <a:ea typeface="微软雅黑" panose="020B0503020204020204" pitchFamily="34" charset="-122"/>
              </a:rPr>
              <a:t>得体。</a:t>
            </a:r>
            <a:r>
              <a:rPr lang="zh-CN" altLang="en-US" dirty="0" smtClean="0">
                <a:latin typeface="微软雅黑" panose="020B0503020204020204" pitchFamily="34" charset="-122"/>
                <a:ea typeface="微软雅黑" panose="020B0503020204020204" pitchFamily="34" charset="-122"/>
              </a:rPr>
              <a:t>说</a:t>
            </a:r>
            <a:r>
              <a:rPr lang="zh-CN" altLang="en-US" dirty="0">
                <a:latin typeface="微软雅黑" panose="020B0503020204020204" pitchFamily="34" charset="-122"/>
                <a:ea typeface="微软雅黑" panose="020B0503020204020204" pitchFamily="34" charset="-122"/>
              </a:rPr>
              <a:t>课时，要注意服饰、表情，既要精神饱满，充满激情，也要把握尺度，防止过分夸大。语言表达要清楚、生动、快慢适度、自然流畅、有感染力，体态语要适时、恰当，要让听者首先从表象上感受到说课者的自信和能力。</a:t>
            </a:r>
          </a:p>
          <a:p>
            <a:pPr marL="0" indent="0">
              <a:lnSpc>
                <a:spcPct val="150000"/>
              </a:lnSpc>
              <a:spcBef>
                <a:spcPts val="0"/>
              </a:spcBef>
              <a:buFont typeface="Wingdings" panose="05000000000000000000" pitchFamily="2" charset="2"/>
              <a:buNone/>
            </a:pPr>
            <a:r>
              <a:rPr lang="zh-CN" altLang="en-US" dirty="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 </a:t>
            </a:r>
            <a:r>
              <a:rPr lang="en-US" altLang="zh-CN" dirty="0" smtClean="0">
                <a:solidFill>
                  <a:srgbClr val="0070C0"/>
                </a:solidFill>
                <a:latin typeface="微软雅黑" panose="020B0503020204020204" pitchFamily="34" charset="-122"/>
                <a:ea typeface="微软雅黑" panose="020B0503020204020204" pitchFamily="34" charset="-122"/>
              </a:rPr>
              <a:t>2</a:t>
            </a:r>
            <a:r>
              <a:rPr lang="en-US" altLang="zh-CN" dirty="0">
                <a:solidFill>
                  <a:srgbClr val="0070C0"/>
                </a:solidFill>
                <a:latin typeface="微软雅黑" panose="020B0503020204020204" pitchFamily="34" charset="-122"/>
                <a:ea typeface="微软雅黑" panose="020B0503020204020204" pitchFamily="34" charset="-122"/>
              </a:rPr>
              <a:t>. </a:t>
            </a:r>
            <a:r>
              <a:rPr lang="zh-CN" altLang="en-US" dirty="0">
                <a:solidFill>
                  <a:srgbClr val="0070C0"/>
                </a:solidFill>
                <a:latin typeface="微软雅黑" panose="020B0503020204020204" pitchFamily="34" charset="-122"/>
                <a:ea typeface="微软雅黑" panose="020B0503020204020204" pitchFamily="34" charset="-122"/>
              </a:rPr>
              <a:t>层次清楚，详略</a:t>
            </a:r>
            <a:r>
              <a:rPr lang="zh-CN" altLang="en-US" dirty="0" smtClean="0">
                <a:solidFill>
                  <a:srgbClr val="0070C0"/>
                </a:solidFill>
                <a:latin typeface="微软雅黑" panose="020B0503020204020204" pitchFamily="34" charset="-122"/>
                <a:ea typeface="微软雅黑" panose="020B0503020204020204" pitchFamily="34" charset="-122"/>
              </a:rPr>
              <a:t>得当。</a:t>
            </a:r>
            <a:r>
              <a:rPr lang="zh-CN" altLang="en-US" dirty="0" smtClean="0">
                <a:latin typeface="微软雅黑" panose="020B0503020204020204" pitchFamily="34" charset="-122"/>
                <a:ea typeface="微软雅黑" panose="020B0503020204020204" pitchFamily="34" charset="-122"/>
              </a:rPr>
              <a:t>说课</a:t>
            </a:r>
            <a:r>
              <a:rPr lang="zh-CN" altLang="en-US" dirty="0">
                <a:latin typeface="微软雅黑" panose="020B0503020204020204" pitchFamily="34" charset="-122"/>
                <a:ea typeface="微软雅黑" panose="020B0503020204020204" pitchFamily="34" charset="-122"/>
              </a:rPr>
              <a:t>一定要做到层次清楚，逻辑严密，条理清晰，整体把握。要详略得当，注意时间分配，不能平均用力，要把自己的特点和精华充分地展示出来</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marL="0" indent="0">
              <a:lnSpc>
                <a:spcPct val="150000"/>
              </a:lnSpc>
              <a:spcBef>
                <a:spcPts val="0"/>
              </a:spcBef>
              <a:buFont typeface="Wingdings" panose="05000000000000000000" pitchFamily="2" charset="2"/>
              <a:buNone/>
            </a:pPr>
            <a:r>
              <a:rPr lang="en-US" altLang="zh-CN" dirty="0" smtClean="0">
                <a:latin typeface="微软雅黑" panose="020B0503020204020204" pitchFamily="34" charset="-122"/>
                <a:ea typeface="微软雅黑" panose="020B0503020204020204" pitchFamily="34" charset="-122"/>
              </a:rPr>
              <a:t>       </a:t>
            </a:r>
            <a:r>
              <a:rPr lang="en-US" altLang="zh-CN" dirty="0" smtClean="0">
                <a:solidFill>
                  <a:srgbClr val="0070C0"/>
                </a:solidFill>
                <a:latin typeface="微软雅黑" panose="020B0503020204020204" pitchFamily="34" charset="-122"/>
                <a:ea typeface="微软雅黑" panose="020B0503020204020204" pitchFamily="34" charset="-122"/>
              </a:rPr>
              <a:t>3</a:t>
            </a:r>
            <a:r>
              <a:rPr lang="en-US" altLang="zh-CN" dirty="0">
                <a:solidFill>
                  <a:srgbClr val="0070C0"/>
                </a:solidFill>
                <a:latin typeface="微软雅黑" panose="020B0503020204020204" pitchFamily="34" charset="-122"/>
                <a:ea typeface="微软雅黑" panose="020B0503020204020204" pitchFamily="34" charset="-122"/>
              </a:rPr>
              <a:t>. </a:t>
            </a:r>
            <a:r>
              <a:rPr lang="zh-CN" altLang="en-US" dirty="0">
                <a:solidFill>
                  <a:srgbClr val="0070C0"/>
                </a:solidFill>
                <a:latin typeface="微软雅黑" panose="020B0503020204020204" pitchFamily="34" charset="-122"/>
                <a:ea typeface="微软雅黑" panose="020B0503020204020204" pitchFamily="34" charset="-122"/>
              </a:rPr>
              <a:t>扬长避短，体现</a:t>
            </a:r>
            <a:r>
              <a:rPr lang="zh-CN" altLang="en-US" dirty="0" smtClean="0">
                <a:solidFill>
                  <a:srgbClr val="0070C0"/>
                </a:solidFill>
                <a:latin typeface="微软雅黑" panose="020B0503020204020204" pitchFamily="34" charset="-122"/>
                <a:ea typeface="微软雅黑" panose="020B0503020204020204" pitchFamily="34" charset="-122"/>
              </a:rPr>
              <a:t>个性。</a:t>
            </a:r>
            <a:r>
              <a:rPr lang="zh-CN" altLang="en-US" dirty="0" smtClean="0">
                <a:latin typeface="微软雅黑" panose="020B0503020204020204" pitchFamily="34" charset="-122"/>
                <a:ea typeface="微软雅黑" panose="020B0503020204020204" pitchFamily="34" charset="-122"/>
              </a:rPr>
              <a:t>普通话</a:t>
            </a:r>
            <a:r>
              <a:rPr lang="zh-CN" altLang="en-US" dirty="0">
                <a:latin typeface="微软雅黑" panose="020B0503020204020204" pitchFamily="34" charset="-122"/>
                <a:ea typeface="微软雅黑" panose="020B0503020204020204" pitchFamily="34" charset="-122"/>
              </a:rPr>
              <a:t>好的在表述上多下功夫，不好的在说理上增加法码；擅于表达的就抑扬顿挫，不擅言词的就简炼精辟；字漂亮的就现场设计板书，不怎么样的就用</a:t>
            </a:r>
            <a:r>
              <a:rPr lang="en-US" altLang="zh-CN" dirty="0">
                <a:latin typeface="微软雅黑" panose="020B0503020204020204" pitchFamily="34" charset="-122"/>
                <a:ea typeface="微软雅黑" panose="020B0503020204020204" pitchFamily="34" charset="-122"/>
              </a:rPr>
              <a:t>PPT</a:t>
            </a:r>
            <a:r>
              <a:rPr lang="zh-CN" altLang="en-US" dirty="0">
                <a:latin typeface="微软雅黑" panose="020B0503020204020204" pitchFamily="34" charset="-122"/>
                <a:ea typeface="微软雅黑" panose="020B0503020204020204" pitchFamily="34" charset="-122"/>
              </a:rPr>
              <a:t>代劳等。</a:t>
            </a:r>
          </a:p>
          <a:p>
            <a:pPr marL="0" indent="0">
              <a:lnSpc>
                <a:spcPct val="150000"/>
              </a:lnSpc>
              <a:spcBef>
                <a:spcPts val="0"/>
              </a:spcBef>
              <a:buFont typeface="Wingdings" panose="05000000000000000000" pitchFamily="2" charset="2"/>
              <a:buNone/>
            </a:pPr>
            <a:r>
              <a:rPr lang="zh-CN" altLang="en-US" dirty="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 </a:t>
            </a:r>
            <a:r>
              <a:rPr lang="en-US" altLang="zh-CN" dirty="0" smtClean="0">
                <a:solidFill>
                  <a:srgbClr val="0070C0"/>
                </a:solidFill>
                <a:latin typeface="微软雅黑" panose="020B0503020204020204" pitchFamily="34" charset="-122"/>
                <a:ea typeface="微软雅黑" panose="020B0503020204020204" pitchFamily="34" charset="-122"/>
              </a:rPr>
              <a:t>4</a:t>
            </a:r>
            <a:r>
              <a:rPr lang="en-US" altLang="zh-CN" dirty="0">
                <a:solidFill>
                  <a:srgbClr val="0070C0"/>
                </a:solidFill>
                <a:latin typeface="微软雅黑" panose="020B0503020204020204" pitchFamily="34" charset="-122"/>
                <a:ea typeface="微软雅黑" panose="020B0503020204020204" pitchFamily="34" charset="-122"/>
              </a:rPr>
              <a:t>. </a:t>
            </a:r>
            <a:r>
              <a:rPr lang="zh-CN" altLang="en-US" dirty="0">
                <a:solidFill>
                  <a:srgbClr val="0070C0"/>
                </a:solidFill>
                <a:latin typeface="微软雅黑" panose="020B0503020204020204" pitchFamily="34" charset="-122"/>
                <a:ea typeface="微软雅黑" panose="020B0503020204020204" pitchFamily="34" charset="-122"/>
              </a:rPr>
              <a:t>注重创新，不忘</a:t>
            </a:r>
            <a:r>
              <a:rPr lang="zh-CN" altLang="en-US" dirty="0" smtClean="0">
                <a:solidFill>
                  <a:srgbClr val="0070C0"/>
                </a:solidFill>
                <a:latin typeface="微软雅黑" panose="020B0503020204020204" pitchFamily="34" charset="-122"/>
                <a:ea typeface="微软雅黑" panose="020B0503020204020204" pitchFamily="34" charset="-122"/>
              </a:rPr>
              <a:t>传统。</a:t>
            </a:r>
            <a:r>
              <a:rPr lang="zh-CN" altLang="en-US" dirty="0" smtClean="0">
                <a:latin typeface="微软雅黑" panose="020B0503020204020204" pitchFamily="34" charset="-122"/>
                <a:ea typeface="微软雅黑" panose="020B0503020204020204" pitchFamily="34" charset="-122"/>
              </a:rPr>
              <a:t>要</a:t>
            </a:r>
            <a:r>
              <a:rPr lang="zh-CN" altLang="en-US" dirty="0">
                <a:latin typeface="微软雅黑" panose="020B0503020204020204" pitchFamily="34" charset="-122"/>
                <a:ea typeface="微软雅黑" panose="020B0503020204020204" pitchFamily="34" charset="-122"/>
              </a:rPr>
              <a:t>提倡创新，但不能全盘否定传统教学思想和方法；要善于学习，但不能生搬硬套；要注重说“理”，但要避免过于表现“理论依据”而脱离教材、学生实际，空谈理论。</a:t>
            </a:r>
          </a:p>
          <a:p>
            <a:pPr marL="0" indent="0">
              <a:lnSpc>
                <a:spcPct val="150000"/>
              </a:lnSpc>
              <a:spcBef>
                <a:spcPts val="0"/>
              </a:spcBef>
              <a:buFont typeface="Wingdings" panose="05000000000000000000" pitchFamily="2" charset="2"/>
              <a:buNone/>
            </a:pPr>
            <a:r>
              <a:rPr lang="zh-CN" altLang="en-US" dirty="0" smtClean="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2970570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60417" y="696847"/>
            <a:ext cx="6582248" cy="872181"/>
          </a:xfrm>
        </p:spPr>
        <p:txBody>
          <a:bodyPr/>
          <a:lstStyle/>
          <a:p>
            <a:r>
              <a:rPr lang="zh-CN" altLang="en-US" dirty="0" smtClean="0">
                <a:latin typeface="微软雅黑" panose="020B0503020204020204" pitchFamily="34" charset="-122"/>
                <a:ea typeface="微软雅黑" panose="020B0503020204020204" pitchFamily="34" charset="-122"/>
              </a:rPr>
              <a:t>（四）优质说课的几个特征</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652155" y="1569028"/>
            <a:ext cx="9092045" cy="4495800"/>
          </a:xfrm>
        </p:spPr>
        <p:txBody>
          <a:bodyPr>
            <a:normAutofit/>
          </a:bodyPr>
          <a:lstStyle/>
          <a:p>
            <a:pPr marL="0" indent="0">
              <a:lnSpc>
                <a:spcPct val="150000"/>
              </a:lnSpc>
              <a:buNone/>
            </a:pPr>
            <a:r>
              <a:rPr lang="zh-CN" altLang="en-US" sz="2000" dirty="0" smtClean="0">
                <a:ea typeface="宋体" panose="02010600030101010101" pitchFamily="2" charset="-122"/>
              </a:rPr>
              <a:t>       </a:t>
            </a:r>
            <a:r>
              <a:rPr lang="en-US" altLang="zh-CN" sz="2000" dirty="0" smtClean="0">
                <a:ea typeface="宋体" panose="02010600030101010101" pitchFamily="2" charset="-122"/>
              </a:rPr>
              <a:t>1.  </a:t>
            </a:r>
            <a:r>
              <a:rPr lang="zh-CN" altLang="en-US" sz="2000" dirty="0" smtClean="0">
                <a:ea typeface="宋体" panose="02010600030101010101" pitchFamily="2" charset="-122"/>
              </a:rPr>
              <a:t>教学</a:t>
            </a:r>
            <a:r>
              <a:rPr lang="zh-CN" altLang="en-US" sz="2000" dirty="0">
                <a:ea typeface="宋体" panose="02010600030101010101" pitchFamily="2" charset="-122"/>
              </a:rPr>
              <a:t>是一个完整的过程，说课各要素不能孤立的呈现，要让评委从说课中真实想象具体的课堂教学。</a:t>
            </a:r>
          </a:p>
          <a:p>
            <a:pPr marL="0" indent="0">
              <a:lnSpc>
                <a:spcPct val="150000"/>
              </a:lnSpc>
              <a:buNone/>
            </a:pPr>
            <a:r>
              <a:rPr lang="zh-CN" altLang="en-US" sz="2000" dirty="0" smtClean="0">
                <a:ea typeface="宋体" panose="02010600030101010101" pitchFamily="2" charset="-122"/>
              </a:rPr>
              <a:t>       </a:t>
            </a:r>
            <a:r>
              <a:rPr lang="en-US" altLang="zh-CN" sz="2000" dirty="0" smtClean="0">
                <a:ea typeface="宋体" panose="02010600030101010101" pitchFamily="2" charset="-122"/>
              </a:rPr>
              <a:t>2.  </a:t>
            </a:r>
            <a:r>
              <a:rPr lang="zh-CN" altLang="en-US" sz="2000" dirty="0" smtClean="0">
                <a:ea typeface="宋体" panose="02010600030101010101" pitchFamily="2" charset="-122"/>
              </a:rPr>
              <a:t>教案</a:t>
            </a:r>
            <a:r>
              <a:rPr lang="zh-CN" altLang="en-US" sz="2000" dirty="0">
                <a:ea typeface="宋体" panose="02010600030101010101" pitchFamily="2" charset="-122"/>
              </a:rPr>
              <a:t>已有的内容，在说课中要凝练，挑重点、重结构。</a:t>
            </a:r>
          </a:p>
          <a:p>
            <a:pPr marL="0" indent="0">
              <a:lnSpc>
                <a:spcPct val="150000"/>
              </a:lnSpc>
              <a:buNone/>
            </a:pPr>
            <a:r>
              <a:rPr lang="zh-CN" altLang="en-US" sz="2000" dirty="0" smtClean="0">
                <a:ea typeface="宋体" panose="02010600030101010101" pitchFamily="2" charset="-122"/>
              </a:rPr>
              <a:t>       </a:t>
            </a:r>
            <a:r>
              <a:rPr lang="en-US" altLang="zh-CN" sz="2000" dirty="0" smtClean="0">
                <a:ea typeface="宋体" panose="02010600030101010101" pitchFamily="2" charset="-122"/>
              </a:rPr>
              <a:t>3.  </a:t>
            </a:r>
            <a:r>
              <a:rPr lang="zh-CN" altLang="en-US" sz="2000" dirty="0" smtClean="0">
                <a:ea typeface="宋体" panose="02010600030101010101" pitchFamily="2" charset="-122"/>
              </a:rPr>
              <a:t>说</a:t>
            </a:r>
            <a:r>
              <a:rPr lang="zh-CN" altLang="en-US" sz="2000" dirty="0">
                <a:ea typeface="宋体" panose="02010600030101010101" pitchFamily="2" charset="-122"/>
              </a:rPr>
              <a:t>课要特别注重教学过程的解说，时间一般不少于总时间的</a:t>
            </a:r>
            <a:r>
              <a:rPr lang="en-US" altLang="zh-CN" sz="2000" dirty="0">
                <a:ea typeface="宋体" panose="02010600030101010101" pitchFamily="2" charset="-122"/>
              </a:rPr>
              <a:t>1/2</a:t>
            </a:r>
            <a:r>
              <a:rPr lang="zh-CN" altLang="en-US" sz="2000" dirty="0">
                <a:ea typeface="宋体" panose="02010600030101010101" pitchFamily="2" charset="-122"/>
              </a:rPr>
              <a:t>，要体现教学生成性的内容。</a:t>
            </a:r>
          </a:p>
          <a:p>
            <a:pPr marL="0" indent="0">
              <a:lnSpc>
                <a:spcPct val="150000"/>
              </a:lnSpc>
              <a:buNone/>
            </a:pPr>
            <a:r>
              <a:rPr lang="zh-CN" altLang="en-US" sz="2000" dirty="0" smtClean="0">
                <a:ea typeface="宋体" panose="02010600030101010101" pitchFamily="2" charset="-122"/>
              </a:rPr>
              <a:t>       </a:t>
            </a:r>
            <a:r>
              <a:rPr lang="en-US" altLang="zh-CN" sz="2000" dirty="0" smtClean="0">
                <a:ea typeface="宋体" panose="02010600030101010101" pitchFamily="2" charset="-122"/>
              </a:rPr>
              <a:t>4.  </a:t>
            </a:r>
            <a:r>
              <a:rPr lang="zh-CN" altLang="en-US" sz="2000" dirty="0" smtClean="0">
                <a:ea typeface="宋体" panose="02010600030101010101" pitchFamily="2" charset="-122"/>
              </a:rPr>
              <a:t>选择</a:t>
            </a:r>
            <a:r>
              <a:rPr lang="zh-CN" altLang="en-US" sz="2000" dirty="0">
                <a:ea typeface="宋体" panose="02010600030101010101" pitchFamily="2" charset="-122"/>
              </a:rPr>
              <a:t>最合适的表达形式（包括语言、手势、</a:t>
            </a:r>
            <a:r>
              <a:rPr lang="en-US" altLang="zh-CN" sz="2000" dirty="0">
                <a:ea typeface="宋体" panose="02010600030101010101" pitchFamily="2" charset="-122"/>
              </a:rPr>
              <a:t>PPT</a:t>
            </a:r>
            <a:r>
              <a:rPr lang="zh-CN" altLang="en-US" sz="2000" dirty="0">
                <a:ea typeface="宋体" panose="02010600030101010101" pitchFamily="2" charset="-122"/>
              </a:rPr>
              <a:t>、图片、视频等），一要与内容贴切，二要辅助各评委理解。</a:t>
            </a:r>
          </a:p>
          <a:p>
            <a:pPr marL="0" indent="0">
              <a:lnSpc>
                <a:spcPct val="150000"/>
              </a:lnSpc>
              <a:buNone/>
            </a:pPr>
            <a:r>
              <a:rPr lang="zh-CN" altLang="en-US" sz="2000" dirty="0" smtClean="0">
                <a:ea typeface="宋体" panose="02010600030101010101" pitchFamily="2" charset="-122"/>
              </a:rPr>
              <a:t>       </a:t>
            </a:r>
            <a:r>
              <a:rPr lang="en-US" altLang="zh-CN" sz="2000" dirty="0" smtClean="0">
                <a:ea typeface="宋体" panose="02010600030101010101" pitchFamily="2" charset="-122"/>
              </a:rPr>
              <a:t>5.  </a:t>
            </a:r>
            <a:r>
              <a:rPr lang="zh-CN" altLang="en-US" sz="2000" dirty="0" smtClean="0">
                <a:ea typeface="宋体" panose="02010600030101010101" pitchFamily="2" charset="-122"/>
              </a:rPr>
              <a:t>不能</a:t>
            </a:r>
            <a:r>
              <a:rPr lang="zh-CN" altLang="en-US" sz="2000" dirty="0">
                <a:ea typeface="宋体" panose="02010600030101010101" pitchFamily="2" charset="-122"/>
              </a:rPr>
              <a:t>出现“硬伤”，如概念的乱用、生造词汇、重点偏移、认知歧义等。</a:t>
            </a:r>
          </a:p>
          <a:p>
            <a:pPr>
              <a:lnSpc>
                <a:spcPct val="150000"/>
              </a:lnSpc>
            </a:pPr>
            <a:endParaRPr lang="zh-CN" altLang="en-US" dirty="0"/>
          </a:p>
        </p:txBody>
      </p:sp>
    </p:spTree>
    <p:extLst>
      <p:ext uri="{BB962C8B-B14F-4D97-AF65-F5344CB8AC3E}">
        <p14:creationId xmlns:p14="http://schemas.microsoft.com/office/powerpoint/2010/main" val="391281888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zh-CN"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一、单</a:t>
            </a:r>
            <a:r>
              <a:rPr lang="zh-CN" altLang="zh-CN"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选题</a:t>
            </a:r>
            <a:r>
              <a:rPr lang="zh-CN" altLang="zh-CN" sz="2000" dirty="0">
                <a:solidFill>
                  <a:schemeClr val="tx1"/>
                </a:solidFill>
              </a:rPr>
              <a:t/>
            </a:r>
            <a:br>
              <a:rPr lang="zh-CN" altLang="zh-CN" sz="2000" dirty="0">
                <a:solidFill>
                  <a:schemeClr val="tx1"/>
                </a:solidFill>
              </a:rPr>
            </a:br>
            <a:endParaRPr lang="zh-CN" altLang="en-US" dirty="0"/>
          </a:p>
        </p:txBody>
      </p:sp>
      <p:sp>
        <p:nvSpPr>
          <p:cNvPr id="5" name="Rectangle 1"/>
          <p:cNvSpPr>
            <a:spLocks noChangeArrowheads="1"/>
          </p:cNvSpPr>
          <p:nvPr/>
        </p:nvSpPr>
        <p:spPr bwMode="auto">
          <a:xfrm>
            <a:off x="2389910" y="1905000"/>
            <a:ext cx="854132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04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kumimoji="0" lang="en-US" altLang="zh-CN" sz="2400" b="0" i="0" u="none" strike="noStrike" cap="none" normalizeH="0" baseline="0" dirty="0" smtClean="0">
                <a:ln>
                  <a:noFill/>
                </a:ln>
                <a:solidFill>
                  <a:schemeClr val="tx1"/>
                </a:solidFill>
                <a:effectLst/>
                <a:latin typeface="仿宋" panose="02010609060101010101" pitchFamily="49" charset="-122"/>
                <a:ea typeface="仿宋" panose="02010609060101010101" pitchFamily="49" charset="-122"/>
                <a:cs typeface="Times New Roman" panose="02020603050405020304" pitchFamily="18" charset="0"/>
              </a:rPr>
              <a:t>   </a:t>
            </a:r>
            <a:r>
              <a:rPr lang="en-US" altLang="zh-CN" sz="2400" dirty="0">
                <a:latin typeface="微软雅黑" panose="020B0503020204020204" pitchFamily="34" charset="-122"/>
                <a:ea typeface="微软雅黑" panose="020B0503020204020204" pitchFamily="34" charset="-122"/>
              </a:rPr>
              <a:t>2</a:t>
            </a:r>
            <a:r>
              <a:rPr lang="zh-CN" altLang="zh-CN" sz="2400" dirty="0">
                <a:latin typeface="微软雅黑" panose="020B0503020204020204" pitchFamily="34" charset="-122"/>
                <a:ea typeface="微软雅黑" panose="020B0503020204020204" pitchFamily="34" charset="-122"/>
              </a:rPr>
              <a:t>．你所在的学校对“五课”教研活动的重视程度（▲）</a:t>
            </a:r>
          </a:p>
          <a:p>
            <a:pPr>
              <a:lnSpc>
                <a:spcPct val="150000"/>
              </a:lnSpc>
            </a:pP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A</a:t>
            </a:r>
            <a:r>
              <a:rPr lang="zh-CN" altLang="zh-CN" sz="2400" dirty="0">
                <a:latin typeface="微软雅黑" panose="020B0503020204020204" pitchFamily="34" charset="-122"/>
                <a:ea typeface="微软雅黑" panose="020B0503020204020204" pitchFamily="34" charset="-122"/>
              </a:rPr>
              <a:t>．很重视</a:t>
            </a: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B</a:t>
            </a:r>
            <a:r>
              <a:rPr lang="zh-CN" altLang="zh-CN" sz="2400" dirty="0">
                <a:latin typeface="微软雅黑" panose="020B0503020204020204" pitchFamily="34" charset="-122"/>
                <a:ea typeface="微软雅黑" panose="020B0503020204020204" pitchFamily="34" charset="-122"/>
              </a:rPr>
              <a:t>．比较重视 </a:t>
            </a:r>
            <a:r>
              <a:rPr lang="en-US" altLang="zh-CN" sz="2400" dirty="0">
                <a:latin typeface="微软雅黑" panose="020B0503020204020204" pitchFamily="34" charset="-122"/>
                <a:ea typeface="微软雅黑" panose="020B0503020204020204" pitchFamily="34" charset="-122"/>
              </a:rPr>
              <a:t>   </a:t>
            </a:r>
            <a:endParaRPr lang="en-US" altLang="zh-CN" sz="2400" dirty="0" smtClean="0">
              <a:latin typeface="微软雅黑" panose="020B0503020204020204" pitchFamily="34" charset="-122"/>
              <a:ea typeface="微软雅黑" panose="020B0503020204020204" pitchFamily="34" charset="-122"/>
            </a:endParaRPr>
          </a:p>
          <a:p>
            <a:pPr>
              <a:lnSpc>
                <a:spcPct val="150000"/>
              </a:lnSpc>
            </a:pP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C</a:t>
            </a:r>
            <a:r>
              <a:rPr lang="zh-CN" altLang="zh-CN" sz="2400" dirty="0">
                <a:latin typeface="微软雅黑" panose="020B0503020204020204" pitchFamily="34" charset="-122"/>
                <a:ea typeface="微软雅黑" panose="020B0503020204020204" pitchFamily="34" charset="-122"/>
              </a:rPr>
              <a:t>．不太重视 </a:t>
            </a: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D</a:t>
            </a:r>
            <a:r>
              <a:rPr lang="zh-CN" altLang="zh-CN" sz="2400" dirty="0">
                <a:latin typeface="微软雅黑" panose="020B0503020204020204" pitchFamily="34" charset="-122"/>
                <a:ea typeface="微软雅黑" panose="020B0503020204020204" pitchFamily="34" charset="-122"/>
              </a:rPr>
              <a:t>．不重视</a:t>
            </a:r>
            <a:endParaRPr kumimoji="0" lang="zh-CN" altLang="en-US"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graphicFrame>
        <p:nvGraphicFramePr>
          <p:cNvPr id="9" name="内容占位符 8"/>
          <p:cNvGraphicFramePr>
            <a:graphicFrameLocks noGrp="1"/>
          </p:cNvGraphicFramePr>
          <p:nvPr>
            <p:ph idx="1"/>
            <p:extLst>
              <p:ext uri="{D42A27DB-BD31-4B8C-83A1-F6EECF244321}">
                <p14:modId xmlns:p14="http://schemas.microsoft.com/office/powerpoint/2010/main" val="241742612"/>
              </p:ext>
            </p:extLst>
          </p:nvPr>
        </p:nvGraphicFramePr>
        <p:xfrm>
          <a:off x="3455035" y="4053409"/>
          <a:ext cx="5948736" cy="1097280"/>
        </p:xfrm>
        <a:graphic>
          <a:graphicData uri="http://schemas.openxmlformats.org/drawingml/2006/table">
            <a:tbl>
              <a:tblPr firstRow="1" firstCol="1" bandRow="1">
                <a:tableStyleId>{5C22544A-7EE6-4342-B048-85BDC9FD1C3A}</a:tableStyleId>
              </a:tblPr>
              <a:tblGrid>
                <a:gridCol w="1451721"/>
                <a:gridCol w="899403"/>
                <a:gridCol w="899403"/>
                <a:gridCol w="899403"/>
                <a:gridCol w="899403"/>
                <a:gridCol w="899403"/>
              </a:tblGrid>
              <a:tr h="393700">
                <a:tc>
                  <a:txBody>
                    <a:bodyPr/>
                    <a:lstStyle/>
                    <a:p>
                      <a:pPr algn="ctr">
                        <a:lnSpc>
                          <a:spcPct val="150000"/>
                        </a:lnSpc>
                        <a:spcAft>
                          <a:spcPts val="0"/>
                        </a:spcAft>
                      </a:pPr>
                      <a:r>
                        <a:rPr lang="zh-CN" sz="2400" kern="100" dirty="0">
                          <a:effectLst/>
                        </a:rPr>
                        <a:t>选择支</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A</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B</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C</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D</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2400" kern="100">
                          <a:effectLst/>
                        </a:rPr>
                        <a:t>总数</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444500">
                <a:tc>
                  <a:txBody>
                    <a:bodyPr/>
                    <a:lstStyle/>
                    <a:p>
                      <a:pPr algn="ctr">
                        <a:lnSpc>
                          <a:spcPct val="150000"/>
                        </a:lnSpc>
                        <a:spcAft>
                          <a:spcPts val="0"/>
                        </a:spcAft>
                      </a:pPr>
                      <a:r>
                        <a:rPr lang="zh-CN" sz="2400" kern="100">
                          <a:effectLst/>
                        </a:rPr>
                        <a:t>选择数</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dirty="0">
                          <a:effectLst/>
                        </a:rPr>
                        <a:t>9</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dirty="0">
                          <a:effectLst/>
                        </a:rPr>
                        <a:t>21</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dirty="0">
                          <a:effectLst/>
                        </a:rPr>
                        <a:t>4</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dirty="0">
                          <a:effectLst/>
                        </a:rPr>
                        <a:t> </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dirty="0">
                          <a:effectLst/>
                        </a:rPr>
                        <a:t>34</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71224290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marL="0" indent="0">
              <a:lnSpc>
                <a:spcPct val="200000"/>
              </a:lnSpc>
            </a:pPr>
            <a:r>
              <a:rPr lang="zh-CN" altLang="en-US" dirty="0">
                <a:latin typeface="微软雅黑" panose="020B0503020204020204" pitchFamily="34" charset="-122"/>
                <a:ea typeface="微软雅黑" panose="020B0503020204020204" pitchFamily="34" charset="-122"/>
              </a:rPr>
              <a:t>三</a:t>
            </a:r>
            <a:r>
              <a:rPr lang="zh-CN" altLang="en-US" dirty="0" smtClean="0">
                <a:latin typeface="微软雅黑" panose="020B0503020204020204" pitchFamily="34" charset="-122"/>
                <a:ea typeface="微软雅黑" panose="020B0503020204020204" pitchFamily="34" charset="-122"/>
              </a:rPr>
              <a:t>、给大家的建议</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41366" y="2164773"/>
            <a:ext cx="6201497" cy="3777622"/>
          </a:xfrm>
        </p:spPr>
        <p:txBody>
          <a:bodyPr>
            <a:normAutofit/>
          </a:bodyPr>
          <a:lstStyle/>
          <a:p>
            <a:pPr marL="0" indent="0">
              <a:lnSpc>
                <a:spcPct val="150000"/>
              </a:lnSpc>
              <a:buNone/>
            </a:pPr>
            <a:r>
              <a:rPr lang="zh-CN" altLang="en-US" sz="2400" dirty="0" smtClean="0">
                <a:latin typeface="微软雅黑" panose="020B0503020204020204" pitchFamily="34" charset="-122"/>
                <a:ea typeface="微软雅黑" panose="020B0503020204020204" pitchFamily="34" charset="-122"/>
              </a:rPr>
              <a:t>（一） 发展才是研道理</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zh-CN" altLang="en-US" sz="2400" dirty="0" smtClean="0">
                <a:latin typeface="微软雅黑" panose="020B0503020204020204" pitchFamily="34" charset="-122"/>
                <a:ea typeface="微软雅黑" panose="020B0503020204020204" pitchFamily="34" charset="-122"/>
              </a:rPr>
              <a:t>（二） 打铁还需自身硬</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zh-CN" altLang="en-US" sz="2400" dirty="0" smtClean="0">
                <a:latin typeface="微软雅黑" panose="020B0503020204020204" pitchFamily="34" charset="-122"/>
                <a:ea typeface="微软雅黑" panose="020B0503020204020204" pitchFamily="34" charset="-122"/>
              </a:rPr>
              <a:t>（三） 帮助别人，快乐自己</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zh-CN" altLang="en-US" sz="2400" dirty="0" smtClean="0">
                <a:latin typeface="微软雅黑" panose="020B0503020204020204" pitchFamily="34" charset="-122"/>
                <a:ea typeface="微软雅黑" panose="020B0503020204020204" pitchFamily="34" charset="-122"/>
              </a:rPr>
              <a:t>（四） 做一个会思考的人</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zh-CN" altLang="en-US" sz="2400" dirty="0" smtClean="0">
                <a:latin typeface="微软雅黑" panose="020B0503020204020204" pitchFamily="34" charset="-122"/>
                <a:ea typeface="微软雅黑" panose="020B0503020204020204" pitchFamily="34" charset="-122"/>
              </a:rPr>
              <a:t>（五） 做一个学生喜欢的老师</a:t>
            </a:r>
            <a:endParaRPr lang="zh-CN" altLang="en-US" sz="2400" dirty="0">
              <a:latin typeface="微软雅黑" panose="020B0503020204020204" pitchFamily="34" charset="-122"/>
              <a:ea typeface="微软雅黑" panose="020B0503020204020204" pitchFamily="34" charset="-122"/>
            </a:endParaRPr>
          </a:p>
        </p:txBody>
      </p:sp>
      <p:pic>
        <p:nvPicPr>
          <p:cNvPr id="5" name="图片 4">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8409" y="5023692"/>
            <a:ext cx="1582757" cy="1187068"/>
          </a:xfrm>
          <a:prstGeom prst="rect">
            <a:avLst/>
          </a:prstGeom>
        </p:spPr>
      </p:pic>
    </p:spTree>
    <p:extLst>
      <p:ext uri="{BB962C8B-B14F-4D97-AF65-F5344CB8AC3E}">
        <p14:creationId xmlns:p14="http://schemas.microsoft.com/office/powerpoint/2010/main" val="81175182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74284" y="657160"/>
            <a:ext cx="8911687" cy="752998"/>
          </a:xfrm>
        </p:spPr>
        <p:txBody>
          <a:bodyPr/>
          <a:lstStyle/>
          <a:p>
            <a:r>
              <a:rPr lang="zh-CN" altLang="en-US" dirty="0" smtClean="0">
                <a:latin typeface="微软雅黑" panose="020B0503020204020204" pitchFamily="34" charset="-122"/>
                <a:ea typeface="微软雅黑" panose="020B0503020204020204" pitchFamily="34" charset="-122"/>
              </a:rPr>
              <a:t>如何实现教师的专业发展</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与大家共勉</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2174284" y="1869194"/>
            <a:ext cx="8456993" cy="4333302"/>
          </a:xfrm>
        </p:spPr>
        <p:txBody>
          <a:bodyPr>
            <a:normAutofit/>
          </a:bodyPr>
          <a:lstStyle/>
          <a:p>
            <a:pPr marL="0" indent="0">
              <a:lnSpc>
                <a:spcPct val="150000"/>
              </a:lnSpc>
              <a:buNone/>
            </a:pPr>
            <a:r>
              <a:rPr lang="zh-CN" altLang="zh-CN" sz="2400" b="1" dirty="0" smtClean="0">
                <a:latin typeface="微软雅黑" panose="020B0503020204020204" pitchFamily="34" charset="-122"/>
                <a:ea typeface="微软雅黑" panose="020B0503020204020204" pitchFamily="34" charset="-122"/>
              </a:rPr>
              <a:t>我们</a:t>
            </a:r>
            <a:r>
              <a:rPr lang="zh-CN" altLang="zh-CN" sz="2400" b="1" dirty="0">
                <a:latin typeface="微软雅黑" panose="020B0503020204020204" pitchFamily="34" charset="-122"/>
                <a:ea typeface="微软雅黑" panose="020B0503020204020204" pitchFamily="34" charset="-122"/>
              </a:rPr>
              <a:t>需要理解：　　</a:t>
            </a:r>
            <a:endParaRPr lang="zh-CN" altLang="zh-CN" sz="2400" dirty="0">
              <a:latin typeface="微软雅黑" panose="020B0503020204020204" pitchFamily="34" charset="-122"/>
              <a:ea typeface="微软雅黑" panose="020B0503020204020204" pitchFamily="34" charset="-122"/>
            </a:endParaRPr>
          </a:p>
          <a:p>
            <a:pPr marL="0" indent="0">
              <a:lnSpc>
                <a:spcPct val="150000"/>
              </a:lnSpc>
              <a:buNone/>
            </a:pPr>
            <a:r>
              <a:rPr lang="en-US" altLang="zh-CN" sz="2400" dirty="0" smtClean="0">
                <a:latin typeface="微软雅黑" panose="020B0503020204020204" pitchFamily="34" charset="-122"/>
                <a:ea typeface="微软雅黑" panose="020B0503020204020204" pitchFamily="34" charset="-122"/>
              </a:rPr>
              <a:t>        </a:t>
            </a:r>
            <a:r>
              <a:rPr lang="zh-CN" altLang="zh-CN" sz="2400" dirty="0" smtClean="0">
                <a:latin typeface="微软雅黑" panose="020B0503020204020204" pitchFamily="34" charset="-122"/>
                <a:ea typeface="微软雅黑" panose="020B0503020204020204" pitchFamily="34" charset="-122"/>
              </a:rPr>
              <a:t>价值观</a:t>
            </a:r>
            <a:r>
              <a:rPr lang="zh-CN" altLang="zh-CN" sz="2400" dirty="0">
                <a:latin typeface="微软雅黑" panose="020B0503020204020204" pitchFamily="34" charset="-122"/>
                <a:ea typeface="微软雅黑" panose="020B0503020204020204" pitchFamily="34" charset="-122"/>
              </a:rPr>
              <a:t>引领下的教育理念与专业精神的不断重构与</a:t>
            </a:r>
            <a:r>
              <a:rPr lang="zh-CN" altLang="zh-CN" sz="2400" dirty="0" smtClean="0">
                <a:latin typeface="微软雅黑" panose="020B0503020204020204" pitchFamily="34" charset="-122"/>
                <a:ea typeface="微软雅黑" panose="020B0503020204020204" pitchFamily="34" charset="-122"/>
              </a:rPr>
              <a:t>塑造</a:t>
            </a:r>
            <a:r>
              <a:rPr lang="zh-CN" altLang="en-US" sz="2400" dirty="0" smtClean="0">
                <a:latin typeface="微软雅黑" panose="020B0503020204020204" pitchFamily="34" charset="-122"/>
                <a:ea typeface="微软雅黑" panose="020B0503020204020204" pitchFamily="34" charset="-122"/>
              </a:rPr>
              <a:t>，</a:t>
            </a:r>
            <a:r>
              <a:rPr lang="zh-CN" altLang="zh-CN" sz="2400" dirty="0" smtClean="0">
                <a:latin typeface="微软雅黑" panose="020B0503020204020204" pitchFamily="34" charset="-122"/>
                <a:ea typeface="微软雅黑" panose="020B0503020204020204" pitchFamily="34" charset="-122"/>
              </a:rPr>
              <a:t>是</a:t>
            </a:r>
            <a:r>
              <a:rPr lang="zh-CN" altLang="zh-CN" sz="2400" dirty="0">
                <a:latin typeface="微软雅黑" panose="020B0503020204020204" pitchFamily="34" charset="-122"/>
                <a:ea typeface="微软雅黑" panose="020B0503020204020204" pitchFamily="34" charset="-122"/>
              </a:rPr>
              <a:t>教师专业成长的方向；</a:t>
            </a:r>
          </a:p>
          <a:p>
            <a:pPr marL="0" indent="0">
              <a:lnSpc>
                <a:spcPct val="150000"/>
              </a:lnSpc>
              <a:buNone/>
            </a:pPr>
            <a:r>
              <a:rPr lang="en-US" altLang="zh-CN" sz="2400" dirty="0" smtClean="0">
                <a:latin typeface="微软雅黑" panose="020B0503020204020204" pitchFamily="34" charset="-122"/>
                <a:ea typeface="微软雅黑" panose="020B0503020204020204" pitchFamily="34" charset="-122"/>
              </a:rPr>
              <a:t>        </a:t>
            </a:r>
            <a:r>
              <a:rPr lang="zh-CN" altLang="zh-CN" sz="2400" dirty="0" smtClean="0">
                <a:latin typeface="微软雅黑" panose="020B0503020204020204" pitchFamily="34" charset="-122"/>
                <a:ea typeface="微软雅黑" panose="020B0503020204020204" pitchFamily="34" charset="-122"/>
              </a:rPr>
              <a:t>基于</a:t>
            </a:r>
            <a:r>
              <a:rPr lang="zh-CN" altLang="zh-CN" sz="2400" dirty="0">
                <a:latin typeface="微软雅黑" panose="020B0503020204020204" pitchFamily="34" charset="-122"/>
                <a:ea typeface="微软雅黑" panose="020B0503020204020204" pitchFamily="34" charset="-122"/>
              </a:rPr>
              <a:t>广泛学习的专业和非专业知识的不断</a:t>
            </a:r>
            <a:r>
              <a:rPr lang="zh-CN" altLang="zh-CN" sz="2400" dirty="0" smtClean="0">
                <a:latin typeface="微软雅黑" panose="020B0503020204020204" pitchFamily="34" charset="-122"/>
                <a:ea typeface="微软雅黑" panose="020B0503020204020204" pitchFamily="34" charset="-122"/>
              </a:rPr>
              <a:t>拓展</a:t>
            </a:r>
            <a:r>
              <a:rPr lang="zh-CN" altLang="en-US" sz="2400" dirty="0" smtClean="0">
                <a:latin typeface="微软雅黑" panose="020B0503020204020204" pitchFamily="34" charset="-122"/>
                <a:ea typeface="微软雅黑" panose="020B0503020204020204" pitchFamily="34" charset="-122"/>
              </a:rPr>
              <a:t>，</a:t>
            </a:r>
            <a:r>
              <a:rPr lang="zh-CN" altLang="zh-CN" sz="2400" dirty="0" smtClean="0">
                <a:latin typeface="微软雅黑" panose="020B0503020204020204" pitchFamily="34" charset="-122"/>
                <a:ea typeface="微软雅黑" panose="020B0503020204020204" pitchFamily="34" charset="-122"/>
              </a:rPr>
              <a:t>是</a:t>
            </a:r>
            <a:r>
              <a:rPr lang="zh-CN" altLang="zh-CN" sz="2400" dirty="0">
                <a:latin typeface="微软雅黑" panose="020B0503020204020204" pitchFamily="34" charset="-122"/>
                <a:ea typeface="微软雅黑" panose="020B0503020204020204" pitchFamily="34" charset="-122"/>
              </a:rPr>
              <a:t>教师专业成长的根基；</a:t>
            </a:r>
          </a:p>
          <a:p>
            <a:pPr marL="0" indent="0">
              <a:lnSpc>
                <a:spcPct val="150000"/>
              </a:lnSpc>
              <a:buNone/>
            </a:pPr>
            <a:r>
              <a:rPr lang="en-US" altLang="zh-CN" sz="2400" dirty="0" smtClean="0">
                <a:latin typeface="微软雅黑" panose="020B0503020204020204" pitchFamily="34" charset="-122"/>
                <a:ea typeface="微软雅黑" panose="020B0503020204020204" pitchFamily="34" charset="-122"/>
              </a:rPr>
              <a:t>        </a:t>
            </a:r>
            <a:r>
              <a:rPr lang="zh-CN" altLang="zh-CN" sz="2400" dirty="0" smtClean="0">
                <a:latin typeface="微软雅黑" panose="020B0503020204020204" pitchFamily="34" charset="-122"/>
                <a:ea typeface="微软雅黑" panose="020B0503020204020204" pitchFamily="34" charset="-122"/>
              </a:rPr>
              <a:t>对教育</a:t>
            </a:r>
            <a:r>
              <a:rPr lang="zh-CN" altLang="zh-CN" sz="2400" dirty="0">
                <a:latin typeface="微软雅黑" panose="020B0503020204020204" pitchFamily="34" charset="-122"/>
                <a:ea typeface="微软雅黑" panose="020B0503020204020204" pitchFamily="34" charset="-122"/>
              </a:rPr>
              <a:t>实践的不断</a:t>
            </a:r>
            <a:r>
              <a:rPr lang="zh-CN" altLang="zh-CN" sz="2400" dirty="0" smtClean="0">
                <a:latin typeface="微软雅黑" panose="020B0503020204020204" pitchFamily="34" charset="-122"/>
                <a:ea typeface="微软雅黑" panose="020B0503020204020204" pitchFamily="34" charset="-122"/>
              </a:rPr>
              <a:t>反思</a:t>
            </a:r>
            <a:r>
              <a:rPr lang="zh-CN" altLang="en-US" sz="2400" dirty="0" smtClean="0">
                <a:latin typeface="微软雅黑" panose="020B0503020204020204" pitchFamily="34" charset="-122"/>
                <a:ea typeface="微软雅黑" panose="020B0503020204020204" pitchFamily="34" charset="-122"/>
              </a:rPr>
              <a:t>，</a:t>
            </a:r>
            <a:r>
              <a:rPr lang="zh-CN" altLang="zh-CN" sz="2400" dirty="0" smtClean="0">
                <a:latin typeface="微软雅黑" panose="020B0503020204020204" pitchFamily="34" charset="-122"/>
                <a:ea typeface="微软雅黑" panose="020B0503020204020204" pitchFamily="34" charset="-122"/>
              </a:rPr>
              <a:t>是</a:t>
            </a:r>
            <a:r>
              <a:rPr lang="zh-CN" altLang="zh-CN" sz="2400" dirty="0">
                <a:latin typeface="微软雅黑" panose="020B0503020204020204" pitchFamily="34" charset="-122"/>
                <a:ea typeface="微软雅黑" panose="020B0503020204020204" pitchFamily="34" charset="-122"/>
              </a:rPr>
              <a:t>教师专业成长的“催化剂”</a:t>
            </a:r>
            <a:r>
              <a:rPr lang="zh-CN" altLang="zh-CN" sz="2400" dirty="0" smtClean="0">
                <a:latin typeface="微软雅黑" panose="020B0503020204020204" pitchFamily="34" charset="-122"/>
                <a:ea typeface="微软雅黑" panose="020B0503020204020204" pitchFamily="34" charset="-122"/>
              </a:rPr>
              <a:t>。</a:t>
            </a:r>
            <a:endParaRPr lang="zh-CN" altLang="zh-CN"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7059422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74284" y="657160"/>
            <a:ext cx="8911687" cy="752998"/>
          </a:xfrm>
        </p:spPr>
        <p:txBody>
          <a:bodyPr/>
          <a:lstStyle/>
          <a:p>
            <a:r>
              <a:rPr lang="zh-CN" altLang="en-US" dirty="0" smtClean="0">
                <a:latin typeface="微软雅黑" panose="020B0503020204020204" pitchFamily="34" charset="-122"/>
                <a:ea typeface="微软雅黑" panose="020B0503020204020204" pitchFamily="34" charset="-122"/>
              </a:rPr>
              <a:t>如何实现教师的专业发展</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与大家共勉</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2589212" y="2133600"/>
            <a:ext cx="8295453" cy="4201100"/>
          </a:xfrm>
        </p:spPr>
        <p:txBody>
          <a:bodyPr>
            <a:normAutofit/>
          </a:bodyPr>
          <a:lstStyle/>
          <a:p>
            <a:pPr marL="0" indent="0">
              <a:lnSpc>
                <a:spcPct val="150000"/>
              </a:lnSpc>
              <a:buNone/>
            </a:pPr>
            <a:r>
              <a:rPr lang="zh-CN" altLang="zh-CN" sz="2400" b="1" dirty="0" smtClean="0">
                <a:latin typeface="微软雅黑" panose="020B0503020204020204" pitchFamily="34" charset="-122"/>
                <a:ea typeface="微软雅黑" panose="020B0503020204020204" pitchFamily="34" charset="-122"/>
              </a:rPr>
              <a:t>我们</a:t>
            </a:r>
            <a:r>
              <a:rPr lang="zh-CN" altLang="zh-CN" sz="2400" b="1" dirty="0">
                <a:latin typeface="微软雅黑" panose="020B0503020204020204" pitchFamily="34" charset="-122"/>
                <a:ea typeface="微软雅黑" panose="020B0503020204020204" pitchFamily="34" charset="-122"/>
              </a:rPr>
              <a:t>需要知晓：</a:t>
            </a:r>
            <a:endParaRPr lang="zh-CN" altLang="zh-CN" sz="2400" dirty="0">
              <a:latin typeface="微软雅黑" panose="020B0503020204020204" pitchFamily="34" charset="-122"/>
              <a:ea typeface="微软雅黑" panose="020B0503020204020204" pitchFamily="34" charset="-122"/>
            </a:endParaRPr>
          </a:p>
          <a:p>
            <a:pPr marL="0" indent="0">
              <a:lnSpc>
                <a:spcPct val="150000"/>
              </a:lnSpc>
              <a:buNone/>
            </a:pPr>
            <a:r>
              <a:rPr lang="en-US" altLang="zh-CN" sz="2400" dirty="0" smtClean="0">
                <a:latin typeface="微软雅黑" panose="020B0503020204020204" pitchFamily="34" charset="-122"/>
                <a:ea typeface="微软雅黑" panose="020B0503020204020204" pitchFamily="34" charset="-122"/>
              </a:rPr>
              <a:t>        </a:t>
            </a:r>
            <a:r>
              <a:rPr lang="zh-CN" altLang="zh-CN" sz="2400" dirty="0" smtClean="0">
                <a:latin typeface="微软雅黑" panose="020B0503020204020204" pitchFamily="34" charset="-122"/>
                <a:ea typeface="微软雅黑" panose="020B0503020204020204" pitchFamily="34" charset="-122"/>
              </a:rPr>
              <a:t>读书</a:t>
            </a:r>
            <a:r>
              <a:rPr lang="zh-CN" altLang="zh-CN" sz="2400" dirty="0">
                <a:latin typeface="微软雅黑" panose="020B0503020204020204" pitchFamily="34" charset="-122"/>
                <a:ea typeface="微软雅黑" panose="020B0503020204020204" pitchFamily="34" charset="-122"/>
              </a:rPr>
              <a:t>是教师专业成长的基石；</a:t>
            </a:r>
          </a:p>
          <a:p>
            <a:pPr marL="0" indent="0">
              <a:lnSpc>
                <a:spcPct val="150000"/>
              </a:lnSpc>
              <a:buNone/>
            </a:pPr>
            <a:r>
              <a:rPr lang="en-US" altLang="zh-CN" sz="2400" dirty="0" smtClean="0">
                <a:latin typeface="微软雅黑" panose="020B0503020204020204" pitchFamily="34" charset="-122"/>
                <a:ea typeface="微软雅黑" panose="020B0503020204020204" pitchFamily="34" charset="-122"/>
              </a:rPr>
              <a:t>        </a:t>
            </a:r>
            <a:r>
              <a:rPr lang="zh-CN" altLang="zh-CN" sz="2400" dirty="0" smtClean="0">
                <a:latin typeface="微软雅黑" panose="020B0503020204020204" pitchFamily="34" charset="-122"/>
                <a:ea typeface="微软雅黑" panose="020B0503020204020204" pitchFamily="34" charset="-122"/>
              </a:rPr>
              <a:t>校本</a:t>
            </a:r>
            <a:r>
              <a:rPr lang="zh-CN" altLang="zh-CN" sz="2400" dirty="0">
                <a:latin typeface="微软雅黑" panose="020B0503020204020204" pitchFamily="34" charset="-122"/>
                <a:ea typeface="微软雅黑" panose="020B0503020204020204" pitchFamily="34" charset="-122"/>
              </a:rPr>
              <a:t>教科研是教师专业成长的根本举措；</a:t>
            </a:r>
          </a:p>
          <a:p>
            <a:pPr marL="0" indent="0">
              <a:lnSpc>
                <a:spcPct val="150000"/>
              </a:lnSpc>
              <a:buNone/>
            </a:pPr>
            <a:r>
              <a:rPr lang="en-US" altLang="zh-CN" sz="2400" dirty="0" smtClean="0">
                <a:latin typeface="微软雅黑" panose="020B0503020204020204" pitchFamily="34" charset="-122"/>
                <a:ea typeface="微软雅黑" panose="020B0503020204020204" pitchFamily="34" charset="-122"/>
              </a:rPr>
              <a:t>        </a:t>
            </a:r>
            <a:r>
              <a:rPr lang="zh-CN" altLang="zh-CN" sz="2400" dirty="0" smtClean="0">
                <a:latin typeface="微软雅黑" panose="020B0503020204020204" pitchFamily="34" charset="-122"/>
                <a:ea typeface="微软雅黑" panose="020B0503020204020204" pitchFamily="34" charset="-122"/>
              </a:rPr>
              <a:t>教学</a:t>
            </a:r>
            <a:r>
              <a:rPr lang="zh-CN" altLang="zh-CN" sz="2400" dirty="0">
                <a:latin typeface="微软雅黑" panose="020B0503020204020204" pitchFamily="34" charset="-122"/>
                <a:ea typeface="微软雅黑" panose="020B0503020204020204" pitchFamily="34" charset="-122"/>
              </a:rPr>
              <a:t>反思是教师专业成长的必由之路；</a:t>
            </a:r>
          </a:p>
          <a:p>
            <a:pPr marL="0" indent="0">
              <a:lnSpc>
                <a:spcPct val="150000"/>
              </a:lnSpc>
              <a:buNone/>
            </a:pPr>
            <a:r>
              <a:rPr lang="en-US" altLang="zh-CN" sz="2400" dirty="0" smtClean="0">
                <a:latin typeface="微软雅黑" panose="020B0503020204020204" pitchFamily="34" charset="-122"/>
                <a:ea typeface="微软雅黑" panose="020B0503020204020204" pitchFamily="34" charset="-122"/>
              </a:rPr>
              <a:t>        </a:t>
            </a:r>
            <a:r>
              <a:rPr lang="zh-CN" altLang="zh-CN" sz="2400" dirty="0" smtClean="0">
                <a:latin typeface="微软雅黑" panose="020B0503020204020204" pitchFamily="34" charset="-122"/>
                <a:ea typeface="微软雅黑" panose="020B0503020204020204" pitchFamily="34" charset="-122"/>
              </a:rPr>
              <a:t>校本</a:t>
            </a:r>
            <a:r>
              <a:rPr lang="zh-CN" altLang="zh-CN" sz="2400" dirty="0">
                <a:latin typeface="微软雅黑" panose="020B0503020204020204" pitchFamily="34" charset="-122"/>
                <a:ea typeface="微软雅黑" panose="020B0503020204020204" pitchFamily="34" charset="-122"/>
              </a:rPr>
              <a:t>培训是教师专业成长的重要手段</a:t>
            </a:r>
            <a:r>
              <a:rPr lang="zh-CN" altLang="zh-CN" sz="2400" dirty="0" smtClean="0">
                <a:latin typeface="微软雅黑" panose="020B0503020204020204" pitchFamily="34" charset="-122"/>
                <a:ea typeface="微软雅黑" panose="020B0503020204020204" pitchFamily="34" charset="-122"/>
              </a:rPr>
              <a:t>。</a:t>
            </a:r>
            <a:endParaRPr lang="zh-CN" altLang="zh-CN"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1020542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74284" y="657160"/>
            <a:ext cx="8911687" cy="752998"/>
          </a:xfrm>
        </p:spPr>
        <p:txBody>
          <a:bodyPr/>
          <a:lstStyle/>
          <a:p>
            <a:r>
              <a:rPr lang="zh-CN" altLang="en-US" dirty="0" smtClean="0">
                <a:latin typeface="微软雅黑" panose="020B0503020204020204" pitchFamily="34" charset="-122"/>
                <a:ea typeface="微软雅黑" panose="020B0503020204020204" pitchFamily="34" charset="-122"/>
              </a:rPr>
              <a:t>如何实现教师的专业发展</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与大家共勉</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2589212" y="2133600"/>
            <a:ext cx="6598855" cy="3980762"/>
          </a:xfrm>
        </p:spPr>
        <p:txBody>
          <a:bodyPr>
            <a:normAutofit/>
          </a:bodyPr>
          <a:lstStyle/>
          <a:p>
            <a:pPr marL="0" indent="0">
              <a:lnSpc>
                <a:spcPct val="150000"/>
              </a:lnSpc>
              <a:buNone/>
            </a:pPr>
            <a:r>
              <a:rPr lang="zh-CN" altLang="zh-CN" sz="2400" b="1" dirty="0" smtClean="0">
                <a:latin typeface="微软雅黑" panose="020B0503020204020204" pitchFamily="34" charset="-122"/>
                <a:ea typeface="微软雅黑" panose="020B0503020204020204" pitchFamily="34" charset="-122"/>
              </a:rPr>
              <a:t>我们</a:t>
            </a:r>
            <a:r>
              <a:rPr lang="zh-CN" altLang="zh-CN" sz="2400" b="1" dirty="0">
                <a:latin typeface="微软雅黑" panose="020B0503020204020204" pitchFamily="34" charset="-122"/>
                <a:ea typeface="微软雅黑" panose="020B0503020204020204" pitchFamily="34" charset="-122"/>
              </a:rPr>
              <a:t>需要学会：</a:t>
            </a:r>
            <a:endParaRPr lang="zh-CN" altLang="zh-CN" sz="2400" dirty="0">
              <a:latin typeface="微软雅黑" panose="020B0503020204020204" pitchFamily="34" charset="-122"/>
              <a:ea typeface="微软雅黑" panose="020B0503020204020204" pitchFamily="34" charset="-122"/>
            </a:endParaRPr>
          </a:p>
          <a:p>
            <a:pPr marL="0" indent="0">
              <a:lnSpc>
                <a:spcPct val="150000"/>
              </a:lnSpc>
              <a:buNone/>
            </a:pPr>
            <a:r>
              <a:rPr lang="en-US" altLang="zh-CN" sz="2400" dirty="0" smtClean="0">
                <a:latin typeface="微软雅黑" panose="020B0503020204020204" pitchFamily="34" charset="-122"/>
                <a:ea typeface="微软雅黑" panose="020B0503020204020204" pitchFamily="34" charset="-122"/>
              </a:rPr>
              <a:t>       </a:t>
            </a:r>
            <a:r>
              <a:rPr lang="zh-CN" altLang="zh-CN" sz="2400" dirty="0" smtClean="0">
                <a:latin typeface="微软雅黑" panose="020B0503020204020204" pitchFamily="34" charset="-122"/>
                <a:ea typeface="微软雅黑" panose="020B0503020204020204" pitchFamily="34" charset="-122"/>
              </a:rPr>
              <a:t>自我</a:t>
            </a:r>
            <a:r>
              <a:rPr lang="zh-CN" altLang="zh-CN" sz="2400" dirty="0">
                <a:latin typeface="微软雅黑" panose="020B0503020204020204" pitchFamily="34" charset="-122"/>
                <a:ea typeface="微软雅黑" panose="020B0503020204020204" pitchFamily="34" charset="-122"/>
              </a:rPr>
              <a:t>反思——整理成败得失</a:t>
            </a:r>
          </a:p>
          <a:p>
            <a:pPr marL="0" indent="0">
              <a:lnSpc>
                <a:spcPct val="150000"/>
              </a:lnSpc>
              <a:buNone/>
            </a:pPr>
            <a:r>
              <a:rPr lang="en-US" altLang="zh-CN" sz="2400" dirty="0" smtClean="0">
                <a:latin typeface="微软雅黑" panose="020B0503020204020204" pitchFamily="34" charset="-122"/>
                <a:ea typeface="微软雅黑" panose="020B0503020204020204" pitchFamily="34" charset="-122"/>
              </a:rPr>
              <a:t>       </a:t>
            </a:r>
            <a:r>
              <a:rPr lang="zh-CN" altLang="zh-CN" sz="2400" dirty="0" smtClean="0">
                <a:latin typeface="微软雅黑" panose="020B0503020204020204" pitchFamily="34" charset="-122"/>
                <a:ea typeface="微软雅黑" panose="020B0503020204020204" pitchFamily="34" charset="-122"/>
              </a:rPr>
              <a:t>同伴</a:t>
            </a:r>
            <a:r>
              <a:rPr lang="zh-CN" altLang="zh-CN" sz="2400" dirty="0">
                <a:latin typeface="微软雅黑" panose="020B0503020204020204" pitchFamily="34" charset="-122"/>
                <a:ea typeface="微软雅黑" panose="020B0503020204020204" pitchFamily="34" charset="-122"/>
              </a:rPr>
              <a:t>互助——共享优质资源</a:t>
            </a:r>
          </a:p>
          <a:p>
            <a:pPr marL="0" indent="0">
              <a:lnSpc>
                <a:spcPct val="150000"/>
              </a:lnSpc>
              <a:buNone/>
            </a:pPr>
            <a:r>
              <a:rPr lang="en-US" altLang="zh-CN" sz="2400" dirty="0" smtClean="0">
                <a:latin typeface="微软雅黑" panose="020B0503020204020204" pitchFamily="34" charset="-122"/>
                <a:ea typeface="微软雅黑" panose="020B0503020204020204" pitchFamily="34" charset="-122"/>
              </a:rPr>
              <a:t>       </a:t>
            </a:r>
            <a:r>
              <a:rPr lang="zh-CN" altLang="zh-CN" sz="2400" dirty="0" smtClean="0">
                <a:latin typeface="微软雅黑" panose="020B0503020204020204" pitchFamily="34" charset="-122"/>
                <a:ea typeface="微软雅黑" panose="020B0503020204020204" pitchFamily="34" charset="-122"/>
              </a:rPr>
              <a:t>校本</a:t>
            </a:r>
            <a:r>
              <a:rPr lang="zh-CN" altLang="zh-CN" sz="2400" dirty="0">
                <a:latin typeface="微软雅黑" panose="020B0503020204020204" pitchFamily="34" charset="-122"/>
                <a:ea typeface="微软雅黑" panose="020B0503020204020204" pitchFamily="34" charset="-122"/>
              </a:rPr>
              <a:t>研修——借力发展自己</a:t>
            </a:r>
          </a:p>
          <a:p>
            <a:pPr marL="0" indent="0">
              <a:lnSpc>
                <a:spcPct val="150000"/>
              </a:lnSpc>
              <a:buNone/>
            </a:pPr>
            <a:r>
              <a:rPr lang="en-US" altLang="zh-CN" sz="2400" dirty="0" smtClean="0">
                <a:latin typeface="微软雅黑" panose="020B0503020204020204" pitchFamily="34" charset="-122"/>
                <a:ea typeface="微软雅黑" panose="020B0503020204020204" pitchFamily="34" charset="-122"/>
              </a:rPr>
              <a:t>       </a:t>
            </a:r>
            <a:r>
              <a:rPr lang="zh-CN" altLang="zh-CN" sz="2400" dirty="0" smtClean="0">
                <a:latin typeface="微软雅黑" panose="020B0503020204020204" pitchFamily="34" charset="-122"/>
                <a:ea typeface="微软雅黑" panose="020B0503020204020204" pitchFamily="34" charset="-122"/>
              </a:rPr>
              <a:t>专家</a:t>
            </a:r>
            <a:r>
              <a:rPr lang="zh-CN" altLang="zh-CN" sz="2400" dirty="0">
                <a:latin typeface="微软雅黑" panose="020B0503020204020204" pitchFamily="34" charset="-122"/>
                <a:ea typeface="微软雅黑" panose="020B0503020204020204" pitchFamily="34" charset="-122"/>
              </a:rPr>
              <a:t>引领——活用大家</a:t>
            </a:r>
            <a:r>
              <a:rPr lang="zh-CN" altLang="zh-CN" sz="2400" dirty="0" smtClean="0">
                <a:latin typeface="微软雅黑" panose="020B0503020204020204" pitchFamily="34" charset="-122"/>
                <a:ea typeface="微软雅黑" panose="020B0503020204020204" pitchFamily="34" charset="-122"/>
              </a:rPr>
              <a:t>智慧</a:t>
            </a:r>
            <a:endParaRPr lang="zh-CN" altLang="zh-CN"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0325392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74284" y="657160"/>
            <a:ext cx="8911687" cy="752998"/>
          </a:xfrm>
        </p:spPr>
        <p:txBody>
          <a:bodyPr/>
          <a:lstStyle/>
          <a:p>
            <a:r>
              <a:rPr lang="zh-CN" altLang="en-US" dirty="0" smtClean="0">
                <a:latin typeface="微软雅黑" panose="020B0503020204020204" pitchFamily="34" charset="-122"/>
                <a:ea typeface="微软雅黑" panose="020B0503020204020204" pitchFamily="34" charset="-122"/>
              </a:rPr>
              <a:t>如何实现教师的专业发展</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与大家共勉</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2644297" y="2133599"/>
            <a:ext cx="8915400" cy="3683307"/>
          </a:xfrm>
        </p:spPr>
        <p:txBody>
          <a:bodyPr>
            <a:normAutofit/>
          </a:bodyPr>
          <a:lstStyle/>
          <a:p>
            <a:pPr marL="0" indent="0">
              <a:lnSpc>
                <a:spcPts val="3200"/>
              </a:lnSpc>
              <a:buNone/>
            </a:pPr>
            <a:r>
              <a:rPr lang="zh-CN" altLang="zh-CN" sz="2400" dirty="0" smtClean="0">
                <a:latin typeface="微软雅黑" panose="020B0503020204020204" pitchFamily="34" charset="-122"/>
                <a:ea typeface="微软雅黑" panose="020B0503020204020204" pitchFamily="34" charset="-122"/>
              </a:rPr>
              <a:t>让我们</a:t>
            </a:r>
            <a:r>
              <a:rPr lang="zh-CN" altLang="en-US" sz="2400" dirty="0" smtClean="0">
                <a:latin typeface="微软雅黑" panose="020B0503020204020204" pitchFamily="34" charset="-122"/>
                <a:ea typeface="微软雅黑" panose="020B0503020204020204" pitchFamily="34" charset="-122"/>
              </a:rPr>
              <a:t>一起努力：</a:t>
            </a:r>
            <a:endParaRPr lang="en-US" altLang="zh-CN" sz="2400" dirty="0" smtClean="0">
              <a:latin typeface="微软雅黑" panose="020B0503020204020204" pitchFamily="34" charset="-122"/>
              <a:ea typeface="微软雅黑" panose="020B0503020204020204" pitchFamily="34" charset="-122"/>
            </a:endParaRPr>
          </a:p>
          <a:p>
            <a:pPr marL="0" indent="0">
              <a:lnSpc>
                <a:spcPts val="3200"/>
              </a:lnSpc>
              <a:buNone/>
            </a:pP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zh-CN" altLang="zh-CN" sz="2400" dirty="0" smtClean="0">
                <a:latin typeface="微软雅黑" panose="020B0503020204020204" pitchFamily="34" charset="-122"/>
                <a:ea typeface="微软雅黑" panose="020B0503020204020204" pitchFamily="34" charset="-122"/>
              </a:rPr>
              <a:t>在</a:t>
            </a:r>
            <a:r>
              <a:rPr lang="zh-CN" altLang="zh-CN" sz="2400" dirty="0">
                <a:latin typeface="微软雅黑" panose="020B0503020204020204" pitchFamily="34" charset="-122"/>
                <a:ea typeface="微软雅黑" panose="020B0503020204020204" pitchFamily="34" charset="-122"/>
              </a:rPr>
              <a:t>反思中提高</a:t>
            </a:r>
            <a:r>
              <a:rPr lang="zh-CN" altLang="zh-CN"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marL="0" indent="0">
              <a:lnSpc>
                <a:spcPts val="3200"/>
              </a:lnSpc>
              <a:buNone/>
            </a:pPr>
            <a:r>
              <a:rPr lang="en-US" altLang="zh-CN" sz="2400" dirty="0" smtClean="0">
                <a:latin typeface="微软雅黑" panose="020B0503020204020204" pitchFamily="34" charset="-122"/>
                <a:ea typeface="微软雅黑" panose="020B0503020204020204" pitchFamily="34" charset="-122"/>
              </a:rPr>
              <a:t>              </a:t>
            </a:r>
            <a:r>
              <a:rPr lang="zh-CN" altLang="zh-CN" sz="2400" dirty="0" smtClean="0">
                <a:latin typeface="微软雅黑" panose="020B0503020204020204" pitchFamily="34" charset="-122"/>
                <a:ea typeface="微软雅黑" panose="020B0503020204020204" pitchFamily="34" charset="-122"/>
              </a:rPr>
              <a:t>在</a:t>
            </a:r>
            <a:r>
              <a:rPr lang="zh-CN" altLang="zh-CN" sz="2400" dirty="0">
                <a:latin typeface="微软雅黑" panose="020B0503020204020204" pitchFamily="34" charset="-122"/>
                <a:ea typeface="微软雅黑" panose="020B0503020204020204" pitchFamily="34" charset="-122"/>
              </a:rPr>
              <a:t>研究中成长</a:t>
            </a:r>
            <a:r>
              <a:rPr lang="zh-CN" altLang="zh-CN"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marL="0" indent="0">
              <a:lnSpc>
                <a:spcPts val="3200"/>
              </a:lnSpc>
              <a:buNone/>
            </a:pPr>
            <a:r>
              <a:rPr lang="en-US" altLang="zh-CN" sz="2400" dirty="0" smtClean="0">
                <a:latin typeface="微软雅黑" panose="020B0503020204020204" pitchFamily="34" charset="-122"/>
                <a:ea typeface="微软雅黑" panose="020B0503020204020204" pitchFamily="34" charset="-122"/>
              </a:rPr>
              <a:t>                     </a:t>
            </a:r>
            <a:r>
              <a:rPr lang="zh-CN" altLang="zh-CN" sz="2400" dirty="0" smtClean="0">
                <a:latin typeface="微软雅黑" panose="020B0503020204020204" pitchFamily="34" charset="-122"/>
                <a:ea typeface="微软雅黑" panose="020B0503020204020204" pitchFamily="34" charset="-122"/>
              </a:rPr>
              <a:t>在</a:t>
            </a:r>
            <a:r>
              <a:rPr lang="zh-CN" altLang="zh-CN" sz="2400" dirty="0">
                <a:latin typeface="微软雅黑" panose="020B0503020204020204" pitchFamily="34" charset="-122"/>
                <a:ea typeface="微软雅黑" panose="020B0503020204020204" pitchFamily="34" charset="-122"/>
              </a:rPr>
              <a:t>锤炼中升华</a:t>
            </a:r>
            <a:r>
              <a:rPr lang="zh-CN" altLang="zh-CN"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marL="0" indent="0">
              <a:lnSpc>
                <a:spcPts val="3200"/>
              </a:lnSpc>
              <a:buNone/>
            </a:pPr>
            <a:r>
              <a:rPr lang="en-US" altLang="zh-CN" sz="2400" dirty="0" smtClean="0">
                <a:latin typeface="微软雅黑" panose="020B0503020204020204" pitchFamily="34" charset="-122"/>
                <a:ea typeface="微软雅黑" panose="020B0503020204020204" pitchFamily="34" charset="-122"/>
              </a:rPr>
              <a:t>                            </a:t>
            </a:r>
            <a:r>
              <a:rPr lang="zh-CN" altLang="zh-CN" sz="2400" dirty="0" smtClean="0">
                <a:latin typeface="微软雅黑" panose="020B0503020204020204" pitchFamily="34" charset="-122"/>
                <a:ea typeface="微软雅黑" panose="020B0503020204020204" pitchFamily="34" charset="-122"/>
              </a:rPr>
              <a:t>在</a:t>
            </a:r>
            <a:r>
              <a:rPr lang="zh-CN" altLang="zh-CN" sz="2400" dirty="0">
                <a:latin typeface="微软雅黑" panose="020B0503020204020204" pitchFamily="34" charset="-122"/>
                <a:ea typeface="微软雅黑" panose="020B0503020204020204" pitchFamily="34" charset="-122"/>
              </a:rPr>
              <a:t>探索中进步</a:t>
            </a:r>
            <a:r>
              <a:rPr lang="zh-CN" altLang="zh-CN"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marL="0" indent="0">
              <a:lnSpc>
                <a:spcPts val="3200"/>
              </a:lnSpc>
              <a:buNone/>
            </a:pPr>
            <a:r>
              <a:rPr lang="en-US" altLang="zh-CN" sz="2400" dirty="0" smtClean="0">
                <a:latin typeface="微软雅黑" panose="020B0503020204020204" pitchFamily="34" charset="-122"/>
                <a:ea typeface="微软雅黑" panose="020B0503020204020204" pitchFamily="34" charset="-122"/>
              </a:rPr>
              <a:t>                                   </a:t>
            </a:r>
            <a:r>
              <a:rPr lang="zh-CN" altLang="zh-CN" sz="2400" dirty="0" smtClean="0">
                <a:latin typeface="微软雅黑" panose="020B0503020204020204" pitchFamily="34" charset="-122"/>
                <a:ea typeface="微软雅黑" panose="020B0503020204020204" pitchFamily="34" charset="-122"/>
              </a:rPr>
              <a:t>不断</a:t>
            </a:r>
            <a:r>
              <a:rPr lang="zh-CN" altLang="zh-CN" sz="2400" dirty="0">
                <a:latin typeface="微软雅黑" panose="020B0503020204020204" pitchFamily="34" charset="-122"/>
                <a:ea typeface="微软雅黑" panose="020B0503020204020204" pitchFamily="34" charset="-122"/>
              </a:rPr>
              <a:t>实现自身的专业</a:t>
            </a:r>
            <a:r>
              <a:rPr lang="zh-CN" altLang="zh-CN" sz="2400" dirty="0" smtClean="0">
                <a:latin typeface="微软雅黑" panose="020B0503020204020204" pitchFamily="34" charset="-122"/>
                <a:ea typeface="微软雅黑" panose="020B0503020204020204" pitchFamily="34" charset="-122"/>
              </a:rPr>
              <a:t>发展</a:t>
            </a:r>
            <a:r>
              <a:rPr lang="zh-CN" altLang="en-US" sz="2400" dirty="0" smtClean="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9665189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685829" y="1792077"/>
            <a:ext cx="8915400" cy="3777622"/>
          </a:xfrm>
        </p:spPr>
        <p:txBody>
          <a:bodyPr>
            <a:normAutofit/>
          </a:bodyPr>
          <a:lstStyle/>
          <a:p>
            <a:pPr marL="0" indent="0" algn="ctr">
              <a:lnSpc>
                <a:spcPct val="200000"/>
              </a:lnSpc>
              <a:buNone/>
            </a:pPr>
            <a:r>
              <a:rPr lang="zh-CN" altLang="en-US" sz="3600" dirty="0" smtClean="0">
                <a:latin typeface="微软雅黑" panose="020B0503020204020204" pitchFamily="34" charset="-122"/>
                <a:ea typeface="微软雅黑" panose="020B0503020204020204" pitchFamily="34" charset="-122"/>
              </a:rPr>
              <a:t>感谢大家的聆听！</a:t>
            </a:r>
            <a:endParaRPr lang="en-US" altLang="zh-CN" sz="3600" dirty="0" smtClean="0">
              <a:latin typeface="微软雅黑" panose="020B0503020204020204" pitchFamily="34" charset="-122"/>
              <a:ea typeface="微软雅黑" panose="020B0503020204020204" pitchFamily="34" charset="-122"/>
            </a:endParaRPr>
          </a:p>
          <a:p>
            <a:pPr marL="0" indent="0" algn="ctr">
              <a:lnSpc>
                <a:spcPct val="200000"/>
              </a:lnSpc>
              <a:buNone/>
            </a:pPr>
            <a:r>
              <a:rPr lang="zh-CN" altLang="en-US" sz="3600" dirty="0" smtClean="0">
                <a:latin typeface="微软雅黑" panose="020B0503020204020204" pitchFamily="34" charset="-122"/>
                <a:ea typeface="微软雅黑" panose="020B0503020204020204" pitchFamily="34" charset="-122"/>
              </a:rPr>
              <a:t>不足之处敬请批评指正！</a:t>
            </a:r>
            <a:endParaRPr lang="en-US" altLang="zh-CN" sz="3600" dirty="0" smtClean="0">
              <a:latin typeface="微软雅黑" panose="020B0503020204020204" pitchFamily="34" charset="-122"/>
              <a:ea typeface="微软雅黑" panose="020B0503020204020204" pitchFamily="34" charset="-122"/>
            </a:endParaRPr>
          </a:p>
          <a:p>
            <a:pPr marL="0" indent="0" algn="ctr">
              <a:lnSpc>
                <a:spcPct val="200000"/>
              </a:lnSpc>
              <a:buNone/>
            </a:pPr>
            <a:r>
              <a:rPr lang="zh-CN" altLang="en-US" sz="3600" dirty="0" smtClean="0">
                <a:latin typeface="微软雅黑" panose="020B0503020204020204" pitchFamily="34" charset="-122"/>
                <a:ea typeface="微软雅黑" panose="020B0503020204020204" pitchFamily="34" charset="-122"/>
              </a:rPr>
              <a:t>谢谢大家！</a:t>
            </a:r>
            <a:endParaRPr lang="zh-CN" altLang="en-US" sz="3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9132208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zh-CN"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一、单</a:t>
            </a:r>
            <a:r>
              <a:rPr lang="zh-CN" altLang="zh-CN"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选题</a:t>
            </a:r>
            <a:r>
              <a:rPr lang="zh-CN" altLang="zh-CN" sz="2000" dirty="0">
                <a:solidFill>
                  <a:schemeClr val="tx1"/>
                </a:solidFill>
              </a:rPr>
              <a:t/>
            </a:r>
            <a:br>
              <a:rPr lang="zh-CN" altLang="zh-CN" sz="2000" dirty="0">
                <a:solidFill>
                  <a:schemeClr val="tx1"/>
                </a:solidFill>
              </a:rPr>
            </a:br>
            <a:endParaRPr lang="zh-CN" altLang="en-US" dirty="0"/>
          </a:p>
        </p:txBody>
      </p:sp>
      <p:sp>
        <p:nvSpPr>
          <p:cNvPr id="3" name="内容占位符 2"/>
          <p:cNvSpPr>
            <a:spLocks noGrp="1"/>
          </p:cNvSpPr>
          <p:nvPr>
            <p:ph idx="1"/>
          </p:nvPr>
        </p:nvSpPr>
        <p:spPr>
          <a:xfrm>
            <a:off x="3119148" y="1801091"/>
            <a:ext cx="8915400" cy="2209800"/>
          </a:xfrm>
        </p:spPr>
        <p:txBody>
          <a:bodyPr>
            <a:normAutofit/>
          </a:bodyPr>
          <a:lstStyle/>
          <a:p>
            <a:pPr marL="0" indent="0">
              <a:lnSpc>
                <a:spcPct val="150000"/>
              </a:lnSpc>
              <a:buNone/>
            </a:pPr>
            <a:r>
              <a:rPr lang="en-US" altLang="zh-CN" sz="2400" dirty="0">
                <a:latin typeface="微软雅黑" panose="020B0503020204020204" pitchFamily="34" charset="-122"/>
                <a:ea typeface="微软雅黑" panose="020B0503020204020204" pitchFamily="34" charset="-122"/>
              </a:rPr>
              <a:t>3</a:t>
            </a:r>
            <a:r>
              <a:rPr lang="zh-CN" altLang="zh-CN" sz="2400" dirty="0">
                <a:latin typeface="微软雅黑" panose="020B0503020204020204" pitchFamily="34" charset="-122"/>
                <a:ea typeface="微软雅黑" panose="020B0503020204020204" pitchFamily="34" charset="-122"/>
              </a:rPr>
              <a:t>．你所在的学校“五课”教研活动的开展情况（▲）</a:t>
            </a:r>
          </a:p>
          <a:p>
            <a:pPr marL="0" indent="0">
              <a:lnSpc>
                <a:spcPct val="150000"/>
              </a:lnSpc>
              <a:buNone/>
            </a:pPr>
            <a:r>
              <a:rPr lang="en-US" altLang="zh-CN" sz="2400" dirty="0" smtClean="0">
                <a:latin typeface="微软雅黑" panose="020B0503020204020204" pitchFamily="34" charset="-122"/>
                <a:ea typeface="微软雅黑" panose="020B0503020204020204" pitchFamily="34" charset="-122"/>
              </a:rPr>
              <a:t>             A</a:t>
            </a:r>
            <a:r>
              <a:rPr lang="zh-CN" altLang="zh-CN" sz="2400" dirty="0">
                <a:latin typeface="微软雅黑" panose="020B0503020204020204" pitchFamily="34" charset="-122"/>
                <a:ea typeface="微软雅黑" panose="020B0503020204020204" pitchFamily="34" charset="-122"/>
              </a:rPr>
              <a:t>．正常</a:t>
            </a: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B</a:t>
            </a:r>
            <a:r>
              <a:rPr lang="zh-CN" altLang="zh-CN" sz="2400" dirty="0">
                <a:latin typeface="微软雅黑" panose="020B0503020204020204" pitchFamily="34" charset="-122"/>
                <a:ea typeface="微软雅黑" panose="020B0503020204020204" pitchFamily="34" charset="-122"/>
              </a:rPr>
              <a:t>．比较正常 </a:t>
            </a:r>
            <a:r>
              <a:rPr lang="en-US" altLang="zh-CN" sz="2400" dirty="0">
                <a:latin typeface="微软雅黑" panose="020B0503020204020204" pitchFamily="34" charset="-122"/>
                <a:ea typeface="微软雅黑" panose="020B0503020204020204" pitchFamily="34" charset="-122"/>
              </a:rPr>
              <a:t>  </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en-US" altLang="zh-CN" sz="2400" dirty="0" smtClean="0">
                <a:latin typeface="微软雅黑" panose="020B0503020204020204" pitchFamily="34" charset="-122"/>
                <a:ea typeface="微软雅黑" panose="020B0503020204020204" pitchFamily="34" charset="-122"/>
              </a:rPr>
              <a:t>             C</a:t>
            </a:r>
            <a:r>
              <a:rPr lang="zh-CN" altLang="zh-CN" sz="2400" dirty="0">
                <a:latin typeface="微软雅黑" panose="020B0503020204020204" pitchFamily="34" charset="-122"/>
                <a:ea typeface="微软雅黑" panose="020B0503020204020204" pitchFamily="34" charset="-122"/>
              </a:rPr>
              <a:t>．不正常 </a:t>
            </a: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D</a:t>
            </a:r>
            <a:r>
              <a:rPr lang="zh-CN" altLang="zh-CN" sz="2400" dirty="0">
                <a:latin typeface="微软雅黑" panose="020B0503020204020204" pitchFamily="34" charset="-122"/>
                <a:ea typeface="微软雅黑" panose="020B0503020204020204" pitchFamily="34" charset="-122"/>
              </a:rPr>
              <a:t>．基本不开展</a:t>
            </a:r>
            <a:endParaRPr lang="zh-CN" altLang="en-US" sz="2400" dirty="0">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4160605054"/>
              </p:ext>
            </p:extLst>
          </p:nvPr>
        </p:nvGraphicFramePr>
        <p:xfrm>
          <a:off x="3579726" y="4090592"/>
          <a:ext cx="6094212" cy="1097280"/>
        </p:xfrm>
        <a:graphic>
          <a:graphicData uri="http://schemas.openxmlformats.org/drawingml/2006/table">
            <a:tbl>
              <a:tblPr firstRow="1" firstCol="1" bandRow="1">
                <a:tableStyleId>{5C22544A-7EE6-4342-B048-85BDC9FD1C3A}</a:tableStyleId>
              </a:tblPr>
              <a:tblGrid>
                <a:gridCol w="1487222"/>
                <a:gridCol w="921398"/>
                <a:gridCol w="921398"/>
                <a:gridCol w="921398"/>
                <a:gridCol w="921398"/>
                <a:gridCol w="921398"/>
              </a:tblGrid>
              <a:tr h="393700">
                <a:tc>
                  <a:txBody>
                    <a:bodyPr/>
                    <a:lstStyle/>
                    <a:p>
                      <a:pPr algn="ctr">
                        <a:lnSpc>
                          <a:spcPct val="150000"/>
                        </a:lnSpc>
                        <a:spcAft>
                          <a:spcPts val="0"/>
                        </a:spcAft>
                      </a:pPr>
                      <a:r>
                        <a:rPr lang="zh-CN" sz="2400" kern="100">
                          <a:effectLst/>
                        </a:rPr>
                        <a:t>选择支</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A</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B</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C</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D</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2400" kern="100">
                          <a:effectLst/>
                        </a:rPr>
                        <a:t>总数</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444500">
                <a:tc>
                  <a:txBody>
                    <a:bodyPr/>
                    <a:lstStyle/>
                    <a:p>
                      <a:pPr algn="ctr">
                        <a:lnSpc>
                          <a:spcPct val="150000"/>
                        </a:lnSpc>
                        <a:spcAft>
                          <a:spcPts val="0"/>
                        </a:spcAft>
                      </a:pPr>
                      <a:r>
                        <a:rPr lang="zh-CN" sz="2400" kern="100">
                          <a:effectLst/>
                        </a:rPr>
                        <a:t>选择数</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9</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18</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7</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a:effectLst/>
                        </a:rPr>
                        <a:t> </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400" kern="100" dirty="0">
                          <a:effectLst/>
                        </a:rPr>
                        <a:t>34</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44396062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丝状">
  <a:themeElements>
    <a:clrScheme name="丝状">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丝状">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丝状">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2234</TotalTime>
  <Words>7209</Words>
  <Application>Microsoft Office PowerPoint</Application>
  <PresentationFormat>宽屏</PresentationFormat>
  <Paragraphs>666</Paragraphs>
  <Slides>85</Slides>
  <Notes>30</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85</vt:i4>
      </vt:variant>
    </vt:vector>
  </HeadingPairs>
  <TitlesOfParts>
    <vt:vector size="99" baseType="lpstr">
      <vt:lpstr>仿宋</vt:lpstr>
      <vt:lpstr>仿宋_GB2312</vt:lpstr>
      <vt:lpstr>黑体</vt:lpstr>
      <vt:lpstr>楷体_GB2312</vt:lpstr>
      <vt:lpstr>宋体</vt:lpstr>
      <vt:lpstr>微软雅黑</vt:lpstr>
      <vt:lpstr>幼圆</vt:lpstr>
      <vt:lpstr>Arial</vt:lpstr>
      <vt:lpstr>Calibri</vt:lpstr>
      <vt:lpstr>Century Gothic</vt:lpstr>
      <vt:lpstr>Times New Roman</vt:lpstr>
      <vt:lpstr>Wingdings</vt:lpstr>
      <vt:lpstr>Wingdings 3</vt:lpstr>
      <vt:lpstr>丝状</vt:lpstr>
      <vt:lpstr>让“五课”教研落地生根</vt:lpstr>
      <vt:lpstr>内容安排</vt:lpstr>
      <vt:lpstr>PowerPoint 演示文稿</vt:lpstr>
      <vt:lpstr>江苏省教育科学研究院文件</vt:lpstr>
      <vt:lpstr>“五课”教研、“两课”评比问卷调查</vt:lpstr>
      <vt:lpstr>问卷反馈情况</vt:lpstr>
      <vt:lpstr>一、单选题 </vt:lpstr>
      <vt:lpstr>一、单选题 </vt:lpstr>
      <vt:lpstr>一、单选题 </vt:lpstr>
      <vt:lpstr>一、单选题 </vt:lpstr>
      <vt:lpstr>一、单选题 </vt:lpstr>
      <vt:lpstr>一、单选题 </vt:lpstr>
      <vt:lpstr>一、单选题 </vt:lpstr>
      <vt:lpstr>一、单选题 </vt:lpstr>
      <vt:lpstr>二、根据你自己的观点或者理解表述（简明扼要） </vt:lpstr>
      <vt:lpstr>1. 影响学校“五课”教研工作有效开展的主要困难</vt:lpstr>
      <vt:lpstr>1. 影响学校“五课”教研工作有效开展的主要困难</vt:lpstr>
      <vt:lpstr>1. 影响学校“五课”教研工作有效开展的主要困难</vt:lpstr>
      <vt:lpstr>1. 影响学校“五课”教研工作有效开展的主要困难</vt:lpstr>
      <vt:lpstr>2.  解决途径分析</vt:lpstr>
      <vt:lpstr>2.  解决途径分析</vt:lpstr>
      <vt:lpstr>2.  解决途径分析</vt:lpstr>
      <vt:lpstr>2.  解决途径分析</vt:lpstr>
      <vt:lpstr>2.  解决途径分析</vt:lpstr>
      <vt:lpstr>3.  最希望在“五课”教研中的哪些方面得到提高</vt:lpstr>
      <vt:lpstr>PowerPoint 演示文稿</vt:lpstr>
      <vt:lpstr>PowerPoint 演示文稿</vt:lpstr>
      <vt:lpstr>PowerPoint 演示文稿</vt:lpstr>
      <vt:lpstr>江苏教育研究（职业教育）2014.2</vt:lpstr>
      <vt:lpstr>“五课”教研的目标：提升教师课程实施能力</vt:lpstr>
      <vt:lpstr>“五课”教研的目标：提升教师课程实施能力</vt:lpstr>
      <vt:lpstr>“五课”教研的技术细化和理性思考</vt:lpstr>
      <vt:lpstr>“五课”教研的技术细化和理性思考</vt:lpstr>
      <vt:lpstr>“五课”教研助力青年教师成长</vt:lpstr>
      <vt:lpstr>“五课”教研助力青年教师成长</vt:lpstr>
      <vt:lpstr>“内化”与“外推”相结合 促进教师专业化成长</vt:lpstr>
      <vt:lpstr>“内化”与“外推”相结合   促进教师专业化成长</vt:lpstr>
      <vt:lpstr>“五课”引领 “两课”推进   促进教师专业化发展</vt:lpstr>
      <vt:lpstr>“五课”引领 “两课”推进   促进教师专业化发展</vt:lpstr>
      <vt:lpstr>“两课”评比中的行与思</vt:lpstr>
      <vt:lpstr>“两课”评比中的行与思</vt:lpstr>
      <vt:lpstr>PowerPoint 演示文稿</vt:lpstr>
      <vt:lpstr>重点研讨内容</vt:lpstr>
      <vt:lpstr>一、教案编写</vt:lpstr>
      <vt:lpstr>（一）教案编写一般包含以下内容</vt:lpstr>
      <vt:lpstr>（二）教案编写示例</vt:lpstr>
      <vt:lpstr>（三）教案编写要求</vt:lpstr>
      <vt:lpstr>（四）优秀教案欣赏</vt:lpstr>
      <vt:lpstr>（五）教案编写的几个注意点</vt:lpstr>
      <vt:lpstr>二、如何说课</vt:lpstr>
      <vt:lpstr>（一）我对说课的理解</vt:lpstr>
      <vt:lpstr>说课的涵义</vt:lpstr>
      <vt:lpstr>两种“说课”比较</vt:lpstr>
      <vt:lpstr>说课与备课的主要区别</vt:lpstr>
      <vt:lpstr>说课与上课的主要区别</vt:lpstr>
      <vt:lpstr>说课的特质</vt:lpstr>
      <vt:lpstr>说课常见的误区</vt:lpstr>
      <vt:lpstr>（二）说课的内容</vt:lpstr>
      <vt:lpstr>教材分析</vt:lpstr>
      <vt:lpstr>学情分析</vt:lpstr>
      <vt:lpstr>教材处理</vt:lpstr>
      <vt:lpstr>教学目标</vt:lpstr>
      <vt:lpstr>重点难点</vt:lpstr>
      <vt:lpstr>教法学法</vt:lpstr>
      <vt:lpstr>资源整合</vt:lpstr>
      <vt:lpstr>教学过程</vt:lpstr>
      <vt:lpstr>教学评价</vt:lpstr>
      <vt:lpstr>PowerPoint 演示文稿</vt:lpstr>
      <vt:lpstr>PowerPoint 演示文稿</vt:lpstr>
      <vt:lpstr>PowerPoint 演示文稿</vt:lpstr>
      <vt:lpstr>教学评价（实例四）</vt:lpstr>
      <vt:lpstr>教学反思</vt:lpstr>
      <vt:lpstr>教学反思（实例一）</vt:lpstr>
      <vt:lpstr>PowerPoint 演示文稿</vt:lpstr>
      <vt:lpstr>PowerPoint 演示文稿</vt:lpstr>
      <vt:lpstr>PowerPoint 演示文稿</vt:lpstr>
      <vt:lpstr>教学反思（实例五）</vt:lpstr>
      <vt:lpstr>（三）说课的几个注意点</vt:lpstr>
      <vt:lpstr>（四）优质说课的几个特征</vt:lpstr>
      <vt:lpstr>三、给大家的建议</vt:lpstr>
      <vt:lpstr>如何实现教师的专业发展——与大家共勉</vt:lpstr>
      <vt:lpstr>如何实现教师的专业发展——与大家共勉</vt:lpstr>
      <vt:lpstr>如何实现教师的专业发展——与大家共勉</vt:lpstr>
      <vt:lpstr>如何实现教师的专业发展——与大家共勉</vt:lpstr>
      <vt:lpstr>PowerPoint 演示文稿</vt:lpstr>
    </vt:vector>
  </TitlesOfParts>
  <Company>NTZZ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让“五课”教研落地生根</dc:title>
  <dc:creator>MrWu</dc:creator>
  <cp:lastModifiedBy>MrWu</cp:lastModifiedBy>
  <cp:revision>76</cp:revision>
  <dcterms:created xsi:type="dcterms:W3CDTF">2015-07-13T12:10:30Z</dcterms:created>
  <dcterms:modified xsi:type="dcterms:W3CDTF">2016-07-15T15:21:58Z</dcterms:modified>
</cp:coreProperties>
</file>