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53"/>
  </p:notesMasterIdLst>
  <p:handoutMasterIdLst>
    <p:handoutMasterId r:id="rId54"/>
  </p:handoutMasterIdLst>
  <p:sldIdLst>
    <p:sldId id="257" r:id="rId2"/>
    <p:sldId id="261" r:id="rId3"/>
    <p:sldId id="470" r:id="rId4"/>
    <p:sldId id="471" r:id="rId5"/>
    <p:sldId id="445" r:id="rId6"/>
    <p:sldId id="551" r:id="rId7"/>
    <p:sldId id="552" r:id="rId8"/>
    <p:sldId id="553" r:id="rId9"/>
    <p:sldId id="554" r:id="rId10"/>
    <p:sldId id="555" r:id="rId11"/>
    <p:sldId id="556" r:id="rId12"/>
    <p:sldId id="557" r:id="rId13"/>
    <p:sldId id="559" r:id="rId14"/>
    <p:sldId id="558" r:id="rId15"/>
    <p:sldId id="563" r:id="rId16"/>
    <p:sldId id="564" r:id="rId17"/>
    <p:sldId id="565" r:id="rId18"/>
    <p:sldId id="566" r:id="rId19"/>
    <p:sldId id="567" r:id="rId20"/>
    <p:sldId id="568" r:id="rId21"/>
    <p:sldId id="569" r:id="rId22"/>
    <p:sldId id="570" r:id="rId23"/>
    <p:sldId id="571" r:id="rId24"/>
    <p:sldId id="572" r:id="rId25"/>
    <p:sldId id="573" r:id="rId26"/>
    <p:sldId id="574" r:id="rId27"/>
    <p:sldId id="575" r:id="rId28"/>
    <p:sldId id="576" r:id="rId29"/>
    <p:sldId id="577" r:id="rId30"/>
    <p:sldId id="578" r:id="rId31"/>
    <p:sldId id="579" r:id="rId32"/>
    <p:sldId id="580" r:id="rId33"/>
    <p:sldId id="581" r:id="rId34"/>
    <p:sldId id="582" r:id="rId35"/>
    <p:sldId id="583" r:id="rId36"/>
    <p:sldId id="584" r:id="rId37"/>
    <p:sldId id="585" r:id="rId38"/>
    <p:sldId id="586" r:id="rId39"/>
    <p:sldId id="587" r:id="rId40"/>
    <p:sldId id="588" r:id="rId41"/>
    <p:sldId id="589" r:id="rId42"/>
    <p:sldId id="590" r:id="rId43"/>
    <p:sldId id="591" r:id="rId44"/>
    <p:sldId id="592" r:id="rId45"/>
    <p:sldId id="593" r:id="rId46"/>
    <p:sldId id="594" r:id="rId47"/>
    <p:sldId id="595" r:id="rId48"/>
    <p:sldId id="442" r:id="rId49"/>
    <p:sldId id="560" r:id="rId50"/>
    <p:sldId id="561" r:id="rId51"/>
    <p:sldId id="562" r:id="rId52"/>
  </p:sldIdLst>
  <p:sldSz cx="9144000" cy="6858000" type="screen4x3"/>
  <p:notesSz cx="6858000" cy="9144000"/>
  <p:custDataLst>
    <p:tags r:id="rId55"/>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93" userDrawn="1">
          <p15:clr>
            <a:srgbClr val="A4A3A4"/>
          </p15:clr>
        </p15:guide>
        <p15:guide id="2" pos="311" userDrawn="1">
          <p15:clr>
            <a:srgbClr val="A4A3A4"/>
          </p15:clr>
        </p15:guide>
        <p15:guide id="3" pos="3697" userDrawn="1">
          <p15:clr>
            <a:srgbClr val="A4A3A4"/>
          </p15:clr>
        </p15:guide>
        <p15:guide id="4" pos="2880" userDrawn="1">
          <p15:clr>
            <a:srgbClr val="A4A3A4"/>
          </p15:clr>
        </p15:guide>
        <p15:guide id="5" orient="horz" pos="2455" userDrawn="1">
          <p15:clr>
            <a:srgbClr val="A4A3A4"/>
          </p15:clr>
        </p15:guide>
        <p15:guide id="6" pos="223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3325"/>
    <a:srgbClr val="265F92"/>
    <a:srgbClr val="BBCFDA"/>
    <a:srgbClr val="FF0000"/>
    <a:srgbClr val="C7C7C7"/>
    <a:srgbClr val="D7D7D7"/>
    <a:srgbClr val="FFF6E7"/>
    <a:srgbClr val="57595B"/>
    <a:srgbClr val="444444"/>
    <a:srgbClr val="0941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136" autoAdjust="0"/>
    <p:restoredTop sz="91748" autoAdjust="0"/>
  </p:normalViewPr>
  <p:slideViewPr>
    <p:cSldViewPr snapToGrid="0" showGuides="1">
      <p:cViewPr varScale="1">
        <p:scale>
          <a:sx n="84" d="100"/>
          <a:sy n="84" d="100"/>
        </p:scale>
        <p:origin x="1386" y="66"/>
      </p:cViewPr>
      <p:guideLst>
        <p:guide orient="horz" pos="1593"/>
        <p:guide pos="311"/>
        <p:guide pos="3697"/>
        <p:guide pos="2880"/>
        <p:guide orient="horz" pos="2455"/>
        <p:guide pos="2234"/>
      </p:guideLst>
    </p:cSldViewPr>
  </p:slideViewPr>
  <p:notesTextViewPr>
    <p:cViewPr>
      <p:scale>
        <a:sx n="1" d="1"/>
        <a:sy n="1" d="1"/>
      </p:scale>
      <p:origin x="0" y="0"/>
    </p:cViewPr>
  </p:notesTextViewPr>
  <p:notesViewPr>
    <p:cSldViewPr snapToGrid="0">
      <p:cViewPr varScale="1">
        <p:scale>
          <a:sx n="70" d="100"/>
          <a:sy n="70" d="100"/>
        </p:scale>
        <p:origin x="276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A0B1F4C-B67F-45BE-89AB-845AB1927107}" type="datetimeFigureOut">
              <a:rPr lang="zh-CN" altLang="en-US" smtClean="0"/>
              <a:t>2016/8/10</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F148483-9A12-45B6-8D14-74039194F908}" type="slidenum">
              <a:rPr lang="zh-CN" altLang="en-US" smtClean="0"/>
              <a:t>‹#›</a:t>
            </a:fld>
            <a:endParaRPr lang="zh-CN" altLang="en-US"/>
          </a:p>
        </p:txBody>
      </p:sp>
    </p:spTree>
    <p:extLst>
      <p:ext uri="{BB962C8B-B14F-4D97-AF65-F5344CB8AC3E}">
        <p14:creationId xmlns:p14="http://schemas.microsoft.com/office/powerpoint/2010/main" val="7758834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A43B4FE-D1FB-4EB8-86E9-B3A3E176F958}" type="datetimeFigureOut">
              <a:rPr lang="zh-CN" altLang="en-US" smtClean="0"/>
              <a:t>2016/8/10</a:t>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C8F5AA-9C31-4ED1-824B-C860FDEFBFC3}" type="slidenum">
              <a:rPr lang="zh-CN" altLang="en-US" smtClean="0"/>
              <a:t>‹#›</a:t>
            </a:fld>
            <a:endParaRPr lang="zh-CN" altLang="en-US"/>
          </a:p>
        </p:txBody>
      </p:sp>
    </p:spTree>
    <p:extLst>
      <p:ext uri="{BB962C8B-B14F-4D97-AF65-F5344CB8AC3E}">
        <p14:creationId xmlns:p14="http://schemas.microsoft.com/office/powerpoint/2010/main" val="11454647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42313060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5396332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635555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26551205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22902098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5770004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1745802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304653903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6" name="矩形 5"/>
          <p:cNvSpPr/>
          <p:nvPr userDrawn="1"/>
        </p:nvSpPr>
        <p:spPr>
          <a:xfrm>
            <a:off x="0" y="6200454"/>
            <a:ext cx="9144000" cy="657546"/>
          </a:xfrm>
          <a:prstGeom prst="rect">
            <a:avLst/>
          </a:prstGeom>
          <a:gradFill flip="none" rotWithShape="1">
            <a:gsLst>
              <a:gs pos="0">
                <a:schemeClr val="accent5">
                  <a:lumMod val="0"/>
                  <a:lumOff val="100000"/>
                </a:schemeClr>
              </a:gs>
              <a:gs pos="35000">
                <a:schemeClr val="accent5">
                  <a:lumMod val="0"/>
                  <a:lumOff val="100000"/>
                </a:schemeClr>
              </a:gs>
              <a:gs pos="100000">
                <a:schemeClr val="accent5">
                  <a:lumMod val="100000"/>
                </a:schemeClr>
              </a:gs>
            </a:gsLst>
            <a:path path="circle">
              <a:fillToRect r="100000" b="100000"/>
            </a:path>
            <a:tileRect l="-100000" t="-100000"/>
          </a:gradFill>
          <a:effectLst>
            <a:outerShdw blurRad="50800" dist="50800" dir="5400000" algn="ctr" rotWithShape="0">
              <a:srgbClr val="000000">
                <a:alpha val="38000"/>
              </a:srgbClr>
            </a:outerShdw>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 name="Date Placeholder 1"/>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4F8BEFBF-5B5F-4BD2-A74A-61A97BF1200E}" type="slidenum">
              <a:rPr lang="zh-CN" altLang="en-US" smtClean="0"/>
              <a:t>‹#›</a:t>
            </a:fld>
            <a:endParaRPr lang="zh-CN" altLang="en-US"/>
          </a:p>
        </p:txBody>
      </p:sp>
      <p:pic>
        <p:nvPicPr>
          <p:cNvPr id="5" name="图片 4"/>
          <p:cNvPicPr>
            <a:picLocks noChangeAspect="1"/>
          </p:cNvPicPr>
          <p:nvPr userDrawn="1"/>
        </p:nvPicPr>
        <p:blipFill rotWithShape="1">
          <a:blip r:embed="rId2" cstate="print">
            <a:extLst>
              <a:ext uri="{28A0092B-C50C-407E-A947-70E740481C1C}">
                <a14:useLocalDpi xmlns:a14="http://schemas.microsoft.com/office/drawing/2010/main" val="0"/>
              </a:ext>
            </a:extLst>
          </a:blip>
          <a:srcRect l="13306" t="22382" r="6364" b="3025"/>
          <a:stretch/>
        </p:blipFill>
        <p:spPr>
          <a:xfrm>
            <a:off x="0" y="6299735"/>
            <a:ext cx="3625824" cy="602714"/>
          </a:xfrm>
          <a:prstGeom prst="rect">
            <a:avLst/>
          </a:prstGeom>
          <a:effectLst>
            <a:softEdge rad="76200"/>
          </a:effectLst>
        </p:spPr>
      </p:pic>
      <p:sp>
        <p:nvSpPr>
          <p:cNvPr id="7" name="文本框 6"/>
          <p:cNvSpPr txBox="1"/>
          <p:nvPr userDrawn="1"/>
        </p:nvSpPr>
        <p:spPr>
          <a:xfrm>
            <a:off x="6258886" y="6354782"/>
            <a:ext cx="3158662" cy="369332"/>
          </a:xfrm>
          <a:prstGeom prst="rect">
            <a:avLst/>
          </a:prstGeom>
          <a:noFill/>
          <a:effectLst>
            <a:glow rad="139700">
              <a:schemeClr val="bg1"/>
            </a:glow>
            <a:outerShdw blurRad="50800" dist="38100" algn="l" rotWithShape="0">
              <a:prstClr val="black">
                <a:alpha val="40000"/>
              </a:prstClr>
            </a:outerShdw>
          </a:effectLst>
        </p:spPr>
        <p:txBody>
          <a:bodyPr wrap="square" rtlCol="0">
            <a:spAutoFit/>
          </a:bodyPr>
          <a:lstStyle/>
          <a:p>
            <a:r>
              <a:rPr lang="zh-CN" altLang="en-US" dirty="0" smtClean="0">
                <a:solidFill>
                  <a:srgbClr val="FF0000"/>
                </a:solidFill>
                <a:latin typeface="华文新魏" panose="02010800040101010101" pitchFamily="2" charset="-122"/>
                <a:ea typeface="华文新魏" panose="02010800040101010101" pitchFamily="2" charset="-122"/>
              </a:rPr>
              <a:t>会做人     会技能      会创新</a:t>
            </a:r>
            <a:endParaRPr lang="zh-CN" altLang="en-US" dirty="0">
              <a:solidFill>
                <a:srgbClr val="FF0000"/>
              </a:solidFill>
              <a:latin typeface="华文新魏" panose="02010800040101010101" pitchFamily="2" charset="-122"/>
              <a:ea typeface="华文新魏" panose="02010800040101010101" pitchFamily="2" charset="-122"/>
            </a:endParaRPr>
          </a:p>
        </p:txBody>
      </p:sp>
      <p:sp>
        <p:nvSpPr>
          <p:cNvPr id="9" name="矩形 8"/>
          <p:cNvSpPr/>
          <p:nvPr userDrawn="1"/>
        </p:nvSpPr>
        <p:spPr>
          <a:xfrm>
            <a:off x="10633" y="-5821"/>
            <a:ext cx="9143999" cy="660664"/>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w="0">
            <a:noFill/>
          </a:ln>
          <a:effectLst>
            <a:reflection stA="0" endPos="65000" dist="50800" dir="5400000" sy="-100000" algn="bl" rotWithShape="0"/>
            <a:softEdge rad="12700"/>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zh-CN" altLang="en-US"/>
          </a:p>
        </p:txBody>
      </p:sp>
      <p:pic>
        <p:nvPicPr>
          <p:cNvPr id="21" name="图片 20"/>
          <p:cNvPicPr>
            <a:picLocks noChangeAspect="1"/>
          </p:cNvPicPr>
          <p:nvPr userDrawn="1"/>
        </p:nvPicPr>
        <p:blipFill rotWithShape="1">
          <a:blip r:embed="rId3"/>
          <a:srcRect l="12018" t="32183" r="8822" b="29176"/>
          <a:stretch/>
        </p:blipFill>
        <p:spPr>
          <a:xfrm>
            <a:off x="0" y="-5821"/>
            <a:ext cx="4199861" cy="656901"/>
          </a:xfrm>
          <a:prstGeom prst="rect">
            <a:avLst/>
          </a:prstGeom>
        </p:spPr>
      </p:pic>
      <p:sp>
        <p:nvSpPr>
          <p:cNvPr id="22" name="文本框 21"/>
          <p:cNvSpPr txBox="1"/>
          <p:nvPr userDrawn="1"/>
        </p:nvSpPr>
        <p:spPr>
          <a:xfrm>
            <a:off x="221154" y="83046"/>
            <a:ext cx="3291655" cy="461665"/>
          </a:xfrm>
          <a:prstGeom prst="rect">
            <a:avLst/>
          </a:prstGeom>
          <a:noFill/>
          <a:effectLst>
            <a:outerShdw blurRad="50800" dist="38100" dir="2700000" algn="tl" rotWithShape="0">
              <a:prstClr val="black">
                <a:alpha val="40000"/>
              </a:prstClr>
            </a:outerShdw>
          </a:effectLst>
        </p:spPr>
        <p:txBody>
          <a:bodyPr wrap="square" rtlCol="0">
            <a:spAutoFit/>
          </a:bodyPr>
          <a:lstStyle/>
          <a:p>
            <a:r>
              <a:rPr lang="zh-CN" altLang="en-US" sz="2400" spc="-100" baseline="0" dirty="0" smtClean="0">
                <a:solidFill>
                  <a:schemeClr val="bg1"/>
                </a:solidFill>
                <a:latin typeface="微软雅黑" panose="020B0503020204020204" pitchFamily="34" charset="-122"/>
                <a:ea typeface="微软雅黑" panose="020B0503020204020204" pitchFamily="34" charset="-122"/>
              </a:rPr>
              <a:t>学业水平测试命题规范</a:t>
            </a:r>
            <a:endParaRPr lang="zh-CN" altLang="en-US" sz="2400" spc="-100" baseline="0" dirty="0">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776642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41145204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C355E32A-23E1-40B3-B434-148655B1CBE9}" type="datetimeFigureOut">
              <a:rPr lang="zh-CN" altLang="en-US" smtClean="0"/>
              <a:t>2016/8/10</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8705597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extLst>
              <a:ext uri="{BEBA8EAE-BF5A-486C-A8C5-ECC9F3942E4B}">
                <a14:imgProps xmlns:a14="http://schemas.microsoft.com/office/drawing/2010/main">
                  <a14:imgLayer r:embed="rId14">
                    <a14:imgEffect>
                      <a14:brightnessContrast bright="-3000"/>
                    </a14:imgEffect>
                  </a14:imgLayer>
                </a14:imgProps>
              </a:ext>
            </a:extLst>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55E32A-23E1-40B3-B434-148655B1CBE9}" type="datetimeFigureOut">
              <a:rPr lang="zh-CN" altLang="en-US" smtClean="0"/>
              <a:t>2016/8/10</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BEFBF-5B5F-4BD2-A74A-61A97BF1200E}" type="slidenum">
              <a:rPr lang="zh-CN" altLang="en-US" smtClean="0"/>
              <a:t>‹#›</a:t>
            </a:fld>
            <a:endParaRPr lang="zh-CN" altLang="en-US"/>
          </a:p>
        </p:txBody>
      </p:sp>
    </p:spTree>
    <p:extLst>
      <p:ext uri="{BB962C8B-B14F-4D97-AF65-F5344CB8AC3E}">
        <p14:creationId xmlns:p14="http://schemas.microsoft.com/office/powerpoint/2010/main" val="1161280459"/>
      </p:ext>
    </p:extLst>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859128" y="2080848"/>
            <a:ext cx="7449495" cy="830997"/>
          </a:xfrm>
          <a:prstGeom prst="rect">
            <a:avLst/>
          </a:prstGeom>
          <a:noFill/>
        </p:spPr>
        <p:txBody>
          <a:bodyPr wrap="square" rtlCol="0">
            <a:spAutoFit/>
          </a:bodyPr>
          <a:lstStyle/>
          <a:p>
            <a:pPr algn="ctr"/>
            <a:r>
              <a:rPr lang="zh-CN" altLang="en-US" sz="4800" b="1" spc="-300" dirty="0" smtClean="0">
                <a:solidFill>
                  <a:srgbClr val="C00000"/>
                </a:solidFill>
                <a:effectLst>
                  <a:glow rad="101600">
                    <a:schemeClr val="accent4">
                      <a:satMod val="175000"/>
                      <a:alpha val="40000"/>
                    </a:schemeClr>
                  </a:glow>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rPr>
              <a:t>学业水平测试命题规范</a:t>
            </a:r>
            <a:endParaRPr lang="zh-CN" altLang="en-US" sz="4800" b="1" spc="-300" dirty="0">
              <a:solidFill>
                <a:srgbClr val="C00000"/>
              </a:solidFill>
              <a:effectLst>
                <a:glow rad="101600">
                  <a:schemeClr val="accent4">
                    <a:satMod val="175000"/>
                    <a:alpha val="40000"/>
                  </a:schemeClr>
                </a:glow>
                <a:outerShdw blurRad="50800" dist="38100" dir="2700000" algn="tl" rotWithShape="0">
                  <a:prstClr val="black">
                    <a:alpha val="40000"/>
                  </a:prstClr>
                </a:outerShdw>
              </a:effectLst>
              <a:latin typeface="华文新魏" panose="02010800040101010101" pitchFamily="2" charset="-122"/>
              <a:ea typeface="华文新魏" panose="02010800040101010101" pitchFamily="2" charset="-122"/>
            </a:endParaRPr>
          </a:p>
        </p:txBody>
      </p:sp>
      <p:sp>
        <p:nvSpPr>
          <p:cNvPr id="5" name="文本框 4"/>
          <p:cNvSpPr txBox="1"/>
          <p:nvPr/>
        </p:nvSpPr>
        <p:spPr>
          <a:xfrm>
            <a:off x="1576184" y="3253379"/>
            <a:ext cx="6045311" cy="1467197"/>
          </a:xfrm>
          <a:prstGeom prst="rect">
            <a:avLst/>
          </a:prstGeom>
          <a:noFill/>
        </p:spPr>
        <p:txBody>
          <a:bodyPr wrap="square" rtlCol="0">
            <a:spAutoFit/>
          </a:bodyPr>
          <a:lstStyle/>
          <a:p>
            <a:pPr algn="ctr">
              <a:lnSpc>
                <a:spcPts val="5800"/>
              </a:lnSpc>
            </a:pPr>
            <a:r>
              <a:rPr lang="zh-CN" altLang="en-US" sz="2400" b="1" dirty="0" smtClean="0">
                <a:solidFill>
                  <a:srgbClr val="265F92"/>
                </a:solidFill>
                <a:latin typeface="微软雅黑" panose="020B0503020204020204" pitchFamily="34" charset="-122"/>
                <a:ea typeface="微软雅黑" panose="020B0503020204020204" pitchFamily="34" charset="-122"/>
              </a:rPr>
              <a:t>（根据会议记录整理）</a:t>
            </a:r>
            <a:endParaRPr lang="en-US" altLang="zh-CN" sz="2400" b="1" dirty="0" smtClean="0">
              <a:solidFill>
                <a:srgbClr val="265F92"/>
              </a:solidFill>
              <a:latin typeface="微软雅黑" panose="020B0503020204020204" pitchFamily="34" charset="-122"/>
              <a:ea typeface="微软雅黑" panose="020B0503020204020204" pitchFamily="34" charset="-122"/>
            </a:endParaRPr>
          </a:p>
          <a:p>
            <a:pPr algn="ctr">
              <a:lnSpc>
                <a:spcPts val="5800"/>
              </a:lnSpc>
            </a:pPr>
            <a:r>
              <a:rPr lang="en-US" altLang="zh-CN" sz="2400" b="1" dirty="0" smtClean="0">
                <a:solidFill>
                  <a:srgbClr val="265F92"/>
                </a:solidFill>
                <a:latin typeface="微软雅黑" panose="020B0503020204020204" pitchFamily="34" charset="-122"/>
                <a:ea typeface="微软雅黑" panose="020B0503020204020204" pitchFamily="34" charset="-122"/>
              </a:rPr>
              <a:t> </a:t>
            </a:r>
            <a:r>
              <a:rPr lang="en-US" altLang="zh-CN" sz="2400" b="1" dirty="0">
                <a:solidFill>
                  <a:srgbClr val="265F92"/>
                </a:solidFill>
                <a:latin typeface="微软雅黑" panose="020B0503020204020204" pitchFamily="34" charset="-122"/>
                <a:ea typeface="微软雅黑" panose="020B0503020204020204" pitchFamily="34" charset="-122"/>
              </a:rPr>
              <a:t>2016</a:t>
            </a:r>
            <a:r>
              <a:rPr lang="zh-CN" altLang="en-US" sz="2400" b="1" dirty="0">
                <a:solidFill>
                  <a:srgbClr val="265F92"/>
                </a:solidFill>
                <a:latin typeface="微软雅黑" panose="020B0503020204020204" pitchFamily="34" charset="-122"/>
                <a:ea typeface="微软雅黑" panose="020B0503020204020204" pitchFamily="34" charset="-122"/>
              </a:rPr>
              <a:t> 年 </a:t>
            </a:r>
            <a:r>
              <a:rPr lang="en-US" altLang="zh-CN" sz="2400" b="1" dirty="0" smtClean="0">
                <a:solidFill>
                  <a:srgbClr val="265F92"/>
                </a:solidFill>
                <a:latin typeface="微软雅黑" panose="020B0503020204020204" pitchFamily="34" charset="-122"/>
                <a:ea typeface="微软雅黑" panose="020B0503020204020204" pitchFamily="34" charset="-122"/>
              </a:rPr>
              <a:t>3 </a:t>
            </a:r>
            <a:r>
              <a:rPr lang="zh-CN" altLang="en-US" sz="2400" b="1" dirty="0">
                <a:solidFill>
                  <a:srgbClr val="265F92"/>
                </a:solidFill>
                <a:latin typeface="微软雅黑" panose="020B0503020204020204" pitchFamily="34" charset="-122"/>
                <a:ea typeface="微软雅黑" panose="020B0503020204020204" pitchFamily="34" charset="-122"/>
              </a:rPr>
              <a:t>月</a:t>
            </a:r>
            <a:endParaRPr lang="en-US" altLang="zh-CN" sz="2400" b="1" dirty="0">
              <a:solidFill>
                <a:srgbClr val="265F92"/>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6141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二、命题质量要求</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标题 1"/>
          <p:cNvSpPr txBox="1">
            <a:spLocks/>
          </p:cNvSpPr>
          <p:nvPr/>
        </p:nvSpPr>
        <p:spPr>
          <a:xfrm>
            <a:off x="789383" y="1361697"/>
            <a:ext cx="2698397" cy="5032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zh-CN" altLang="en-US" sz="2000" dirty="0" smtClean="0">
                <a:solidFill>
                  <a:srgbClr val="C00000"/>
                </a:solidFill>
                <a:latin typeface="微软雅黑" panose="020B0503020204020204" pitchFamily="34" charset="-122"/>
                <a:ea typeface="微软雅黑" panose="020B0503020204020204" pitchFamily="34" charset="-122"/>
              </a:rPr>
              <a:t>难度层次的划分标准</a:t>
            </a:r>
          </a:p>
        </p:txBody>
      </p:sp>
      <p:sp>
        <p:nvSpPr>
          <p:cNvPr id="7" name="内容占位符 2"/>
          <p:cNvSpPr txBox="1">
            <a:spLocks/>
          </p:cNvSpPr>
          <p:nvPr/>
        </p:nvSpPr>
        <p:spPr>
          <a:xfrm>
            <a:off x="696129" y="1859137"/>
            <a:ext cx="7732888" cy="42707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None/>
            </a:pPr>
            <a:r>
              <a:rPr lang="zh-CN" altLang="en-US" sz="1500" dirty="0">
                <a:latin typeface="微软雅黑" panose="020B0503020204020204" pitchFamily="34" charset="-122"/>
                <a:ea typeface="微软雅黑" panose="020B0503020204020204" pitchFamily="34" charset="-122"/>
              </a:rPr>
              <a:t>在各门课程的考试大纲中，对知识点及其能级要求已有明确界定，标注这两个试题参数时可以直接对照。但对难度要求只是规定了各难度层次的比例结构，至于各层次如何划分一般都没有设定标准。为便命题过程中统一标准，这里补充说明一下。</a:t>
            </a:r>
          </a:p>
          <a:p>
            <a:pPr marL="0" indent="457200">
              <a:lnSpc>
                <a:spcPct val="150000"/>
              </a:lnSpc>
              <a:spcBef>
                <a:spcPts val="0"/>
              </a:spcBef>
              <a:buNone/>
            </a:pPr>
            <a:r>
              <a:rPr lang="zh-CN" altLang="en-US" sz="1500" dirty="0">
                <a:latin typeface="微软雅黑" panose="020B0503020204020204" pitchFamily="34" charset="-122"/>
                <a:ea typeface="微软雅黑" panose="020B0503020204020204" pitchFamily="34" charset="-122"/>
              </a:rPr>
              <a:t>大多课程的考试大纲将难度分为“难”、“中”、“易”三个层次，在中职学测命题工作规范（征求意见稿）中，为增强可操作性，增加了“较难”和“较易”两个层次，具体操作应以大纲为准。</a:t>
            </a:r>
          </a:p>
          <a:p>
            <a:pPr marL="0" indent="457200">
              <a:lnSpc>
                <a:spcPct val="150000"/>
              </a:lnSpc>
              <a:spcBef>
                <a:spcPts val="0"/>
              </a:spcBef>
              <a:buNone/>
            </a:pPr>
            <a:r>
              <a:rPr lang="zh-CN" altLang="en-US" sz="1500" dirty="0">
                <a:latin typeface="微软雅黑" panose="020B0503020204020204" pitchFamily="34" charset="-122"/>
                <a:ea typeface="微软雅黑" panose="020B0503020204020204" pitchFamily="34" charset="-122"/>
              </a:rPr>
              <a:t>难度估计应以考试对象的整体水平为基础，各难度层次的划分标准如下：</a:t>
            </a:r>
          </a:p>
          <a:p>
            <a:pPr marL="0" indent="457200">
              <a:lnSpc>
                <a:spcPct val="150000"/>
              </a:lnSpc>
              <a:spcBef>
                <a:spcPts val="0"/>
              </a:spcBef>
              <a:buNone/>
            </a:pPr>
            <a:r>
              <a:rPr lang="zh-CN" altLang="en-US" sz="1500" dirty="0" smtClean="0">
                <a:latin typeface="微软雅黑" panose="020B0503020204020204" pitchFamily="34" charset="-122"/>
                <a:ea typeface="微软雅黑" panose="020B0503020204020204" pitchFamily="34" charset="-122"/>
              </a:rPr>
              <a:t>（</a:t>
            </a:r>
            <a:r>
              <a:rPr lang="en-US" altLang="zh-CN" sz="1500" dirty="0" smtClean="0">
                <a:latin typeface="微软雅黑" panose="020B0503020204020204" pitchFamily="34" charset="-122"/>
                <a:ea typeface="微软雅黑" panose="020B0503020204020204" pitchFamily="34" charset="-122"/>
              </a:rPr>
              <a:t>1）</a:t>
            </a:r>
            <a:r>
              <a:rPr lang="zh-CN" altLang="en-US" sz="1500" dirty="0" smtClean="0">
                <a:latin typeface="微软雅黑" panose="020B0503020204020204" pitchFamily="34" charset="-122"/>
                <a:ea typeface="微软雅黑" panose="020B0503020204020204" pitchFamily="34" charset="-122"/>
              </a:rPr>
              <a:t>难：低于</a:t>
            </a:r>
            <a:r>
              <a:rPr lang="en-US" altLang="zh-CN" sz="1500" dirty="0" smtClean="0">
                <a:latin typeface="微软雅黑" panose="020B0503020204020204" pitchFamily="34" charset="-122"/>
                <a:ea typeface="微软雅黑" panose="020B0503020204020204" pitchFamily="34" charset="-122"/>
              </a:rPr>
              <a:t>40%</a:t>
            </a:r>
            <a:r>
              <a:rPr lang="zh-CN" altLang="en-US" sz="1500" dirty="0" smtClean="0">
                <a:latin typeface="微软雅黑" panose="020B0503020204020204" pitchFamily="34" charset="-122"/>
                <a:ea typeface="微软雅黑" panose="020B0503020204020204" pitchFamily="34" charset="-122"/>
              </a:rPr>
              <a:t>的学生能够正确作答；</a:t>
            </a:r>
            <a:endParaRPr lang="en-US" altLang="zh-CN" sz="1500" dirty="0" smtClean="0">
              <a:latin typeface="微软雅黑" panose="020B0503020204020204" pitchFamily="34" charset="-122"/>
              <a:ea typeface="微软雅黑" panose="020B0503020204020204" pitchFamily="34" charset="-122"/>
            </a:endParaRPr>
          </a:p>
          <a:p>
            <a:pPr marL="0" indent="457200">
              <a:lnSpc>
                <a:spcPct val="150000"/>
              </a:lnSpc>
              <a:spcBef>
                <a:spcPts val="0"/>
              </a:spcBef>
              <a:buNone/>
            </a:pPr>
            <a:r>
              <a:rPr lang="zh-CN" altLang="en-US" sz="1500" dirty="0" smtClean="0">
                <a:latin typeface="微软雅黑" panose="020B0503020204020204" pitchFamily="34" charset="-122"/>
                <a:ea typeface="微软雅黑" panose="020B0503020204020204" pitchFamily="34" charset="-122"/>
              </a:rPr>
              <a:t>（</a:t>
            </a:r>
            <a:r>
              <a:rPr lang="en-US" altLang="zh-CN" sz="1500" dirty="0" smtClean="0">
                <a:latin typeface="微软雅黑" panose="020B0503020204020204" pitchFamily="34" charset="-122"/>
                <a:ea typeface="微软雅黑" panose="020B0503020204020204" pitchFamily="34" charset="-122"/>
              </a:rPr>
              <a:t>2）</a:t>
            </a:r>
            <a:r>
              <a:rPr lang="zh-CN" altLang="en-US" sz="1500" dirty="0" smtClean="0">
                <a:latin typeface="微软雅黑" panose="020B0503020204020204" pitchFamily="34" charset="-122"/>
                <a:ea typeface="微软雅黑" panose="020B0503020204020204" pitchFamily="34" charset="-122"/>
              </a:rPr>
              <a:t>中：</a:t>
            </a:r>
            <a:r>
              <a:rPr lang="en-US" altLang="zh-CN" sz="1500" dirty="0" smtClean="0">
                <a:latin typeface="微软雅黑" panose="020B0503020204020204" pitchFamily="34" charset="-122"/>
                <a:ea typeface="微软雅黑" panose="020B0503020204020204" pitchFamily="34" charset="-122"/>
              </a:rPr>
              <a:t>40—70%</a:t>
            </a:r>
            <a:r>
              <a:rPr lang="zh-CN" altLang="en-US" sz="1500" dirty="0" smtClean="0">
                <a:latin typeface="微软雅黑" panose="020B0503020204020204" pitchFamily="34" charset="-122"/>
                <a:ea typeface="微软雅黑" panose="020B0503020204020204" pitchFamily="34" charset="-122"/>
              </a:rPr>
              <a:t>的考生能够正确作答；</a:t>
            </a:r>
            <a:endParaRPr lang="en-US" altLang="zh-CN" sz="1500" dirty="0" smtClean="0">
              <a:latin typeface="微软雅黑" panose="020B0503020204020204" pitchFamily="34" charset="-122"/>
              <a:ea typeface="微软雅黑" panose="020B0503020204020204" pitchFamily="34" charset="-122"/>
            </a:endParaRPr>
          </a:p>
          <a:p>
            <a:pPr marL="0" indent="457200">
              <a:lnSpc>
                <a:spcPct val="150000"/>
              </a:lnSpc>
              <a:spcBef>
                <a:spcPts val="0"/>
              </a:spcBef>
              <a:buNone/>
            </a:pPr>
            <a:r>
              <a:rPr lang="zh-CN" altLang="en-US" sz="1500" dirty="0" smtClean="0">
                <a:latin typeface="微软雅黑" panose="020B0503020204020204" pitchFamily="34" charset="-122"/>
                <a:ea typeface="微软雅黑" panose="020B0503020204020204" pitchFamily="34" charset="-122"/>
              </a:rPr>
              <a:t>（</a:t>
            </a:r>
            <a:r>
              <a:rPr lang="en-US" altLang="zh-CN" sz="1500" dirty="0" smtClean="0">
                <a:latin typeface="微软雅黑" panose="020B0503020204020204" pitchFamily="34" charset="-122"/>
                <a:ea typeface="微软雅黑" panose="020B0503020204020204" pitchFamily="34" charset="-122"/>
              </a:rPr>
              <a:t>3）</a:t>
            </a:r>
            <a:r>
              <a:rPr lang="zh-CN" altLang="en-US" sz="1500" dirty="0" smtClean="0">
                <a:latin typeface="微软雅黑" panose="020B0503020204020204" pitchFamily="34" charset="-122"/>
                <a:ea typeface="微软雅黑" panose="020B0503020204020204" pitchFamily="34" charset="-122"/>
              </a:rPr>
              <a:t>易：高于</a:t>
            </a:r>
            <a:r>
              <a:rPr lang="en-US" altLang="zh-CN" sz="1500" dirty="0" smtClean="0">
                <a:latin typeface="微软雅黑" panose="020B0503020204020204" pitchFamily="34" charset="-122"/>
                <a:ea typeface="微软雅黑" panose="020B0503020204020204" pitchFamily="34" charset="-122"/>
              </a:rPr>
              <a:t>70%</a:t>
            </a:r>
            <a:r>
              <a:rPr lang="zh-CN" altLang="en-US" sz="1500" dirty="0" smtClean="0">
                <a:latin typeface="微软雅黑" panose="020B0503020204020204" pitchFamily="34" charset="-122"/>
                <a:ea typeface="微软雅黑" panose="020B0503020204020204" pitchFamily="34" charset="-122"/>
              </a:rPr>
              <a:t>的学生能够正确作答；</a:t>
            </a:r>
            <a:endParaRPr lang="en-US" altLang="zh-CN" sz="1500" dirty="0" smtClean="0">
              <a:latin typeface="微软雅黑" panose="020B0503020204020204" pitchFamily="34" charset="-122"/>
              <a:ea typeface="微软雅黑" panose="020B0503020204020204" pitchFamily="34" charset="-122"/>
            </a:endParaRPr>
          </a:p>
          <a:p>
            <a:pPr marL="0" indent="457200">
              <a:lnSpc>
                <a:spcPct val="150000"/>
              </a:lnSpc>
              <a:spcBef>
                <a:spcPts val="0"/>
              </a:spcBef>
              <a:buNone/>
            </a:pPr>
            <a:r>
              <a:rPr lang="zh-CN" altLang="en-US" sz="1500" dirty="0" smtClean="0">
                <a:latin typeface="微软雅黑" panose="020B0503020204020204" pitchFamily="34" charset="-122"/>
                <a:ea typeface="微软雅黑" panose="020B0503020204020204" pitchFamily="34" charset="-122"/>
              </a:rPr>
              <a:t>（</a:t>
            </a:r>
            <a:r>
              <a:rPr lang="en-US" altLang="zh-CN" sz="1500" dirty="0" smtClean="0">
                <a:latin typeface="微软雅黑" panose="020B0503020204020204" pitchFamily="34" charset="-122"/>
                <a:ea typeface="微软雅黑" panose="020B0503020204020204" pitchFamily="34" charset="-122"/>
              </a:rPr>
              <a:t>4）</a:t>
            </a:r>
            <a:r>
              <a:rPr lang="zh-CN" altLang="en-US" sz="1500" dirty="0" smtClean="0">
                <a:latin typeface="微软雅黑" panose="020B0503020204020204" pitchFamily="34" charset="-122"/>
                <a:ea typeface="微软雅黑" panose="020B0503020204020204" pitchFamily="34" charset="-122"/>
              </a:rPr>
              <a:t>较难：</a:t>
            </a:r>
            <a:r>
              <a:rPr lang="en-US" altLang="zh-CN" sz="1500" dirty="0" smtClean="0">
                <a:latin typeface="微软雅黑" panose="020B0503020204020204" pitchFamily="34" charset="-122"/>
                <a:ea typeface="微软雅黑" panose="020B0503020204020204" pitchFamily="34" charset="-122"/>
              </a:rPr>
              <a:t>40%</a:t>
            </a:r>
            <a:r>
              <a:rPr lang="zh-CN" altLang="en-US" sz="1500" dirty="0" smtClean="0">
                <a:latin typeface="微软雅黑" panose="020B0503020204020204" pitchFamily="34" charset="-122"/>
                <a:ea typeface="微软雅黑" panose="020B0503020204020204" pitchFamily="34" charset="-122"/>
              </a:rPr>
              <a:t>左右的考生能够正确作答，难以准确估计为</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难</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或</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中</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的试题；</a:t>
            </a:r>
            <a:endParaRPr lang="en-US" altLang="zh-CN" sz="1500" dirty="0" smtClean="0">
              <a:latin typeface="微软雅黑" panose="020B0503020204020204" pitchFamily="34" charset="-122"/>
              <a:ea typeface="微软雅黑" panose="020B0503020204020204" pitchFamily="34" charset="-122"/>
            </a:endParaRPr>
          </a:p>
          <a:p>
            <a:pPr marL="0" indent="457200">
              <a:lnSpc>
                <a:spcPct val="150000"/>
              </a:lnSpc>
              <a:spcBef>
                <a:spcPts val="0"/>
              </a:spcBef>
              <a:buNone/>
            </a:pPr>
            <a:r>
              <a:rPr lang="zh-CN" altLang="en-US" sz="1500" dirty="0" smtClean="0">
                <a:latin typeface="微软雅黑" panose="020B0503020204020204" pitchFamily="34" charset="-122"/>
                <a:ea typeface="微软雅黑" panose="020B0503020204020204" pitchFamily="34" charset="-122"/>
              </a:rPr>
              <a:t>（</a:t>
            </a:r>
            <a:r>
              <a:rPr lang="en-US" altLang="zh-CN" sz="1500" dirty="0" smtClean="0">
                <a:latin typeface="微软雅黑" panose="020B0503020204020204" pitchFamily="34" charset="-122"/>
                <a:ea typeface="微软雅黑" panose="020B0503020204020204" pitchFamily="34" charset="-122"/>
              </a:rPr>
              <a:t>5）</a:t>
            </a:r>
            <a:r>
              <a:rPr lang="zh-CN" altLang="en-US" sz="1500" dirty="0" smtClean="0">
                <a:latin typeface="微软雅黑" panose="020B0503020204020204" pitchFamily="34" charset="-122"/>
                <a:ea typeface="微软雅黑" panose="020B0503020204020204" pitchFamily="34" charset="-122"/>
              </a:rPr>
              <a:t>较易：</a:t>
            </a:r>
            <a:r>
              <a:rPr lang="en-US" altLang="zh-CN" sz="1500" dirty="0" smtClean="0">
                <a:latin typeface="微软雅黑" panose="020B0503020204020204" pitchFamily="34" charset="-122"/>
                <a:ea typeface="微软雅黑" panose="020B0503020204020204" pitchFamily="34" charset="-122"/>
              </a:rPr>
              <a:t>70%</a:t>
            </a:r>
            <a:r>
              <a:rPr lang="zh-CN" altLang="en-US" sz="1500" dirty="0" smtClean="0">
                <a:latin typeface="微软雅黑" panose="020B0503020204020204" pitchFamily="34" charset="-122"/>
                <a:ea typeface="微软雅黑" panose="020B0503020204020204" pitchFamily="34" charset="-122"/>
              </a:rPr>
              <a:t>左右的考生能够正确作答，难以准确估计为</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中</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或</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易</a:t>
            </a:r>
            <a:r>
              <a:rPr lang="en-US" altLang="zh-CN" sz="1500" dirty="0" smtClean="0">
                <a:latin typeface="微软雅黑" panose="020B0503020204020204" pitchFamily="34" charset="-122"/>
                <a:ea typeface="微软雅黑" panose="020B0503020204020204" pitchFamily="34" charset="-122"/>
              </a:rPr>
              <a:t>”</a:t>
            </a:r>
            <a:r>
              <a:rPr lang="zh-CN" altLang="en-US" sz="1500" dirty="0" smtClean="0">
                <a:latin typeface="微软雅黑" panose="020B0503020204020204" pitchFamily="34" charset="-122"/>
                <a:ea typeface="微软雅黑" panose="020B0503020204020204" pitchFamily="34" charset="-122"/>
              </a:rPr>
              <a:t>的试题。</a:t>
            </a:r>
          </a:p>
        </p:txBody>
      </p:sp>
    </p:spTree>
    <p:extLst>
      <p:ext uri="{BB962C8B-B14F-4D97-AF65-F5344CB8AC3E}">
        <p14:creationId xmlns:p14="http://schemas.microsoft.com/office/powerpoint/2010/main" val="7764786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三、命题数量要求</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8" name="标题 1"/>
          <p:cNvSpPr txBox="1">
            <a:spLocks/>
          </p:cNvSpPr>
          <p:nvPr/>
        </p:nvSpPr>
        <p:spPr>
          <a:xfrm>
            <a:off x="465393" y="1361697"/>
            <a:ext cx="8231394" cy="47117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indent="457200">
              <a:lnSpc>
                <a:spcPts val="2500"/>
              </a:lnSpc>
            </a:pPr>
            <a:r>
              <a:rPr lang="zh-CN" altLang="en-US" sz="1600" dirty="0" smtClean="0">
                <a:latin typeface="微软雅黑" panose="020B0503020204020204" pitchFamily="34" charset="-122"/>
                <a:ea typeface="微软雅黑" panose="020B0503020204020204" pitchFamily="34" charset="-122"/>
              </a:rPr>
              <a:t>与普通高考和高中学测的入闱命题方式不同，中职学测采取的是题库命题方式，这种命题方式的特点是通过平时命制大量的试题组成一个题库，在每次考试前由题库随机生成考试所用试卷，命题人员则不需要进行考前入闱。在题库命题方式中，试题数量的多少既关系到能否成功组配多套试卷，也关系到考试的安全保密。特别是中职学测大部分课程采取了计算机上网考试的方式，因机房条件限制等原因，同一门课程的考生往往需要分批次进行考试，而每批次的试卷应该各不相同，所需组配的试卷很多。因此，中职学测题库对试题数量有较高的要求。具体要求如下：</a:t>
            </a:r>
            <a:endParaRPr lang="en-US" altLang="zh-CN" sz="1600" dirty="0" smtClean="0">
              <a:latin typeface="微软雅黑" panose="020B0503020204020204" pitchFamily="34" charset="-122"/>
              <a:ea typeface="微软雅黑" panose="020B0503020204020204" pitchFamily="34" charset="-122"/>
            </a:endParaRPr>
          </a:p>
          <a:p>
            <a:pPr indent="457200">
              <a:lnSpc>
                <a:spcPts val="2500"/>
              </a:lnSpc>
            </a:pPr>
            <a:r>
              <a:rPr lang="en-US" altLang="zh-CN" sz="1600" dirty="0" smtClean="0">
                <a:latin typeface="微软雅黑" panose="020B0503020204020204" pitchFamily="34" charset="-122"/>
                <a:ea typeface="微软雅黑" panose="020B0503020204020204" pitchFamily="34" charset="-122"/>
              </a:rPr>
              <a:t>1.  </a:t>
            </a:r>
            <a:r>
              <a:rPr lang="zh-CN" altLang="en-US" sz="1600" dirty="0" smtClean="0">
                <a:latin typeface="微软雅黑" panose="020B0503020204020204" pitchFamily="34" charset="-122"/>
                <a:ea typeface="微软雅黑" panose="020B0503020204020204" pitchFamily="34" charset="-122"/>
              </a:rPr>
              <a:t>试题总数。考虑到考试保密要求、每次考试所用题量和题库使用频率等因素，各门课程经考试院验收合格的试题数量不得低于</a:t>
            </a:r>
            <a:r>
              <a:rPr lang="en-US" altLang="zh-CN" sz="1600" dirty="0" smtClean="0">
                <a:latin typeface="微软雅黑" panose="020B0503020204020204" pitchFamily="34" charset="-122"/>
                <a:ea typeface="微软雅黑" panose="020B0503020204020204" pitchFamily="34" charset="-122"/>
              </a:rPr>
              <a:t>1000</a:t>
            </a:r>
            <a:r>
              <a:rPr lang="zh-CN" altLang="en-US" sz="1600" dirty="0" smtClean="0">
                <a:latin typeface="微软雅黑" panose="020B0503020204020204" pitchFamily="34" charset="-122"/>
                <a:ea typeface="微软雅黑" panose="020B0503020204020204" pitchFamily="34" charset="-122"/>
              </a:rPr>
              <a:t>题。由于验收过程中一般都有不合格试题被淘汰，所以各组送审的试题数量应超过</a:t>
            </a:r>
            <a:r>
              <a:rPr lang="en-US" altLang="zh-CN" sz="1600" dirty="0" smtClean="0">
                <a:latin typeface="微软雅黑" panose="020B0503020204020204" pitchFamily="34" charset="-122"/>
                <a:ea typeface="微软雅黑" panose="020B0503020204020204" pitchFamily="34" charset="-122"/>
              </a:rPr>
              <a:t>1000</a:t>
            </a:r>
            <a:r>
              <a:rPr lang="zh-CN" altLang="en-US" sz="1600" dirty="0" smtClean="0">
                <a:latin typeface="微软雅黑" panose="020B0503020204020204" pitchFamily="34" charset="-122"/>
                <a:ea typeface="微软雅黑" panose="020B0503020204020204" pitchFamily="34" charset="-122"/>
              </a:rPr>
              <a:t>题。这是一个最低题数要求，各课程在有可能的情况下，要尽量更多一些。</a:t>
            </a:r>
            <a:endParaRPr lang="en-US" altLang="zh-CN" sz="1600" dirty="0" smtClean="0">
              <a:latin typeface="微软雅黑" panose="020B0503020204020204" pitchFamily="34" charset="-122"/>
              <a:ea typeface="微软雅黑" panose="020B0503020204020204" pitchFamily="34" charset="-122"/>
            </a:endParaRPr>
          </a:p>
          <a:p>
            <a:pPr indent="457200">
              <a:lnSpc>
                <a:spcPts val="2500"/>
              </a:lnSpc>
            </a:pPr>
            <a:r>
              <a:rPr lang="en-US" altLang="zh-CN" sz="1600" dirty="0" smtClean="0">
                <a:latin typeface="微软雅黑" panose="020B0503020204020204" pitchFamily="34" charset="-122"/>
                <a:ea typeface="微软雅黑" panose="020B0503020204020204" pitchFamily="34" charset="-122"/>
              </a:rPr>
              <a:t>2.  </a:t>
            </a:r>
            <a:r>
              <a:rPr lang="zh-CN" altLang="en-US" sz="1600" dirty="0" smtClean="0">
                <a:latin typeface="微软雅黑" panose="020B0503020204020204" pitchFamily="34" charset="-122"/>
                <a:ea typeface="微软雅黑" panose="020B0503020204020204" pitchFamily="34" charset="-122"/>
              </a:rPr>
              <a:t>试题比例。为充分发挥试题作用，提高题库组卷效率，各门课程的试题数量必须在题型、难度层次和考核内容等指标维度上保持合理的比例关系。确定各类试题数量比例的依据是考试大纲中所规定的试卷结构。</a:t>
            </a:r>
            <a:endParaRPr lang="en-US" altLang="zh-CN" sz="1600" dirty="0" smtClean="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533579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000" b="1" dirty="0" smtClean="0">
                <a:solidFill>
                  <a:srgbClr val="C00000"/>
                </a:solidFill>
                <a:latin typeface="黑体" panose="02010609060101010101" pitchFamily="49" charset="-122"/>
                <a:ea typeface="黑体" panose="02010609060101010101" pitchFamily="49" charset="-122"/>
              </a:rPr>
              <a:t>第二部分  试题编制规范</a:t>
            </a:r>
            <a:endParaRPr lang="zh-CN" altLang="en-US" sz="40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5509970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试题编制规范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内容占位符 2"/>
          <p:cNvSpPr txBox="1">
            <a:spLocks/>
          </p:cNvSpPr>
          <p:nvPr/>
        </p:nvSpPr>
        <p:spPr>
          <a:xfrm>
            <a:off x="789382" y="1873957"/>
            <a:ext cx="7496661" cy="356728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buNone/>
            </a:pPr>
            <a:r>
              <a:rPr lang="zh-CN" altLang="en-US" sz="1800" dirty="0" smtClean="0">
                <a:latin typeface="微软雅黑" panose="020B0503020204020204" pitchFamily="34" charset="-122"/>
                <a:ea typeface="微软雅黑" panose="020B0503020204020204" pitchFamily="34" charset="-122"/>
              </a:rPr>
              <a:t>试题编制只有遵循一定的技术规范，才能充分发挥其考核效能。</a:t>
            </a:r>
            <a:endParaRPr lang="en-US" altLang="zh-CN" sz="1800" dirty="0" smtClean="0">
              <a:latin typeface="微软雅黑" panose="020B0503020204020204" pitchFamily="34" charset="-122"/>
              <a:ea typeface="微软雅黑" panose="020B0503020204020204" pitchFamily="34" charset="-122"/>
            </a:endParaRPr>
          </a:p>
          <a:p>
            <a:pPr marL="0" indent="457200">
              <a:lnSpc>
                <a:spcPct val="150000"/>
              </a:lnSpc>
              <a:buNone/>
            </a:pPr>
            <a:r>
              <a:rPr lang="zh-CN" altLang="en-US" sz="1800" b="1" dirty="0" smtClean="0">
                <a:solidFill>
                  <a:srgbClr val="C00000"/>
                </a:solidFill>
                <a:latin typeface="微软雅黑" panose="020B0503020204020204" pitchFamily="34" charset="-122"/>
                <a:ea typeface="微软雅黑" panose="020B0503020204020204" pitchFamily="34" charset="-122"/>
              </a:rPr>
              <a:t>除了语文、数学、英语等</a:t>
            </a:r>
            <a:r>
              <a:rPr lang="zh-CN" altLang="en-US" sz="1800" dirty="0" smtClean="0">
                <a:latin typeface="微软雅黑" panose="020B0503020204020204" pitchFamily="34" charset="-122"/>
                <a:ea typeface="微软雅黑" panose="020B0503020204020204" pitchFamily="34" charset="-122"/>
              </a:rPr>
              <a:t>少数公共课程外，中职学测各门课程的试题一般只有单项选择题、多项（或双项）选择题和判断题三种类型，其中各类选择题在编制要求上基本一致，所以下面关于试题编制规范的介绍就分为</a:t>
            </a:r>
            <a:r>
              <a:rPr lang="en-US" altLang="zh-CN" sz="1800" dirty="0" smtClean="0">
                <a:latin typeface="微软雅黑" panose="020B0503020204020204" pitchFamily="34" charset="-122"/>
                <a:ea typeface="微软雅黑" panose="020B0503020204020204" pitchFamily="34" charset="-122"/>
              </a:rPr>
              <a:t>“</a:t>
            </a:r>
            <a:r>
              <a:rPr lang="zh-CN" altLang="en-US" sz="1800" b="1" dirty="0">
                <a:solidFill>
                  <a:srgbClr val="C00000"/>
                </a:solidFill>
                <a:latin typeface="微软雅黑" panose="020B0503020204020204" pitchFamily="34" charset="-122"/>
                <a:ea typeface="微软雅黑" panose="020B0503020204020204" pitchFamily="34" charset="-122"/>
              </a:rPr>
              <a:t>选择题编制规范</a:t>
            </a:r>
            <a:r>
              <a:rPr lang="en-US" altLang="zh-CN" sz="1800" b="1" dirty="0">
                <a:solidFill>
                  <a:srgbClr val="C00000"/>
                </a:solidFill>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和</a:t>
            </a:r>
            <a:r>
              <a:rPr lang="en-US" altLang="zh-CN" sz="1800" dirty="0" smtClean="0">
                <a:latin typeface="微软雅黑" panose="020B0503020204020204" pitchFamily="34" charset="-122"/>
                <a:ea typeface="微软雅黑" panose="020B0503020204020204" pitchFamily="34" charset="-122"/>
              </a:rPr>
              <a:t>“</a:t>
            </a:r>
            <a:r>
              <a:rPr lang="zh-CN" altLang="en-US" sz="1800" b="1" dirty="0">
                <a:solidFill>
                  <a:srgbClr val="C00000"/>
                </a:solidFill>
                <a:latin typeface="微软雅黑" panose="020B0503020204020204" pitchFamily="34" charset="-122"/>
                <a:ea typeface="微软雅黑" panose="020B0503020204020204" pitchFamily="34" charset="-122"/>
              </a:rPr>
              <a:t>判断题编制规范</a:t>
            </a:r>
            <a:r>
              <a:rPr lang="en-US" altLang="zh-CN" sz="1800" b="1" dirty="0">
                <a:solidFill>
                  <a:srgbClr val="C00000"/>
                </a:solidFill>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两部分，语文、数学、英语等少数课程的特殊试题编制规范请参阅</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中职学测命题工作规范（征求意见稿）</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及相关材料。</a:t>
            </a:r>
          </a:p>
        </p:txBody>
      </p:sp>
    </p:spTree>
    <p:extLst>
      <p:ext uri="{BB962C8B-B14F-4D97-AF65-F5344CB8AC3E}">
        <p14:creationId xmlns:p14="http://schemas.microsoft.com/office/powerpoint/2010/main" val="25949481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3083934" y="2563144"/>
            <a:ext cx="3960331" cy="1569660"/>
          </a:xfrm>
          <a:prstGeom prst="rect">
            <a:avLst/>
          </a:prstGeom>
          <a:noFill/>
        </p:spPr>
        <p:txBody>
          <a:bodyPr wrap="square" rtlCol="0">
            <a:spAutoFit/>
          </a:bodyPr>
          <a:lstStyle/>
          <a:p>
            <a:pPr>
              <a:lnSpc>
                <a:spcPct val="200000"/>
              </a:lnSpc>
            </a:pPr>
            <a:r>
              <a:rPr lang="zh-CN" altLang="en-US" sz="2400" dirty="0" smtClean="0">
                <a:latin typeface="微软雅黑" panose="020B0503020204020204" pitchFamily="34" charset="-122"/>
                <a:ea typeface="微软雅黑" panose="020B0503020204020204" pitchFamily="34" charset="-122"/>
              </a:rPr>
              <a:t>一、选择题的编制规范</a:t>
            </a:r>
            <a:endParaRPr lang="en-US" altLang="zh-CN" sz="2400" dirty="0" smtClean="0">
              <a:latin typeface="微软雅黑" panose="020B0503020204020204" pitchFamily="34" charset="-122"/>
              <a:ea typeface="微软雅黑" panose="020B0503020204020204" pitchFamily="34" charset="-122"/>
            </a:endParaRPr>
          </a:p>
          <a:p>
            <a:pPr>
              <a:lnSpc>
                <a:spcPct val="200000"/>
              </a:lnSpc>
            </a:pPr>
            <a:r>
              <a:rPr lang="zh-CN" altLang="en-US" sz="2400" dirty="0" smtClean="0">
                <a:latin typeface="微软雅黑" panose="020B0503020204020204" pitchFamily="34" charset="-122"/>
                <a:ea typeface="微软雅黑" panose="020B0503020204020204" pitchFamily="34" charset="-122"/>
              </a:rPr>
              <a:t>二、</a:t>
            </a:r>
            <a:r>
              <a:rPr lang="zh-CN" altLang="en-US" sz="2400" dirty="0">
                <a:latin typeface="微软雅黑" panose="020B0503020204020204" pitchFamily="34" charset="-122"/>
                <a:ea typeface="微软雅黑" panose="020B0503020204020204" pitchFamily="34" charset="-122"/>
              </a:rPr>
              <a:t>判断</a:t>
            </a:r>
            <a:r>
              <a:rPr lang="zh-CN" altLang="en-US" sz="2400" dirty="0" smtClean="0">
                <a:latin typeface="微软雅黑" panose="020B0503020204020204" pitchFamily="34" charset="-122"/>
                <a:ea typeface="微软雅黑" panose="020B0503020204020204" pitchFamily="34" charset="-122"/>
              </a:rPr>
              <a:t>题的编制规范</a:t>
            </a:r>
            <a:endParaRPr lang="en-US" altLang="zh-CN" sz="2400" dirty="0" smtClean="0">
              <a:latin typeface="微软雅黑" panose="020B0503020204020204" pitchFamily="34" charset="-122"/>
              <a:ea typeface="微软雅黑" panose="020B0503020204020204" pitchFamily="34" charset="-122"/>
            </a:endParaRPr>
          </a:p>
        </p:txBody>
      </p:sp>
      <p:sp>
        <p:nvSpPr>
          <p:cNvPr id="10" name="文本框 9"/>
          <p:cNvSpPr txBox="1"/>
          <p:nvPr/>
        </p:nvSpPr>
        <p:spPr>
          <a:xfrm>
            <a:off x="1900915" y="1674812"/>
            <a:ext cx="2005041" cy="662554"/>
          </a:xfrm>
          <a:prstGeom prst="rect">
            <a:avLst/>
          </a:prstGeom>
          <a:noFill/>
        </p:spPr>
        <p:txBody>
          <a:bodyPr vert="horz" wrap="square" rtlCol="0">
            <a:spAutoFit/>
          </a:bodyPr>
          <a:lstStyle/>
          <a:p>
            <a:pPr>
              <a:lnSpc>
                <a:spcPct val="150000"/>
              </a:lnSpc>
            </a:pPr>
            <a:r>
              <a:rPr lang="zh-CN" altLang="en-US" sz="2800" b="1" dirty="0" smtClean="0">
                <a:solidFill>
                  <a:srgbClr val="C00000"/>
                </a:solidFill>
                <a:latin typeface="微软雅黑" panose="020B0503020204020204" pitchFamily="34" charset="-122"/>
                <a:ea typeface="微软雅黑" panose="020B0503020204020204" pitchFamily="34" charset="-122"/>
              </a:rPr>
              <a:t>主要内容：</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15447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4" name="内容占位符 2"/>
          <p:cNvSpPr txBox="1">
            <a:spLocks/>
          </p:cNvSpPr>
          <p:nvPr/>
        </p:nvSpPr>
        <p:spPr>
          <a:xfrm>
            <a:off x="789383" y="1666497"/>
            <a:ext cx="7609550" cy="3119992"/>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None/>
            </a:pPr>
            <a:r>
              <a:rPr lang="en-US" altLang="zh-CN" sz="1800" dirty="0" smtClean="0"/>
              <a:t>1.  </a:t>
            </a:r>
            <a:r>
              <a:rPr lang="zh-CN" altLang="en-US" sz="1800" dirty="0" smtClean="0"/>
              <a:t>选择题的结构</a:t>
            </a:r>
            <a:endParaRPr lang="en-US" altLang="zh-CN" sz="1800" dirty="0" smtClean="0"/>
          </a:p>
          <a:p>
            <a:pPr marL="0" indent="457200">
              <a:lnSpc>
                <a:spcPct val="150000"/>
              </a:lnSpc>
              <a:spcBef>
                <a:spcPts val="0"/>
              </a:spcBef>
              <a:buNone/>
            </a:pPr>
            <a:r>
              <a:rPr lang="zh-CN" altLang="en-US" sz="1800" dirty="0" smtClean="0"/>
              <a:t>选择题是标准化考试的一种基本题型，除了语言类、医学类等课程中的阅读理解型选择题和案例分析型选择题外，一般</a:t>
            </a:r>
            <a:r>
              <a:rPr lang="zh-CN" altLang="en-US" sz="1800" b="1" dirty="0">
                <a:solidFill>
                  <a:srgbClr val="C00000"/>
                </a:solidFill>
              </a:rPr>
              <a:t>选择题通常由题干和选项两部分组成。</a:t>
            </a:r>
            <a:r>
              <a:rPr lang="zh-CN" altLang="en-US" sz="1800" dirty="0" smtClean="0"/>
              <a:t>题干一般通过一个不完整的陈述句提出问题，选项是给出这个问题的几个可能的答案，其中正确答案或符合题目要求的答案称为正确选项，其他的称为干扰项。选择题要求考生将正确选项从所列选项中选择出来。</a:t>
            </a:r>
            <a:endParaRPr lang="en-US" altLang="zh-CN" sz="1800" dirty="0" smtClean="0"/>
          </a:p>
          <a:p>
            <a:pPr marL="0" indent="457200">
              <a:lnSpc>
                <a:spcPct val="150000"/>
              </a:lnSpc>
              <a:spcBef>
                <a:spcPts val="0"/>
              </a:spcBef>
              <a:buNone/>
            </a:pPr>
            <a:endParaRPr lang="zh-CN" altLang="en-US" sz="1800" dirty="0" smtClean="0"/>
          </a:p>
        </p:txBody>
      </p:sp>
    </p:spTree>
    <p:extLst>
      <p:ext uri="{BB962C8B-B14F-4D97-AF65-F5344CB8AC3E}">
        <p14:creationId xmlns:p14="http://schemas.microsoft.com/office/powerpoint/2010/main" val="23349153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4" name="内容占位符 2"/>
          <p:cNvSpPr txBox="1">
            <a:spLocks/>
          </p:cNvSpPr>
          <p:nvPr/>
        </p:nvSpPr>
        <p:spPr>
          <a:xfrm>
            <a:off x="789383" y="1519741"/>
            <a:ext cx="7564395" cy="436177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None/>
            </a:pPr>
            <a:r>
              <a:rPr lang="en-US" altLang="zh-CN" sz="1800" dirty="0" smtClean="0"/>
              <a:t>[</a:t>
            </a:r>
            <a:r>
              <a:rPr lang="zh-CN" altLang="en-US" sz="1800" dirty="0" smtClean="0"/>
              <a:t>示例</a:t>
            </a:r>
            <a:r>
              <a:rPr lang="en-US" altLang="zh-CN" sz="1800" dirty="0" smtClean="0"/>
              <a:t>]：“</a:t>
            </a:r>
            <a:r>
              <a:rPr lang="zh-CN" altLang="en-US" sz="1800" dirty="0" smtClean="0"/>
              <a:t>旧时王谢堂前燕，飞入寻常百姓家</a:t>
            </a:r>
            <a:r>
              <a:rPr lang="en-US" altLang="zh-CN" sz="1800" dirty="0" smtClean="0"/>
              <a:t>”</a:t>
            </a:r>
            <a:r>
              <a:rPr lang="zh-CN" altLang="en-US" sz="1800" dirty="0" smtClean="0"/>
              <a:t>常被形容过去的一些昂贵商品现在变成了大众消费品。造成这种变化的主要原因是（        ）</a:t>
            </a:r>
            <a:endParaRPr lang="en-US" altLang="zh-CN" sz="1800" dirty="0" smtClean="0"/>
          </a:p>
          <a:p>
            <a:pPr marL="0" indent="457200">
              <a:lnSpc>
                <a:spcPct val="150000"/>
              </a:lnSpc>
              <a:spcBef>
                <a:spcPts val="0"/>
              </a:spcBef>
              <a:buNone/>
            </a:pPr>
            <a:r>
              <a:rPr lang="en-US" altLang="zh-CN" sz="1800" dirty="0" smtClean="0"/>
              <a:t>A.  </a:t>
            </a:r>
            <a:r>
              <a:rPr lang="zh-CN" altLang="en-US" sz="1800" dirty="0" smtClean="0"/>
              <a:t>社会劳动生产率的提高      </a:t>
            </a:r>
            <a:r>
              <a:rPr lang="en-US" altLang="zh-CN" sz="1800" dirty="0" smtClean="0"/>
              <a:t>B.  </a:t>
            </a:r>
            <a:r>
              <a:rPr lang="zh-CN" altLang="en-US" sz="1800" dirty="0" smtClean="0"/>
              <a:t>人民生活质量提高</a:t>
            </a:r>
            <a:endParaRPr lang="en-US" altLang="zh-CN" sz="1800" dirty="0" smtClean="0"/>
          </a:p>
          <a:p>
            <a:pPr marL="0" indent="457200">
              <a:lnSpc>
                <a:spcPct val="150000"/>
              </a:lnSpc>
              <a:spcBef>
                <a:spcPts val="0"/>
              </a:spcBef>
              <a:buNone/>
            </a:pPr>
            <a:r>
              <a:rPr lang="en-US" altLang="zh-CN" sz="1800" dirty="0" smtClean="0"/>
              <a:t>C.  </a:t>
            </a:r>
            <a:r>
              <a:rPr lang="zh-CN" altLang="en-US" sz="1800" dirty="0" smtClean="0"/>
              <a:t>大众消费观念变化               </a:t>
            </a:r>
            <a:r>
              <a:rPr lang="en-US" altLang="zh-CN" sz="1800" dirty="0" smtClean="0"/>
              <a:t>D.  </a:t>
            </a:r>
            <a:r>
              <a:rPr lang="zh-CN" altLang="en-US" sz="1800" dirty="0" smtClean="0"/>
              <a:t>商品市场日益繁荣</a:t>
            </a:r>
            <a:endParaRPr lang="en-US" altLang="zh-CN" sz="1800" dirty="0" smtClean="0"/>
          </a:p>
          <a:p>
            <a:pPr marL="0" indent="457200">
              <a:lnSpc>
                <a:spcPct val="150000"/>
              </a:lnSpc>
              <a:spcBef>
                <a:spcPts val="0"/>
              </a:spcBef>
              <a:buNone/>
            </a:pPr>
            <a:r>
              <a:rPr lang="en-US" altLang="zh-CN" sz="1800" dirty="0" smtClean="0"/>
              <a:t>                                                                                                        [</a:t>
            </a:r>
            <a:r>
              <a:rPr lang="zh-CN" altLang="en-US" sz="1800" dirty="0" smtClean="0"/>
              <a:t>答案</a:t>
            </a:r>
            <a:r>
              <a:rPr lang="en-US" altLang="zh-CN" sz="1800" dirty="0" smtClean="0"/>
              <a:t>]  A</a:t>
            </a:r>
          </a:p>
          <a:p>
            <a:pPr marL="0" indent="457200">
              <a:lnSpc>
                <a:spcPct val="150000"/>
              </a:lnSpc>
              <a:spcBef>
                <a:spcPts val="0"/>
              </a:spcBef>
              <a:buNone/>
            </a:pPr>
            <a:r>
              <a:rPr lang="zh-CN" altLang="en-US" sz="1800" b="1" dirty="0" smtClean="0">
                <a:solidFill>
                  <a:srgbClr val="C00000"/>
                </a:solidFill>
              </a:rPr>
              <a:t>题干：</a:t>
            </a:r>
            <a:r>
              <a:rPr lang="en-US" altLang="zh-CN" sz="1800" dirty="0" smtClean="0"/>
              <a:t>“</a:t>
            </a:r>
            <a:r>
              <a:rPr lang="zh-CN" altLang="en-US" sz="1800" dirty="0" smtClean="0"/>
              <a:t>旧时王谢堂前燕，飞入寻常百姓家</a:t>
            </a:r>
            <a:r>
              <a:rPr lang="en-US" altLang="zh-CN" sz="1800" dirty="0" smtClean="0"/>
              <a:t>”</a:t>
            </a:r>
            <a:r>
              <a:rPr lang="zh-CN" altLang="en-US" sz="1800" dirty="0" smtClean="0"/>
              <a:t>常被形容过去的一些昂贵商品现在变成了大众消费品。造成这种变化的主要原因是</a:t>
            </a:r>
            <a:endParaRPr lang="en-US" altLang="zh-CN" sz="1800" dirty="0" smtClean="0"/>
          </a:p>
          <a:p>
            <a:pPr marL="0" indent="457200">
              <a:lnSpc>
                <a:spcPct val="150000"/>
              </a:lnSpc>
              <a:spcBef>
                <a:spcPts val="0"/>
              </a:spcBef>
              <a:buNone/>
            </a:pPr>
            <a:r>
              <a:rPr lang="zh-CN" altLang="en-US" sz="1800" b="1" dirty="0">
                <a:solidFill>
                  <a:srgbClr val="C00000"/>
                </a:solidFill>
              </a:rPr>
              <a:t>选项：</a:t>
            </a:r>
            <a:r>
              <a:rPr lang="en-US" altLang="zh-CN" sz="1800" dirty="0" smtClean="0"/>
              <a:t>A、B、C、D</a:t>
            </a:r>
          </a:p>
          <a:p>
            <a:pPr marL="0" indent="457200">
              <a:lnSpc>
                <a:spcPct val="150000"/>
              </a:lnSpc>
              <a:spcBef>
                <a:spcPts val="0"/>
              </a:spcBef>
              <a:buNone/>
            </a:pPr>
            <a:r>
              <a:rPr lang="zh-CN" altLang="en-US" sz="1800" b="1" dirty="0">
                <a:solidFill>
                  <a:srgbClr val="C00000"/>
                </a:solidFill>
              </a:rPr>
              <a:t>正确选项：</a:t>
            </a:r>
            <a:r>
              <a:rPr lang="en-US" altLang="zh-CN" sz="1800" dirty="0" smtClean="0"/>
              <a:t>A</a:t>
            </a:r>
          </a:p>
          <a:p>
            <a:pPr marL="0" indent="457200">
              <a:lnSpc>
                <a:spcPct val="150000"/>
              </a:lnSpc>
              <a:spcBef>
                <a:spcPts val="0"/>
              </a:spcBef>
              <a:buNone/>
            </a:pPr>
            <a:r>
              <a:rPr lang="zh-CN" altLang="en-US" sz="1800" b="1" dirty="0">
                <a:solidFill>
                  <a:srgbClr val="C00000"/>
                </a:solidFill>
              </a:rPr>
              <a:t>干扰项：</a:t>
            </a:r>
            <a:r>
              <a:rPr lang="en-US" altLang="zh-CN" sz="1800" dirty="0" smtClean="0"/>
              <a:t>B、C、D</a:t>
            </a:r>
          </a:p>
          <a:p>
            <a:pPr marL="0" indent="457200">
              <a:lnSpc>
                <a:spcPct val="150000"/>
              </a:lnSpc>
              <a:spcBef>
                <a:spcPts val="0"/>
              </a:spcBef>
              <a:buNone/>
            </a:pPr>
            <a:endParaRPr lang="zh-CN" altLang="en-US" sz="1800" dirty="0" smtClean="0"/>
          </a:p>
        </p:txBody>
      </p:sp>
    </p:spTree>
    <p:extLst>
      <p:ext uri="{BB962C8B-B14F-4D97-AF65-F5344CB8AC3E}">
        <p14:creationId xmlns:p14="http://schemas.microsoft.com/office/powerpoint/2010/main" val="39586522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内容占位符 2"/>
          <p:cNvSpPr txBox="1">
            <a:spLocks/>
          </p:cNvSpPr>
          <p:nvPr/>
        </p:nvSpPr>
        <p:spPr>
          <a:xfrm>
            <a:off x="789383" y="1553610"/>
            <a:ext cx="7507950" cy="461012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None/>
            </a:pPr>
            <a:r>
              <a:rPr lang="en-US" altLang="zh-CN" sz="1800" b="1" dirty="0">
                <a:latin typeface="微软雅黑" panose="020B0503020204020204" pitchFamily="34" charset="-122"/>
                <a:ea typeface="微软雅黑" panose="020B0503020204020204" pitchFamily="34" charset="-122"/>
              </a:rPr>
              <a:t>2.  </a:t>
            </a:r>
            <a:r>
              <a:rPr lang="zh-CN" altLang="en-US" sz="1800" b="1" dirty="0">
                <a:latin typeface="微软雅黑" panose="020B0503020204020204" pitchFamily="34" charset="-122"/>
                <a:ea typeface="微软雅黑" panose="020B0503020204020204" pitchFamily="34" charset="-122"/>
              </a:rPr>
              <a:t>选择题的种类</a:t>
            </a:r>
            <a:endParaRPr lang="en-US" altLang="zh-CN" sz="1800" b="1" dirty="0">
              <a:latin typeface="微软雅黑" panose="020B0503020204020204" pitchFamily="34" charset="-122"/>
              <a:ea typeface="微软雅黑" panose="020B0503020204020204" pitchFamily="34" charset="-122"/>
            </a:endParaRPr>
          </a:p>
          <a:p>
            <a:pPr marL="0" indent="457200">
              <a:lnSpc>
                <a:spcPts val="2800"/>
              </a:lnSpc>
              <a:spcBef>
                <a:spcPts val="0"/>
              </a:spcBef>
              <a:buNone/>
            </a:pPr>
            <a:r>
              <a:rPr lang="zh-CN" altLang="en-US" sz="1800" dirty="0" smtClean="0"/>
              <a:t>根据正确选项的个数，选择题一般可分为单项选择题、双项选择题和多项选择题。</a:t>
            </a:r>
            <a:endParaRPr lang="en-US" altLang="zh-CN" sz="1800" dirty="0" smtClean="0"/>
          </a:p>
          <a:p>
            <a:pPr marL="0" indent="457200">
              <a:lnSpc>
                <a:spcPts val="2800"/>
              </a:lnSpc>
              <a:spcBef>
                <a:spcPts val="0"/>
              </a:spcBef>
              <a:buNone/>
            </a:pPr>
            <a:r>
              <a:rPr lang="zh-CN" altLang="en-US" sz="1800" b="1" dirty="0">
                <a:solidFill>
                  <a:srgbClr val="C00000"/>
                </a:solidFill>
              </a:rPr>
              <a:t>（</a:t>
            </a:r>
            <a:r>
              <a:rPr lang="en-US" altLang="zh-CN" sz="1800" b="1" dirty="0">
                <a:solidFill>
                  <a:srgbClr val="C00000"/>
                </a:solidFill>
              </a:rPr>
              <a:t>1）</a:t>
            </a:r>
            <a:r>
              <a:rPr lang="zh-CN" altLang="en-US" sz="1800" b="1" dirty="0">
                <a:solidFill>
                  <a:srgbClr val="C00000"/>
                </a:solidFill>
              </a:rPr>
              <a:t>单项选择题：</a:t>
            </a:r>
            <a:r>
              <a:rPr lang="zh-CN" altLang="en-US" sz="1800" dirty="0" smtClean="0"/>
              <a:t>有且只有一个正确或最佳答案的选择题。</a:t>
            </a:r>
            <a:endParaRPr lang="en-US" altLang="zh-CN" sz="1800" dirty="0" smtClean="0"/>
          </a:p>
          <a:p>
            <a:pPr marL="0" indent="457200">
              <a:lnSpc>
                <a:spcPts val="2800"/>
              </a:lnSpc>
              <a:spcBef>
                <a:spcPts val="0"/>
              </a:spcBef>
              <a:buNone/>
            </a:pPr>
            <a:r>
              <a:rPr lang="en-US" altLang="zh-CN" sz="1800" dirty="0" smtClean="0"/>
              <a:t>[</a:t>
            </a:r>
            <a:r>
              <a:rPr lang="zh-CN" altLang="en-US" sz="1800" dirty="0" smtClean="0"/>
              <a:t>示例</a:t>
            </a:r>
            <a:r>
              <a:rPr lang="en-US" altLang="zh-CN" sz="1800" dirty="0" smtClean="0"/>
              <a:t>]</a:t>
            </a:r>
            <a:r>
              <a:rPr lang="zh-CN" altLang="en-US" sz="1800" dirty="0" smtClean="0"/>
              <a:t>餐饮业与农业之间最基础的联系渠道是（       ）</a:t>
            </a:r>
            <a:endParaRPr lang="en-US" altLang="zh-CN" sz="1800" dirty="0" smtClean="0"/>
          </a:p>
          <a:p>
            <a:pPr marL="0" indent="457200">
              <a:lnSpc>
                <a:spcPts val="2800"/>
              </a:lnSpc>
              <a:spcBef>
                <a:spcPts val="0"/>
              </a:spcBef>
              <a:buNone/>
            </a:pPr>
            <a:r>
              <a:rPr lang="en-US" altLang="zh-CN" sz="1800" dirty="0" smtClean="0"/>
              <a:t>            A.  </a:t>
            </a:r>
            <a:r>
              <a:rPr lang="zh-CN" altLang="en-US" sz="1800" dirty="0" smtClean="0"/>
              <a:t>农产品        </a:t>
            </a:r>
            <a:r>
              <a:rPr lang="en-US" altLang="zh-CN" sz="1800" dirty="0" smtClean="0"/>
              <a:t>B.  </a:t>
            </a:r>
            <a:r>
              <a:rPr lang="zh-CN" altLang="en-US" sz="1800" dirty="0" smtClean="0"/>
              <a:t>劳务       </a:t>
            </a:r>
            <a:r>
              <a:rPr lang="en-US" altLang="zh-CN" sz="1800" dirty="0" smtClean="0"/>
              <a:t>C.  </a:t>
            </a:r>
            <a:r>
              <a:rPr lang="zh-CN" altLang="en-US" sz="1800" dirty="0" smtClean="0"/>
              <a:t>生产技术       </a:t>
            </a:r>
            <a:r>
              <a:rPr lang="en-US" altLang="zh-CN" sz="1800" dirty="0" smtClean="0"/>
              <a:t>D.  </a:t>
            </a:r>
            <a:r>
              <a:rPr lang="zh-CN" altLang="en-US" sz="1800" dirty="0" smtClean="0"/>
              <a:t>价格</a:t>
            </a:r>
            <a:endParaRPr lang="en-US" altLang="zh-CN" sz="1800" dirty="0" smtClean="0"/>
          </a:p>
          <a:p>
            <a:pPr marL="0" indent="457200">
              <a:lnSpc>
                <a:spcPts val="2800"/>
              </a:lnSpc>
              <a:spcBef>
                <a:spcPts val="0"/>
              </a:spcBef>
              <a:buNone/>
            </a:pPr>
            <a:r>
              <a:rPr lang="en-US" altLang="zh-CN" sz="1800" dirty="0" smtClean="0"/>
              <a:t>                                                                                                      [</a:t>
            </a:r>
            <a:r>
              <a:rPr lang="zh-CN" altLang="en-US" sz="1800" dirty="0" smtClean="0"/>
              <a:t>答案</a:t>
            </a:r>
            <a:r>
              <a:rPr lang="en-US" altLang="zh-CN" sz="1800" dirty="0" smtClean="0"/>
              <a:t>]  A</a:t>
            </a:r>
          </a:p>
          <a:p>
            <a:pPr marL="0" indent="457200">
              <a:lnSpc>
                <a:spcPts val="2800"/>
              </a:lnSpc>
              <a:spcBef>
                <a:spcPts val="0"/>
              </a:spcBef>
              <a:buNone/>
            </a:pPr>
            <a:r>
              <a:rPr lang="zh-CN" altLang="en-US" sz="1800" b="1" dirty="0">
                <a:solidFill>
                  <a:srgbClr val="C00000"/>
                </a:solidFill>
              </a:rPr>
              <a:t>（</a:t>
            </a:r>
            <a:r>
              <a:rPr lang="en-US" altLang="zh-CN" sz="1800" b="1" dirty="0">
                <a:solidFill>
                  <a:srgbClr val="C00000"/>
                </a:solidFill>
              </a:rPr>
              <a:t>2）</a:t>
            </a:r>
            <a:r>
              <a:rPr lang="zh-CN" altLang="en-US" sz="1800" b="1" dirty="0">
                <a:solidFill>
                  <a:srgbClr val="C00000"/>
                </a:solidFill>
              </a:rPr>
              <a:t>双项选择题：</a:t>
            </a:r>
            <a:r>
              <a:rPr lang="zh-CN" altLang="en-US" sz="1800" dirty="0" smtClean="0"/>
              <a:t>有且只有两个正确答案的选择题。</a:t>
            </a:r>
            <a:endParaRPr lang="en-US" altLang="zh-CN" sz="1800" dirty="0" smtClean="0"/>
          </a:p>
          <a:p>
            <a:pPr marL="0" indent="457200">
              <a:lnSpc>
                <a:spcPts val="2800"/>
              </a:lnSpc>
              <a:spcBef>
                <a:spcPts val="0"/>
              </a:spcBef>
              <a:buNone/>
            </a:pPr>
            <a:r>
              <a:rPr lang="en-US" altLang="zh-CN" sz="1800" dirty="0" smtClean="0"/>
              <a:t>[</a:t>
            </a:r>
            <a:r>
              <a:rPr lang="zh-CN" altLang="en-US" sz="1800" dirty="0" smtClean="0"/>
              <a:t>示例</a:t>
            </a:r>
            <a:r>
              <a:rPr lang="en-US" altLang="zh-CN" sz="1800" dirty="0" smtClean="0"/>
              <a:t>]</a:t>
            </a:r>
            <a:r>
              <a:rPr lang="zh-CN" altLang="en-US" sz="1800" dirty="0" smtClean="0"/>
              <a:t>下列属于显卡输出接口的有（        ）</a:t>
            </a:r>
            <a:endParaRPr lang="en-US" altLang="zh-CN" sz="1800" dirty="0" smtClean="0"/>
          </a:p>
          <a:p>
            <a:pPr marL="0" indent="457200">
              <a:lnSpc>
                <a:spcPts val="2800"/>
              </a:lnSpc>
              <a:spcBef>
                <a:spcPts val="0"/>
              </a:spcBef>
              <a:buNone/>
            </a:pPr>
            <a:r>
              <a:rPr lang="en-US" altLang="zh-CN" sz="1800" dirty="0" smtClean="0"/>
              <a:t>            </a:t>
            </a:r>
          </a:p>
          <a:p>
            <a:pPr marL="0" indent="457200">
              <a:lnSpc>
                <a:spcPts val="2800"/>
              </a:lnSpc>
              <a:spcBef>
                <a:spcPts val="0"/>
              </a:spcBef>
              <a:buNone/>
            </a:pPr>
            <a:endParaRPr lang="en-US" altLang="zh-CN" sz="1800" dirty="0"/>
          </a:p>
          <a:p>
            <a:pPr marL="0" indent="457200">
              <a:lnSpc>
                <a:spcPts val="2800"/>
              </a:lnSpc>
              <a:spcBef>
                <a:spcPts val="0"/>
              </a:spcBef>
              <a:buNone/>
            </a:pPr>
            <a:r>
              <a:rPr lang="en-US" altLang="zh-CN" sz="1800" dirty="0" smtClean="0"/>
              <a:t>                                                                                                      [</a:t>
            </a:r>
            <a:r>
              <a:rPr lang="zh-CN" altLang="en-US" sz="1800" dirty="0" smtClean="0"/>
              <a:t>答案</a:t>
            </a:r>
            <a:r>
              <a:rPr lang="en-US" altLang="zh-CN" sz="1800" dirty="0" smtClean="0"/>
              <a:t>]  AD</a:t>
            </a:r>
          </a:p>
        </p:txBody>
      </p:sp>
      <p:pic>
        <p:nvPicPr>
          <p:cNvPr id="7" name="图片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495161" y="4934296"/>
            <a:ext cx="4770172" cy="11364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826250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内容占位符 2"/>
          <p:cNvSpPr txBox="1">
            <a:spLocks/>
          </p:cNvSpPr>
          <p:nvPr/>
        </p:nvSpPr>
        <p:spPr>
          <a:xfrm>
            <a:off x="789383" y="1571979"/>
            <a:ext cx="7300559" cy="304517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None/>
            </a:pPr>
            <a:r>
              <a:rPr lang="en-US" altLang="zh-CN" sz="1800" b="1" dirty="0" smtClean="0">
                <a:latin typeface="微软雅黑" panose="020B0503020204020204" pitchFamily="34" charset="-122"/>
                <a:ea typeface="微软雅黑" panose="020B0503020204020204" pitchFamily="34" charset="-122"/>
              </a:rPr>
              <a:t>2.  </a:t>
            </a:r>
            <a:r>
              <a:rPr lang="zh-CN" altLang="en-US" sz="1800" b="1" dirty="0" smtClean="0">
                <a:latin typeface="微软雅黑" panose="020B0503020204020204" pitchFamily="34" charset="-122"/>
                <a:ea typeface="微软雅黑" panose="020B0503020204020204" pitchFamily="34" charset="-122"/>
              </a:rPr>
              <a:t>选择题的种类</a:t>
            </a:r>
            <a:endParaRPr lang="en-US" altLang="zh-CN" sz="1800" b="1" dirty="0" smtClean="0">
              <a:latin typeface="微软雅黑" panose="020B0503020204020204" pitchFamily="34" charset="-122"/>
              <a:ea typeface="微软雅黑" panose="020B0503020204020204" pitchFamily="34" charset="-122"/>
            </a:endParaRPr>
          </a:p>
          <a:p>
            <a:pPr marL="0" indent="457200">
              <a:lnSpc>
                <a:spcPct val="150000"/>
              </a:lnSpc>
              <a:spcBef>
                <a:spcPts val="0"/>
              </a:spcBef>
              <a:buNone/>
            </a:pPr>
            <a:r>
              <a:rPr lang="zh-CN" altLang="en-US" sz="1800" dirty="0"/>
              <a:t>根据正确选项的个数，选择题一般可分为单项选择题、双项选择题和多项选择题。</a:t>
            </a:r>
            <a:endParaRPr lang="en-US" altLang="zh-CN" sz="1800" dirty="0"/>
          </a:p>
          <a:p>
            <a:pPr marL="0" indent="457200">
              <a:lnSpc>
                <a:spcPct val="150000"/>
              </a:lnSpc>
              <a:spcBef>
                <a:spcPts val="0"/>
              </a:spcBef>
              <a:buNone/>
            </a:pPr>
            <a:r>
              <a:rPr lang="zh-CN" altLang="en-US" sz="1800" b="1" dirty="0" smtClean="0">
                <a:solidFill>
                  <a:srgbClr val="C00000"/>
                </a:solidFill>
              </a:rPr>
              <a:t>（</a:t>
            </a:r>
            <a:r>
              <a:rPr lang="en-US" altLang="zh-CN" sz="1800" b="1" dirty="0" smtClean="0">
                <a:solidFill>
                  <a:srgbClr val="C00000"/>
                </a:solidFill>
              </a:rPr>
              <a:t>3）</a:t>
            </a:r>
            <a:r>
              <a:rPr lang="zh-CN" altLang="en-US" sz="1800" b="1" dirty="0" smtClean="0">
                <a:solidFill>
                  <a:srgbClr val="C00000"/>
                </a:solidFill>
              </a:rPr>
              <a:t>多项选择题：</a:t>
            </a:r>
            <a:r>
              <a:rPr lang="zh-CN" altLang="en-US" sz="1800" dirty="0" smtClean="0"/>
              <a:t>有两个或两个以上正确答案的选择题。</a:t>
            </a:r>
            <a:endParaRPr lang="en-US" altLang="zh-CN" sz="1800" dirty="0" smtClean="0"/>
          </a:p>
          <a:p>
            <a:pPr marL="0" indent="457200">
              <a:lnSpc>
                <a:spcPct val="150000"/>
              </a:lnSpc>
              <a:spcBef>
                <a:spcPts val="0"/>
              </a:spcBef>
              <a:buNone/>
            </a:pPr>
            <a:r>
              <a:rPr lang="en-US" altLang="zh-CN" sz="1800" dirty="0" smtClean="0"/>
              <a:t>[</a:t>
            </a:r>
            <a:r>
              <a:rPr lang="zh-CN" altLang="en-US" sz="1800" dirty="0" smtClean="0"/>
              <a:t>示例</a:t>
            </a:r>
            <a:r>
              <a:rPr lang="en-US" altLang="zh-CN" sz="1800" dirty="0" smtClean="0"/>
              <a:t>]</a:t>
            </a:r>
            <a:r>
              <a:rPr lang="zh-CN" altLang="en-US" sz="1800" dirty="0" smtClean="0"/>
              <a:t>电视新闻标题与报刊相比，主要特点是（       ）</a:t>
            </a:r>
            <a:endParaRPr lang="en-US" altLang="zh-CN" sz="1800" dirty="0" smtClean="0"/>
          </a:p>
          <a:p>
            <a:pPr marL="0" indent="457200">
              <a:lnSpc>
                <a:spcPct val="150000"/>
              </a:lnSpc>
              <a:spcBef>
                <a:spcPts val="0"/>
              </a:spcBef>
              <a:buNone/>
            </a:pPr>
            <a:r>
              <a:rPr lang="en-US" altLang="zh-CN" sz="1800" dirty="0" smtClean="0"/>
              <a:t>A.  </a:t>
            </a:r>
            <a:r>
              <a:rPr lang="zh-CN" altLang="en-US" sz="1800" dirty="0" smtClean="0"/>
              <a:t>标题的写作要求有所不同              </a:t>
            </a:r>
            <a:r>
              <a:rPr lang="en-US" altLang="zh-CN" sz="1800" dirty="0" smtClean="0"/>
              <a:t>B.  </a:t>
            </a:r>
            <a:r>
              <a:rPr lang="zh-CN" altLang="en-US" sz="1800" dirty="0" smtClean="0"/>
              <a:t>标题的长短有不同</a:t>
            </a:r>
            <a:endParaRPr lang="en-US" altLang="zh-CN" sz="1800" dirty="0" smtClean="0"/>
          </a:p>
          <a:p>
            <a:pPr marL="0" indent="457200">
              <a:lnSpc>
                <a:spcPct val="150000"/>
              </a:lnSpc>
              <a:spcBef>
                <a:spcPts val="0"/>
              </a:spcBef>
              <a:buNone/>
            </a:pPr>
            <a:r>
              <a:rPr lang="en-US" altLang="zh-CN" sz="1800" dirty="0" smtClean="0"/>
              <a:t>C.  </a:t>
            </a:r>
            <a:r>
              <a:rPr lang="zh-CN" altLang="en-US" sz="1800" dirty="0" smtClean="0"/>
              <a:t>作用有所不同                                    </a:t>
            </a:r>
            <a:r>
              <a:rPr lang="en-US" altLang="zh-CN" sz="1800" dirty="0" smtClean="0"/>
              <a:t>D.  </a:t>
            </a:r>
            <a:r>
              <a:rPr lang="zh-CN" altLang="en-US" sz="1800" dirty="0" smtClean="0"/>
              <a:t>标题的显示方式不同</a:t>
            </a:r>
            <a:endParaRPr lang="en-US" altLang="zh-CN" sz="1800" dirty="0" smtClean="0"/>
          </a:p>
          <a:p>
            <a:pPr marL="0" indent="457200">
              <a:lnSpc>
                <a:spcPct val="150000"/>
              </a:lnSpc>
              <a:spcBef>
                <a:spcPts val="0"/>
              </a:spcBef>
              <a:buNone/>
            </a:pPr>
            <a:r>
              <a:rPr lang="zh-CN" altLang="en-US" sz="1800" dirty="0" smtClean="0"/>
              <a:t>                                                                                              </a:t>
            </a:r>
            <a:r>
              <a:rPr lang="en-US" altLang="zh-CN" sz="1800" dirty="0" smtClean="0"/>
              <a:t>[</a:t>
            </a:r>
            <a:r>
              <a:rPr lang="zh-CN" altLang="en-US" sz="1800" dirty="0" smtClean="0"/>
              <a:t>答案</a:t>
            </a:r>
            <a:r>
              <a:rPr lang="en-US" altLang="zh-CN" sz="1800" dirty="0" smtClean="0"/>
              <a:t>]  ACD</a:t>
            </a:r>
          </a:p>
          <a:p>
            <a:pPr marL="0" indent="457200">
              <a:lnSpc>
                <a:spcPct val="150000"/>
              </a:lnSpc>
              <a:spcBef>
                <a:spcPts val="0"/>
              </a:spcBef>
              <a:buNone/>
            </a:pPr>
            <a:endParaRPr lang="zh-CN" altLang="en-US" sz="1800" dirty="0" smtClean="0"/>
          </a:p>
        </p:txBody>
      </p:sp>
    </p:spTree>
    <p:extLst>
      <p:ext uri="{BB962C8B-B14F-4D97-AF65-F5344CB8AC3E}">
        <p14:creationId xmlns:p14="http://schemas.microsoft.com/office/powerpoint/2010/main" val="42037301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586133" cy="448521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5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3.  </a:t>
            </a:r>
            <a:r>
              <a:rPr lang="zh-CN" altLang="en-US" sz="1800" b="1" dirty="0" smtClean="0">
                <a:latin typeface="微软雅黑" panose="020B0503020204020204" pitchFamily="34" charset="-122"/>
                <a:ea typeface="微软雅黑" panose="020B0503020204020204" pitchFamily="34" charset="-122"/>
              </a:rPr>
              <a:t>选择题的题干编制规范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500"/>
              </a:lnSpc>
              <a:spcBef>
                <a:spcPts val="600"/>
              </a:spcBef>
              <a:buFont typeface="Arial" panose="020B0604020202020204" pitchFamily="34" charset="0"/>
              <a:buNone/>
            </a:pPr>
            <a:r>
              <a:rPr lang="zh-CN" altLang="en-US" sz="1800" dirty="0" smtClean="0"/>
              <a:t>（</a:t>
            </a:r>
            <a:r>
              <a:rPr lang="en-US" altLang="zh-CN" sz="1800" dirty="0" smtClean="0"/>
              <a:t>1）</a:t>
            </a:r>
            <a:r>
              <a:rPr lang="zh-CN" altLang="en-US" sz="1800" dirty="0" smtClean="0"/>
              <a:t>题干语言表达应简练</a:t>
            </a:r>
            <a:endParaRPr lang="en-US" altLang="zh-CN" sz="1800" dirty="0" smtClean="0"/>
          </a:p>
          <a:p>
            <a:pPr marL="0" indent="457200">
              <a:lnSpc>
                <a:spcPts val="2500"/>
              </a:lnSpc>
              <a:spcBef>
                <a:spcPts val="600"/>
              </a:spcBef>
              <a:buFont typeface="Arial" panose="020B0604020202020204" pitchFamily="34" charset="0"/>
              <a:buNone/>
            </a:pPr>
            <a:r>
              <a:rPr lang="en-US" altLang="zh-CN" sz="1800" dirty="0" smtClean="0"/>
              <a:t>[</a:t>
            </a:r>
            <a:r>
              <a:rPr lang="zh-CN" altLang="en-US" sz="1800" dirty="0" smtClean="0"/>
              <a:t>问题示例</a:t>
            </a:r>
            <a:r>
              <a:rPr lang="en-US" altLang="zh-CN" sz="1800" dirty="0" smtClean="0"/>
              <a:t>1]</a:t>
            </a:r>
            <a:r>
              <a:rPr lang="zh-CN" altLang="en-US" sz="1800" u="sng" dirty="0" smtClean="0">
                <a:solidFill>
                  <a:srgbClr val="FF0000"/>
                </a:solidFill>
              </a:rPr>
              <a:t>人体内有一些特殊的细胞，它们执行着专门的任务，我们把这些细胞叫做组织。人体内有各种不同的组织。</a:t>
            </a:r>
            <a:r>
              <a:rPr lang="zh-CN" altLang="en-US" sz="1800" dirty="0" smtClean="0"/>
              <a:t>下列选项中属于上皮组织的是（         ）</a:t>
            </a:r>
            <a:endParaRPr lang="en-US" altLang="zh-CN" sz="1800" dirty="0" smtClean="0"/>
          </a:p>
          <a:p>
            <a:pPr marL="0" indent="457200">
              <a:lnSpc>
                <a:spcPts val="2500"/>
              </a:lnSpc>
              <a:spcBef>
                <a:spcPts val="600"/>
              </a:spcBef>
              <a:buFont typeface="Arial" panose="020B0604020202020204" pitchFamily="34" charset="0"/>
              <a:buNone/>
            </a:pPr>
            <a:r>
              <a:rPr lang="en-US" altLang="zh-CN" sz="1800" dirty="0" smtClean="0"/>
              <a:t>A.  </a:t>
            </a:r>
            <a:r>
              <a:rPr lang="zh-CN" altLang="en-US" sz="1800" dirty="0" smtClean="0"/>
              <a:t>腱    </a:t>
            </a:r>
            <a:r>
              <a:rPr lang="en-US" altLang="zh-CN" sz="1800" dirty="0" smtClean="0"/>
              <a:t>B.  </a:t>
            </a:r>
            <a:r>
              <a:rPr lang="zh-CN" altLang="en-US" sz="1800" dirty="0" smtClean="0"/>
              <a:t>淋巴腺    </a:t>
            </a:r>
            <a:r>
              <a:rPr lang="en-US" altLang="zh-CN" sz="1800" dirty="0" smtClean="0"/>
              <a:t>C.  </a:t>
            </a:r>
            <a:r>
              <a:rPr lang="zh-CN" altLang="en-US" sz="1800" dirty="0" smtClean="0"/>
              <a:t>粘膜    </a:t>
            </a:r>
            <a:r>
              <a:rPr lang="en-US" altLang="zh-CN" sz="1800" dirty="0" smtClean="0"/>
              <a:t>D.  </a:t>
            </a:r>
            <a:r>
              <a:rPr lang="zh-CN" altLang="en-US" sz="1800" dirty="0" smtClean="0"/>
              <a:t>软骨</a:t>
            </a:r>
            <a:endParaRPr lang="en-US" altLang="zh-CN" sz="1800" dirty="0" smtClean="0"/>
          </a:p>
          <a:p>
            <a:pPr marL="0" indent="457200">
              <a:lnSpc>
                <a:spcPts val="2500"/>
              </a:lnSpc>
              <a:spcBef>
                <a:spcPts val="600"/>
              </a:spcBef>
              <a:buFont typeface="Arial" panose="020B0604020202020204" pitchFamily="34" charset="0"/>
              <a:buNone/>
            </a:pPr>
            <a:r>
              <a:rPr lang="en-US" altLang="zh-CN" sz="1800" dirty="0" smtClean="0"/>
              <a:t>[</a:t>
            </a:r>
            <a:r>
              <a:rPr lang="zh-CN" altLang="en-US" sz="1800" dirty="0" smtClean="0"/>
              <a:t>问题示例</a:t>
            </a:r>
            <a:r>
              <a:rPr lang="en-US" altLang="zh-CN" sz="1800" dirty="0" smtClean="0"/>
              <a:t>2]</a:t>
            </a:r>
            <a:r>
              <a:rPr lang="zh-CN" altLang="en-US" sz="1800" u="sng" dirty="0" smtClean="0">
                <a:solidFill>
                  <a:srgbClr val="FF0000"/>
                </a:solidFill>
              </a:rPr>
              <a:t>在</a:t>
            </a:r>
            <a:r>
              <a:rPr lang="en-US" altLang="zh-CN" sz="1800" dirty="0" smtClean="0"/>
              <a:t>《</a:t>
            </a:r>
            <a:r>
              <a:rPr lang="zh-CN" altLang="en-US" sz="1800" dirty="0" smtClean="0"/>
              <a:t>钦差大臣</a:t>
            </a:r>
            <a:r>
              <a:rPr lang="en-US" altLang="zh-CN" sz="1800" dirty="0" smtClean="0"/>
              <a:t>》</a:t>
            </a:r>
            <a:r>
              <a:rPr lang="zh-CN" altLang="en-US" sz="1800" u="sng" dirty="0" smtClean="0">
                <a:solidFill>
                  <a:srgbClr val="FF0000"/>
                </a:solidFill>
              </a:rPr>
              <a:t>中，以赫列斯达科夫为代表的纨绔子弟和以市长安东。安东诺维奇为代表的官僚集团是</a:t>
            </a:r>
            <a:r>
              <a:rPr lang="en-US" altLang="zh-CN" sz="1800" u="sng" dirty="0" smtClean="0">
                <a:solidFill>
                  <a:srgbClr val="FF0000"/>
                </a:solidFill>
              </a:rPr>
              <a:t>“</a:t>
            </a:r>
            <a:r>
              <a:rPr lang="zh-CN" altLang="en-US" sz="1800" u="sng" dirty="0" smtClean="0">
                <a:solidFill>
                  <a:srgbClr val="FF0000"/>
                </a:solidFill>
              </a:rPr>
              <a:t>俄罗斯丑恶</a:t>
            </a:r>
            <a:r>
              <a:rPr lang="en-US" altLang="zh-CN" sz="1800" u="sng" dirty="0" smtClean="0">
                <a:solidFill>
                  <a:srgbClr val="FF0000"/>
                </a:solidFill>
              </a:rPr>
              <a:t>”</a:t>
            </a:r>
            <a:r>
              <a:rPr lang="zh-CN" altLang="en-US" sz="1800" u="sng" dirty="0" smtClean="0">
                <a:solidFill>
                  <a:srgbClr val="FF0000"/>
                </a:solidFill>
              </a:rPr>
              <a:t>的集中体现者，</a:t>
            </a:r>
            <a:r>
              <a:rPr lang="zh-CN" altLang="en-US" sz="1800" dirty="0" smtClean="0"/>
              <a:t>这部讽刺喜剧的作者是（        ）</a:t>
            </a:r>
            <a:endParaRPr lang="en-US" altLang="zh-CN" sz="1800" dirty="0" smtClean="0"/>
          </a:p>
          <a:p>
            <a:pPr marL="0" indent="457200">
              <a:lnSpc>
                <a:spcPts val="2500"/>
              </a:lnSpc>
              <a:spcBef>
                <a:spcPts val="600"/>
              </a:spcBef>
              <a:buFont typeface="Arial" panose="020B0604020202020204" pitchFamily="34" charset="0"/>
              <a:buNone/>
            </a:pPr>
            <a:r>
              <a:rPr lang="en-US" altLang="zh-CN" sz="1800" dirty="0" smtClean="0"/>
              <a:t>A.  </a:t>
            </a:r>
            <a:r>
              <a:rPr lang="zh-CN" altLang="en-US" sz="1800" dirty="0" smtClean="0"/>
              <a:t>果戈理   </a:t>
            </a:r>
            <a:r>
              <a:rPr lang="en-US" altLang="zh-CN" sz="1800" dirty="0" smtClean="0"/>
              <a:t>B.  </a:t>
            </a:r>
            <a:r>
              <a:rPr lang="zh-CN" altLang="en-US" sz="1800" dirty="0" smtClean="0"/>
              <a:t>屠格涅夫    </a:t>
            </a:r>
            <a:r>
              <a:rPr lang="en-US" altLang="zh-CN" sz="1800" dirty="0" smtClean="0"/>
              <a:t>C.  </a:t>
            </a:r>
            <a:r>
              <a:rPr lang="zh-CN" altLang="en-US" sz="1800" dirty="0" smtClean="0"/>
              <a:t>陀斯妥耶夫斯基     </a:t>
            </a:r>
            <a:r>
              <a:rPr lang="en-US" altLang="zh-CN" sz="1800" dirty="0" smtClean="0"/>
              <a:t>D.  </a:t>
            </a:r>
            <a:r>
              <a:rPr lang="zh-CN" altLang="en-US" sz="1800" dirty="0" smtClean="0"/>
              <a:t>托尔斯泰</a:t>
            </a:r>
            <a:endParaRPr lang="en-US" altLang="zh-CN" sz="1800" dirty="0" smtClean="0"/>
          </a:p>
          <a:p>
            <a:pPr marL="0" indent="457200">
              <a:lnSpc>
                <a:spcPts val="2500"/>
              </a:lnSpc>
              <a:spcBef>
                <a:spcPts val="600"/>
              </a:spcBef>
              <a:buFont typeface="Arial" panose="020B0604020202020204" pitchFamily="34" charset="0"/>
              <a:buNone/>
            </a:pPr>
            <a:r>
              <a:rPr lang="zh-CN" altLang="en-US" sz="1800" dirty="0" smtClean="0"/>
              <a:t>注：选择题题干应简明扼要，包含阐明问题所需要的条件即可。上述两题的题干划线部分对于试题解答属于冗余条件，应该删除。</a:t>
            </a:r>
          </a:p>
        </p:txBody>
      </p:sp>
    </p:spTree>
    <p:extLst>
      <p:ext uri="{BB962C8B-B14F-4D97-AF65-F5344CB8AC3E}">
        <p14:creationId xmlns:p14="http://schemas.microsoft.com/office/powerpoint/2010/main" val="32866164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15"/>
          <p:cNvSpPr>
            <a:spLocks noChangeArrowheads="1"/>
          </p:cNvSpPr>
          <p:nvPr/>
        </p:nvSpPr>
        <p:spPr bwMode="auto">
          <a:xfrm rot="3600000">
            <a:off x="2547745" y="2055037"/>
            <a:ext cx="450850" cy="347662"/>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vert="eaVert"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4" name="AutoShape 15"/>
          <p:cNvSpPr>
            <a:spLocks noChangeArrowheads="1"/>
          </p:cNvSpPr>
          <p:nvPr/>
        </p:nvSpPr>
        <p:spPr bwMode="auto">
          <a:xfrm rot="5178484">
            <a:off x="3207065" y="3327842"/>
            <a:ext cx="450850" cy="347662"/>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vert="eaVert"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5" name="AutoShape 15"/>
          <p:cNvSpPr>
            <a:spLocks noChangeArrowheads="1"/>
          </p:cNvSpPr>
          <p:nvPr/>
        </p:nvSpPr>
        <p:spPr bwMode="auto">
          <a:xfrm rot="8108045">
            <a:off x="2673722" y="4496856"/>
            <a:ext cx="422275" cy="371475"/>
          </a:xfrm>
          <a:prstGeom prst="upArrow">
            <a:avLst>
              <a:gd name="adj1" fmla="val 52833"/>
              <a:gd name="adj2" fmla="val 45940"/>
            </a:avLst>
          </a:prstGeom>
          <a:gradFill rotWithShape="0">
            <a:gsLst>
              <a:gs pos="0">
                <a:srgbClr val="E2F3D0"/>
              </a:gs>
              <a:gs pos="33000">
                <a:srgbClr val="E2F3D0"/>
              </a:gs>
              <a:gs pos="100000">
                <a:srgbClr val="A8DA73"/>
              </a:gs>
            </a:gsLst>
            <a:lin ang="5400000"/>
          </a:gradFill>
          <a:ln w="3175" algn="ctr">
            <a:solidFill>
              <a:srgbClr val="92D050"/>
            </a:solidFill>
            <a:miter lim="800000"/>
            <a:headEnd/>
            <a:tailEnd/>
          </a:ln>
        </p:spPr>
        <p:txBody>
          <a:bodyPr rot="10800000"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base">
              <a:lnSpc>
                <a:spcPct val="120000"/>
              </a:lnSpc>
              <a:defRPr/>
            </a:pPr>
            <a:endParaRPr lang="zh-CN" altLang="en-US" sz="2800" b="1" kern="0">
              <a:solidFill>
                <a:sysClr val="window" lastClr="FFFFFF"/>
              </a:solidFill>
              <a:latin typeface="微软雅黑" pitchFamily="34" charset="-122"/>
              <a:ea typeface="微软雅黑" pitchFamily="34" charset="-122"/>
            </a:endParaRPr>
          </a:p>
        </p:txBody>
      </p:sp>
      <p:sp>
        <p:nvSpPr>
          <p:cNvPr id="6" name="矩形 5"/>
          <p:cNvSpPr/>
          <p:nvPr/>
        </p:nvSpPr>
        <p:spPr bwMode="auto">
          <a:xfrm>
            <a:off x="3545293" y="1499421"/>
            <a:ext cx="2905557" cy="779463"/>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dirty="0" smtClean="0">
                <a:latin typeface="微软雅黑" panose="020B0503020204020204" pitchFamily="34" charset="-122"/>
                <a:ea typeface="微软雅黑" panose="020B0503020204020204" pitchFamily="34" charset="-122"/>
              </a:rPr>
              <a:t>命题总体要求</a:t>
            </a:r>
            <a:endParaRPr lang="zh-CN" altLang="en-US" sz="2400" dirty="0">
              <a:latin typeface="微软雅黑" panose="020B0503020204020204" pitchFamily="34" charset="-122"/>
              <a:ea typeface="微软雅黑" panose="020B0503020204020204" pitchFamily="34" charset="-122"/>
            </a:endParaRPr>
          </a:p>
        </p:txBody>
      </p:sp>
      <p:sp>
        <p:nvSpPr>
          <p:cNvPr id="7" name="AutoShape 4"/>
          <p:cNvSpPr>
            <a:spLocks noChangeArrowheads="1"/>
          </p:cNvSpPr>
          <p:nvPr/>
        </p:nvSpPr>
        <p:spPr bwMode="auto">
          <a:xfrm>
            <a:off x="2838855" y="1445446"/>
            <a:ext cx="944563" cy="881063"/>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1</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8" name="矩形 7"/>
          <p:cNvSpPr/>
          <p:nvPr/>
        </p:nvSpPr>
        <p:spPr bwMode="auto">
          <a:xfrm>
            <a:off x="4370918" y="3110879"/>
            <a:ext cx="3046557" cy="768350"/>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dirty="0" smtClean="0">
                <a:latin typeface="微软雅黑" panose="020B0503020204020204" pitchFamily="34" charset="-122"/>
                <a:ea typeface="微软雅黑" panose="020B0503020204020204" pitchFamily="34" charset="-122"/>
              </a:rPr>
              <a:t>试题编制规范</a:t>
            </a:r>
            <a:endParaRPr lang="zh-CN" altLang="en-US" sz="2400" dirty="0">
              <a:latin typeface="微软雅黑" panose="020B0503020204020204" pitchFamily="34" charset="-122"/>
              <a:ea typeface="微软雅黑" panose="020B0503020204020204" pitchFamily="34" charset="-122"/>
            </a:endParaRPr>
          </a:p>
        </p:txBody>
      </p:sp>
      <p:sp>
        <p:nvSpPr>
          <p:cNvPr id="9" name="AutoShape 4"/>
          <p:cNvSpPr>
            <a:spLocks noChangeArrowheads="1"/>
          </p:cNvSpPr>
          <p:nvPr/>
        </p:nvSpPr>
        <p:spPr bwMode="auto">
          <a:xfrm>
            <a:off x="3677759" y="3030211"/>
            <a:ext cx="944562" cy="868362"/>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2</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10" name="矩形 9"/>
          <p:cNvSpPr/>
          <p:nvPr/>
        </p:nvSpPr>
        <p:spPr bwMode="auto">
          <a:xfrm>
            <a:off x="3726588" y="4668028"/>
            <a:ext cx="2902813" cy="785812"/>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50800" dist="38100" dir="5400000" algn="t" rotWithShape="0">
              <a:prstClr val="black">
                <a:alpha val="40000"/>
              </a:prstClr>
            </a:outerShdw>
          </a:effectLst>
        </p:spPr>
        <p:txBody>
          <a:bodyPr anchor="ctr"/>
          <a:lstStyle/>
          <a:p>
            <a:pPr algn="ctr" fontAlgn="ctr">
              <a:defRPr/>
            </a:pPr>
            <a:r>
              <a:rPr lang="zh-CN" altLang="en-US" sz="2400" dirty="0">
                <a:latin typeface="微软雅黑" panose="020B0503020204020204" pitchFamily="34" charset="-122"/>
                <a:ea typeface="微软雅黑" panose="020B0503020204020204" pitchFamily="34" charset="-122"/>
              </a:rPr>
              <a:t>命题工作流程</a:t>
            </a:r>
          </a:p>
        </p:txBody>
      </p:sp>
      <p:sp>
        <p:nvSpPr>
          <p:cNvPr id="11" name="AutoShape 4"/>
          <p:cNvSpPr>
            <a:spLocks noChangeArrowheads="1"/>
          </p:cNvSpPr>
          <p:nvPr/>
        </p:nvSpPr>
        <p:spPr bwMode="auto">
          <a:xfrm>
            <a:off x="3033281" y="4614053"/>
            <a:ext cx="950913" cy="887412"/>
          </a:xfrm>
          <a:prstGeom prst="hexagon">
            <a:avLst>
              <a:gd name="adj" fmla="val 28657"/>
              <a:gd name="vf" fmla="val 115470"/>
            </a:avLst>
          </a:prstGeom>
          <a:gradFill>
            <a:gsLst>
              <a:gs pos="33000">
                <a:srgbClr val="6DAA2D">
                  <a:lumMod val="60000"/>
                  <a:lumOff val="40000"/>
                </a:srgbClr>
              </a:gs>
              <a:gs pos="100000">
                <a:srgbClr val="6DAA2D"/>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a:extLst/>
        </p:spPr>
        <p:txBody>
          <a:bodyPr anchor="ctr"/>
          <a:lstStyle>
            <a:defPPr>
              <a:defRPr lang="zh-CN"/>
            </a:defPPr>
            <a:lvl1pPr algn="r" rtl="0" fontAlgn="ctr">
              <a:spcBef>
                <a:spcPct val="0"/>
              </a:spcBef>
              <a:spcAft>
                <a:spcPct val="0"/>
              </a:spcAft>
              <a:defRPr kern="1200">
                <a:solidFill>
                  <a:srgbClr val="5F5F5F"/>
                </a:solidFill>
                <a:latin typeface="黑体" pitchFamily="2" charset="-122"/>
                <a:ea typeface="黑体" pitchFamily="2" charset="-122"/>
                <a:cs typeface="+mn-cs"/>
              </a:defRPr>
            </a:lvl1pPr>
            <a:lvl2pPr marL="457200" algn="r" rtl="0" fontAlgn="ctr">
              <a:spcBef>
                <a:spcPct val="0"/>
              </a:spcBef>
              <a:spcAft>
                <a:spcPct val="0"/>
              </a:spcAft>
              <a:defRPr kern="1200">
                <a:solidFill>
                  <a:srgbClr val="5F5F5F"/>
                </a:solidFill>
                <a:latin typeface="黑体" pitchFamily="2" charset="-122"/>
                <a:ea typeface="黑体" pitchFamily="2" charset="-122"/>
                <a:cs typeface="+mn-cs"/>
              </a:defRPr>
            </a:lvl2pPr>
            <a:lvl3pPr marL="914400" algn="r" rtl="0" fontAlgn="ctr">
              <a:spcBef>
                <a:spcPct val="0"/>
              </a:spcBef>
              <a:spcAft>
                <a:spcPct val="0"/>
              </a:spcAft>
              <a:defRPr kern="1200">
                <a:solidFill>
                  <a:srgbClr val="5F5F5F"/>
                </a:solidFill>
                <a:latin typeface="黑体" pitchFamily="2" charset="-122"/>
                <a:ea typeface="黑体" pitchFamily="2" charset="-122"/>
                <a:cs typeface="+mn-cs"/>
              </a:defRPr>
            </a:lvl3pPr>
            <a:lvl4pPr marL="1371600" algn="r" rtl="0" fontAlgn="ctr">
              <a:spcBef>
                <a:spcPct val="0"/>
              </a:spcBef>
              <a:spcAft>
                <a:spcPct val="0"/>
              </a:spcAft>
              <a:defRPr kern="1200">
                <a:solidFill>
                  <a:srgbClr val="5F5F5F"/>
                </a:solidFill>
                <a:latin typeface="黑体" pitchFamily="2" charset="-122"/>
                <a:ea typeface="黑体" pitchFamily="2" charset="-122"/>
                <a:cs typeface="+mn-cs"/>
              </a:defRPr>
            </a:lvl4pPr>
            <a:lvl5pPr marL="1828800" algn="r" rtl="0" fontAlgn="ctr">
              <a:spcBef>
                <a:spcPct val="0"/>
              </a:spcBef>
              <a:spcAft>
                <a:spcPct val="0"/>
              </a:spcAft>
              <a:defRPr kern="1200">
                <a:solidFill>
                  <a:srgbClr val="5F5F5F"/>
                </a:solidFill>
                <a:latin typeface="黑体" pitchFamily="2" charset="-122"/>
                <a:ea typeface="黑体" pitchFamily="2" charset="-122"/>
                <a:cs typeface="+mn-cs"/>
              </a:defRPr>
            </a:lvl5pPr>
            <a:lvl6pPr marL="2286000" algn="l" defTabSz="914400" rtl="0" eaLnBrk="1" latinLnBrk="0" hangingPunct="1">
              <a:defRPr kern="1200">
                <a:solidFill>
                  <a:srgbClr val="5F5F5F"/>
                </a:solidFill>
                <a:latin typeface="黑体" pitchFamily="2" charset="-122"/>
                <a:ea typeface="黑体" pitchFamily="2" charset="-122"/>
                <a:cs typeface="+mn-cs"/>
              </a:defRPr>
            </a:lvl6pPr>
            <a:lvl7pPr marL="2743200" algn="l" defTabSz="914400" rtl="0" eaLnBrk="1" latinLnBrk="0" hangingPunct="1">
              <a:defRPr kern="1200">
                <a:solidFill>
                  <a:srgbClr val="5F5F5F"/>
                </a:solidFill>
                <a:latin typeface="黑体" pitchFamily="2" charset="-122"/>
                <a:ea typeface="黑体" pitchFamily="2" charset="-122"/>
                <a:cs typeface="+mn-cs"/>
              </a:defRPr>
            </a:lvl7pPr>
            <a:lvl8pPr marL="3200400" algn="l" defTabSz="914400" rtl="0" eaLnBrk="1" latinLnBrk="0" hangingPunct="1">
              <a:defRPr kern="1200">
                <a:solidFill>
                  <a:srgbClr val="5F5F5F"/>
                </a:solidFill>
                <a:latin typeface="黑体" pitchFamily="2" charset="-122"/>
                <a:ea typeface="黑体" pitchFamily="2" charset="-122"/>
                <a:cs typeface="+mn-cs"/>
              </a:defRPr>
            </a:lvl8pPr>
            <a:lvl9pPr marL="3657600" algn="l" defTabSz="914400" rtl="0" eaLnBrk="1" latinLnBrk="0" hangingPunct="1">
              <a:defRPr kern="1200">
                <a:solidFill>
                  <a:srgbClr val="5F5F5F"/>
                </a:solidFill>
                <a:latin typeface="黑体" pitchFamily="2" charset="-122"/>
                <a:ea typeface="黑体" pitchFamily="2" charset="-122"/>
                <a:cs typeface="+mn-cs"/>
              </a:defRPr>
            </a:lvl9pPr>
          </a:lstStyle>
          <a:p>
            <a:pPr algn="ctr" fontAlgn="auto">
              <a:lnSpc>
                <a:spcPct val="120000"/>
              </a:lnSpc>
              <a:spcBef>
                <a:spcPts val="0"/>
              </a:spcBef>
              <a:spcAft>
                <a:spcPts val="0"/>
              </a:spcAft>
              <a:defRPr/>
            </a:pPr>
            <a:r>
              <a:rPr lang="en-US" altLang="zh-CN" sz="2800" b="1" kern="0" dirty="0" smtClean="0">
                <a:solidFill>
                  <a:srgbClr val="000000"/>
                </a:solidFill>
                <a:latin typeface="黑体" pitchFamily="49" charset="-122"/>
                <a:ea typeface="黑体" pitchFamily="49" charset="-122"/>
                <a:cs typeface="Times New Roman" pitchFamily="18" charset="0"/>
              </a:rPr>
              <a:t>3</a:t>
            </a:r>
            <a:endParaRPr lang="en-US" altLang="zh-CN" sz="2800" b="1" kern="0" dirty="0">
              <a:solidFill>
                <a:srgbClr val="000000"/>
              </a:solidFill>
              <a:latin typeface="黑体" pitchFamily="49" charset="-122"/>
              <a:ea typeface="黑体" pitchFamily="49" charset="-122"/>
              <a:cs typeface="Times New Roman" pitchFamily="18" charset="0"/>
            </a:endParaRPr>
          </a:p>
        </p:txBody>
      </p:sp>
      <p:sp>
        <p:nvSpPr>
          <p:cNvPr id="12" name="TextBox 27"/>
          <p:cNvSpPr txBox="1">
            <a:spLocks noChangeArrowheads="1"/>
          </p:cNvSpPr>
          <p:nvPr/>
        </p:nvSpPr>
        <p:spPr bwMode="auto">
          <a:xfrm>
            <a:off x="1606119" y="2016276"/>
            <a:ext cx="733425" cy="2693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3600" b="1" dirty="0">
                <a:solidFill>
                  <a:srgbClr val="C00000"/>
                </a:solidFill>
                <a:latin typeface="黑体" panose="02010609060101010101" pitchFamily="49" charset="-122"/>
                <a:ea typeface="黑体" panose="02010609060101010101" pitchFamily="49" charset="-122"/>
              </a:rPr>
              <a:t>内容提纲</a:t>
            </a:r>
          </a:p>
        </p:txBody>
      </p:sp>
    </p:spTree>
    <p:extLst>
      <p:ext uri="{BB962C8B-B14F-4D97-AF65-F5344CB8AC3E}">
        <p14:creationId xmlns:p14="http://schemas.microsoft.com/office/powerpoint/2010/main" val="40600695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5"/>
            <a:ext cx="7711150" cy="40788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3.  </a:t>
            </a:r>
            <a:r>
              <a:rPr lang="zh-CN" altLang="en-US" sz="1800" b="1" dirty="0" smtClean="0">
                <a:latin typeface="微软雅黑" panose="020B0503020204020204" pitchFamily="34" charset="-122"/>
                <a:ea typeface="微软雅黑" panose="020B0503020204020204" pitchFamily="34" charset="-122"/>
              </a:rPr>
              <a:t>选择题的题干编制规范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ct val="150000"/>
              </a:lnSpc>
              <a:spcBef>
                <a:spcPts val="600"/>
              </a:spcBef>
              <a:buNone/>
            </a:pPr>
            <a:r>
              <a:rPr lang="zh-CN" altLang="en-US" sz="1800" dirty="0"/>
              <a:t>（</a:t>
            </a:r>
            <a:r>
              <a:rPr lang="en-US" altLang="zh-CN" sz="1800" dirty="0"/>
              <a:t>2）</a:t>
            </a:r>
            <a:r>
              <a:rPr lang="zh-CN" altLang="en-US" sz="1800" dirty="0"/>
              <a:t>题干与备选项构成的句子应意思明确</a:t>
            </a:r>
            <a:endParaRPr lang="en-US" altLang="zh-CN" sz="1800" dirty="0"/>
          </a:p>
          <a:p>
            <a:pPr marL="0" indent="457200">
              <a:lnSpc>
                <a:spcPct val="150000"/>
              </a:lnSpc>
              <a:spcBef>
                <a:spcPts val="600"/>
              </a:spcBef>
              <a:buNone/>
            </a:pPr>
            <a:r>
              <a:rPr lang="en-US" altLang="zh-CN" sz="1800" dirty="0"/>
              <a:t>[</a:t>
            </a:r>
            <a:r>
              <a:rPr lang="zh-CN" altLang="en-US" sz="1800" dirty="0"/>
              <a:t>问题示例</a:t>
            </a:r>
            <a:r>
              <a:rPr lang="en-US" altLang="zh-CN" sz="1800" dirty="0"/>
              <a:t>]</a:t>
            </a:r>
            <a:r>
              <a:rPr lang="zh-CN" altLang="en-US" sz="1800" dirty="0"/>
              <a:t>下列不是现代建筑设计类型</a:t>
            </a:r>
            <a:r>
              <a:rPr lang="zh-CN" altLang="en-US" sz="1800" dirty="0" smtClean="0"/>
              <a:t>的（       ）</a:t>
            </a:r>
            <a:endParaRPr lang="en-US" altLang="zh-CN" sz="1800" dirty="0"/>
          </a:p>
          <a:p>
            <a:pPr marL="0" indent="457200">
              <a:lnSpc>
                <a:spcPct val="150000"/>
              </a:lnSpc>
              <a:spcBef>
                <a:spcPts val="600"/>
              </a:spcBef>
              <a:buNone/>
            </a:pPr>
            <a:r>
              <a:rPr lang="en-US" altLang="zh-CN" sz="1800" dirty="0" smtClean="0"/>
              <a:t>             A.  </a:t>
            </a:r>
            <a:r>
              <a:rPr lang="zh-CN" altLang="en-US" sz="1800" dirty="0" smtClean="0"/>
              <a:t>维多利亚</a:t>
            </a:r>
            <a:r>
              <a:rPr lang="zh-CN" altLang="en-US" sz="1800" dirty="0"/>
              <a:t>风格建筑  </a:t>
            </a:r>
            <a:r>
              <a:rPr lang="zh-CN" altLang="en-US" sz="1800" dirty="0" smtClean="0"/>
              <a:t>               </a:t>
            </a:r>
            <a:r>
              <a:rPr lang="en-US" altLang="zh-CN" sz="1800" dirty="0" smtClean="0"/>
              <a:t>B.  </a:t>
            </a:r>
            <a:r>
              <a:rPr lang="zh-CN" altLang="en-US" sz="1800" dirty="0" smtClean="0"/>
              <a:t>高科技</a:t>
            </a:r>
            <a:r>
              <a:rPr lang="zh-CN" altLang="en-US" sz="1800" dirty="0"/>
              <a:t>建筑</a:t>
            </a:r>
            <a:endParaRPr lang="en-US" altLang="zh-CN" sz="1800" dirty="0"/>
          </a:p>
          <a:p>
            <a:pPr marL="0" indent="457200">
              <a:lnSpc>
                <a:spcPct val="150000"/>
              </a:lnSpc>
              <a:spcBef>
                <a:spcPts val="600"/>
              </a:spcBef>
              <a:buNone/>
            </a:pPr>
            <a:r>
              <a:rPr lang="en-US" altLang="zh-CN" sz="1800" dirty="0" smtClean="0"/>
              <a:t>             C.  </a:t>
            </a:r>
            <a:r>
              <a:rPr lang="zh-CN" altLang="en-US" sz="1800" dirty="0" smtClean="0"/>
              <a:t>简约</a:t>
            </a:r>
            <a:r>
              <a:rPr lang="zh-CN" altLang="en-US" sz="1800" dirty="0"/>
              <a:t>主义建筑  </a:t>
            </a:r>
            <a:r>
              <a:rPr lang="zh-CN" altLang="en-US" sz="1800" dirty="0" smtClean="0"/>
              <a:t>                        </a:t>
            </a:r>
            <a:r>
              <a:rPr lang="en-US" altLang="zh-CN" sz="1800" dirty="0" smtClean="0"/>
              <a:t>D.  </a:t>
            </a:r>
            <a:r>
              <a:rPr lang="zh-CN" altLang="en-US" sz="1800" dirty="0" smtClean="0"/>
              <a:t>新</a:t>
            </a:r>
            <a:r>
              <a:rPr lang="zh-CN" altLang="en-US" sz="1800" dirty="0"/>
              <a:t>表现主义建筑</a:t>
            </a:r>
            <a:endParaRPr lang="en-US" altLang="zh-CN" sz="1800" dirty="0"/>
          </a:p>
          <a:p>
            <a:pPr marL="0" indent="457200">
              <a:lnSpc>
                <a:spcPct val="1500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A</a:t>
            </a:r>
            <a:endParaRPr lang="en-US" altLang="zh-CN" sz="1800" dirty="0"/>
          </a:p>
          <a:p>
            <a:pPr marL="0" indent="457200">
              <a:lnSpc>
                <a:spcPct val="150000"/>
              </a:lnSpc>
              <a:spcBef>
                <a:spcPts val="600"/>
              </a:spcBef>
              <a:buNone/>
            </a:pPr>
            <a:r>
              <a:rPr lang="zh-CN" altLang="en-US" sz="1800" dirty="0"/>
              <a:t>注：本题题干与选项相联时，语意含糊不清。正确的表述应该是</a:t>
            </a:r>
            <a:r>
              <a:rPr lang="en-US" altLang="zh-CN" sz="1800" dirty="0"/>
              <a:t>“</a:t>
            </a:r>
            <a:r>
              <a:rPr lang="zh-CN" altLang="en-US" sz="1800" b="1" dirty="0">
                <a:solidFill>
                  <a:srgbClr val="C00000"/>
                </a:solidFill>
              </a:rPr>
              <a:t>下列不属于现代建筑设计类型的是</a:t>
            </a:r>
            <a:r>
              <a:rPr lang="en-US" altLang="zh-CN" sz="1800" dirty="0"/>
              <a:t>”</a:t>
            </a:r>
            <a:endParaRPr lang="zh-CN" altLang="en-US" sz="1800" dirty="0"/>
          </a:p>
        </p:txBody>
      </p:sp>
    </p:spTree>
    <p:extLst>
      <p:ext uri="{BB962C8B-B14F-4D97-AF65-F5344CB8AC3E}">
        <p14:creationId xmlns:p14="http://schemas.microsoft.com/office/powerpoint/2010/main" val="6683284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5"/>
            <a:ext cx="7711150" cy="40788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5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3.  </a:t>
            </a:r>
            <a:r>
              <a:rPr lang="zh-CN" altLang="en-US" sz="1800" b="1" dirty="0" smtClean="0">
                <a:latin typeface="微软雅黑" panose="020B0503020204020204" pitchFamily="34" charset="-122"/>
                <a:ea typeface="微软雅黑" panose="020B0503020204020204" pitchFamily="34" charset="-122"/>
              </a:rPr>
              <a:t>选择题的题干编制规范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500"/>
              </a:lnSpc>
              <a:spcBef>
                <a:spcPts val="600"/>
              </a:spcBef>
              <a:buNone/>
            </a:pPr>
            <a:r>
              <a:rPr lang="zh-CN" altLang="en-US" sz="1800" dirty="0"/>
              <a:t>（</a:t>
            </a:r>
            <a:r>
              <a:rPr lang="en-US" altLang="zh-CN" sz="1800" dirty="0"/>
              <a:t>3）</a:t>
            </a:r>
            <a:r>
              <a:rPr lang="zh-CN" altLang="en-US" sz="1800" dirty="0"/>
              <a:t>题干应避免对备选项构成暗示或包含</a:t>
            </a:r>
            <a:endParaRPr lang="en-US" altLang="zh-CN" sz="1800" dirty="0"/>
          </a:p>
          <a:p>
            <a:pPr marL="0" indent="457200">
              <a:lnSpc>
                <a:spcPts val="2500"/>
              </a:lnSpc>
              <a:spcBef>
                <a:spcPts val="600"/>
              </a:spcBef>
              <a:buNone/>
            </a:pPr>
            <a:r>
              <a:rPr lang="en-US" altLang="zh-CN" sz="1800" dirty="0"/>
              <a:t>[</a:t>
            </a:r>
            <a:r>
              <a:rPr lang="zh-CN" altLang="en-US" sz="1800" dirty="0"/>
              <a:t>问题示例</a:t>
            </a:r>
            <a:r>
              <a:rPr lang="en-US" altLang="zh-CN" sz="1800" dirty="0"/>
              <a:t>1]</a:t>
            </a:r>
            <a:r>
              <a:rPr lang="zh-CN" altLang="en-US" sz="1800" b="1" dirty="0">
                <a:solidFill>
                  <a:srgbClr val="C00000"/>
                </a:solidFill>
              </a:rPr>
              <a:t>螳螂</a:t>
            </a:r>
            <a:r>
              <a:rPr lang="zh-CN" altLang="en-US" sz="1800" dirty="0" smtClean="0"/>
              <a:t>属于（       ）</a:t>
            </a:r>
            <a:endParaRPr lang="en-US" altLang="zh-CN" sz="1800" dirty="0"/>
          </a:p>
          <a:p>
            <a:pPr marL="0" indent="457200">
              <a:lnSpc>
                <a:spcPts val="2500"/>
              </a:lnSpc>
              <a:spcBef>
                <a:spcPts val="600"/>
              </a:spcBef>
              <a:buNone/>
            </a:pPr>
            <a:r>
              <a:rPr lang="en-US" altLang="zh-CN" sz="1800" dirty="0" smtClean="0"/>
              <a:t>           A.  </a:t>
            </a:r>
            <a:r>
              <a:rPr lang="zh-CN" altLang="en-US" sz="1800" dirty="0" smtClean="0"/>
              <a:t>鞘翅目    </a:t>
            </a:r>
            <a:r>
              <a:rPr lang="en-US" altLang="zh-CN" sz="1800" dirty="0" smtClean="0"/>
              <a:t>B.  </a:t>
            </a:r>
            <a:r>
              <a:rPr lang="zh-CN" altLang="en-US" sz="1800" b="1" dirty="0">
                <a:solidFill>
                  <a:srgbClr val="C00000"/>
                </a:solidFill>
              </a:rPr>
              <a:t>螳螂</a:t>
            </a:r>
            <a:r>
              <a:rPr lang="zh-CN" altLang="en-US" sz="1800" dirty="0" smtClean="0"/>
              <a:t>目     </a:t>
            </a:r>
            <a:r>
              <a:rPr lang="en-US" altLang="zh-CN" sz="1800" dirty="0" smtClean="0"/>
              <a:t>C.  </a:t>
            </a:r>
            <a:r>
              <a:rPr lang="zh-CN" altLang="en-US" sz="1800" dirty="0" smtClean="0"/>
              <a:t>膜翅目     </a:t>
            </a:r>
            <a:r>
              <a:rPr lang="en-US" altLang="zh-CN" sz="1800" dirty="0" smtClean="0"/>
              <a:t>D.  </a:t>
            </a:r>
            <a:r>
              <a:rPr lang="zh-CN" altLang="en-US" sz="1800" dirty="0" smtClean="0"/>
              <a:t>等翅目</a:t>
            </a:r>
            <a:endParaRPr lang="en-US" altLang="zh-CN" sz="1800" dirty="0"/>
          </a:p>
          <a:p>
            <a:pPr marL="0" indent="457200">
              <a:lnSpc>
                <a:spcPts val="25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B</a:t>
            </a:r>
            <a:endParaRPr lang="en-US" altLang="zh-CN" sz="1800" dirty="0"/>
          </a:p>
          <a:p>
            <a:pPr marL="0" indent="457200">
              <a:lnSpc>
                <a:spcPts val="2500"/>
              </a:lnSpc>
              <a:spcBef>
                <a:spcPts val="600"/>
              </a:spcBef>
              <a:buNone/>
            </a:pPr>
            <a:r>
              <a:rPr lang="en-US" altLang="zh-CN" sz="1800" dirty="0"/>
              <a:t>[</a:t>
            </a:r>
            <a:r>
              <a:rPr lang="zh-CN" altLang="en-US" sz="1800" dirty="0"/>
              <a:t>问题示例</a:t>
            </a:r>
            <a:r>
              <a:rPr lang="en-US" altLang="zh-CN" sz="1800" dirty="0"/>
              <a:t>2]</a:t>
            </a:r>
            <a:r>
              <a:rPr lang="zh-CN" altLang="en-US" sz="1800" dirty="0"/>
              <a:t>生长在主干或枝干的</a:t>
            </a:r>
            <a:r>
              <a:rPr lang="zh-CN" altLang="en-US" sz="1800" b="1" dirty="0">
                <a:solidFill>
                  <a:srgbClr val="C00000"/>
                </a:solidFill>
              </a:rPr>
              <a:t>顶端的芽</a:t>
            </a:r>
            <a:r>
              <a:rPr lang="zh-CN" altLang="en-US" sz="1800" dirty="0" smtClean="0"/>
              <a:t>称作（       ）</a:t>
            </a:r>
            <a:endParaRPr lang="en-US" altLang="zh-CN" sz="1800" dirty="0"/>
          </a:p>
          <a:p>
            <a:pPr marL="0" indent="457200">
              <a:lnSpc>
                <a:spcPts val="2500"/>
              </a:lnSpc>
              <a:spcBef>
                <a:spcPts val="600"/>
              </a:spcBef>
              <a:buNone/>
            </a:pPr>
            <a:r>
              <a:rPr lang="en-US" altLang="zh-CN" sz="1800" dirty="0" smtClean="0"/>
              <a:t>           A.  </a:t>
            </a:r>
            <a:r>
              <a:rPr lang="zh-CN" altLang="en-US" sz="1800" dirty="0" smtClean="0"/>
              <a:t>侧芽     </a:t>
            </a:r>
            <a:r>
              <a:rPr lang="en-US" altLang="zh-CN" sz="1800" dirty="0" smtClean="0"/>
              <a:t>B.  </a:t>
            </a:r>
            <a:r>
              <a:rPr lang="zh-CN" altLang="en-US" sz="1800" b="1" dirty="0">
                <a:solidFill>
                  <a:srgbClr val="C00000"/>
                </a:solidFill>
              </a:rPr>
              <a:t>顶芽</a:t>
            </a:r>
            <a:r>
              <a:rPr lang="zh-CN" altLang="en-US" sz="1800" dirty="0" smtClean="0"/>
              <a:t>    </a:t>
            </a:r>
            <a:r>
              <a:rPr lang="en-US" altLang="zh-CN" sz="1800" dirty="0" smtClean="0"/>
              <a:t>C.  </a:t>
            </a:r>
            <a:r>
              <a:rPr lang="zh-CN" altLang="en-US" sz="1800" dirty="0" smtClean="0"/>
              <a:t>叶芽     </a:t>
            </a:r>
            <a:r>
              <a:rPr lang="en-US" altLang="zh-CN" sz="1800" dirty="0" smtClean="0"/>
              <a:t>D.  </a:t>
            </a:r>
            <a:r>
              <a:rPr lang="zh-CN" altLang="en-US" sz="1800" dirty="0" smtClean="0"/>
              <a:t>混合芽</a:t>
            </a:r>
            <a:endParaRPr lang="en-US" altLang="zh-CN" sz="1800" dirty="0"/>
          </a:p>
          <a:p>
            <a:pPr marL="0" indent="457200">
              <a:lnSpc>
                <a:spcPts val="25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B</a:t>
            </a:r>
            <a:endParaRPr lang="en-US" altLang="zh-CN" sz="1800" dirty="0"/>
          </a:p>
          <a:p>
            <a:pPr marL="0" indent="457200">
              <a:lnSpc>
                <a:spcPts val="2500"/>
              </a:lnSpc>
              <a:spcBef>
                <a:spcPts val="600"/>
              </a:spcBef>
              <a:buNone/>
            </a:pPr>
            <a:r>
              <a:rPr lang="zh-CN" altLang="en-US" sz="1800" dirty="0"/>
              <a:t>注：选择题题干在逻辑关系或词语使用上应避免对备选项构成暗示或包含。上述两例中，从题干表述可以直接看出正确答案，没有考核功能。</a:t>
            </a:r>
          </a:p>
        </p:txBody>
      </p:sp>
    </p:spTree>
    <p:extLst>
      <p:ext uri="{BB962C8B-B14F-4D97-AF65-F5344CB8AC3E}">
        <p14:creationId xmlns:p14="http://schemas.microsoft.com/office/powerpoint/2010/main" val="28308554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711150" cy="44739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5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3.  </a:t>
            </a:r>
            <a:r>
              <a:rPr lang="zh-CN" altLang="en-US" sz="1800" b="1" dirty="0" smtClean="0">
                <a:latin typeface="微软雅黑" panose="020B0503020204020204" pitchFamily="34" charset="-122"/>
                <a:ea typeface="微软雅黑" panose="020B0503020204020204" pitchFamily="34" charset="-122"/>
              </a:rPr>
              <a:t>选择题的题干编制规范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500"/>
              </a:lnSpc>
              <a:spcBef>
                <a:spcPts val="600"/>
              </a:spcBef>
              <a:buNone/>
              <a:defRPr/>
            </a:pPr>
            <a:r>
              <a:rPr lang="zh-CN" altLang="en-US" sz="1800" dirty="0"/>
              <a:t>（</a:t>
            </a:r>
            <a:r>
              <a:rPr lang="en-US" altLang="zh-CN" sz="1800" dirty="0"/>
              <a:t>4）</a:t>
            </a:r>
            <a:r>
              <a:rPr lang="zh-CN" altLang="en-US" sz="1800" dirty="0"/>
              <a:t>题干尽量不从反向设问</a:t>
            </a:r>
            <a:endParaRPr lang="en-US" altLang="zh-CN" sz="1800" dirty="0"/>
          </a:p>
          <a:p>
            <a:pPr marL="0" indent="457200">
              <a:lnSpc>
                <a:spcPts val="2500"/>
              </a:lnSpc>
              <a:spcBef>
                <a:spcPts val="600"/>
              </a:spcBef>
              <a:buNone/>
              <a:defRPr/>
            </a:pPr>
            <a:r>
              <a:rPr lang="en-US" altLang="zh-CN" sz="1800" dirty="0"/>
              <a:t>[</a:t>
            </a:r>
            <a:r>
              <a:rPr lang="zh-CN" altLang="en-US" sz="1800" dirty="0"/>
              <a:t>问题示例</a:t>
            </a:r>
            <a:r>
              <a:rPr lang="en-US" altLang="zh-CN" sz="1800" dirty="0"/>
              <a:t>1</a:t>
            </a:r>
            <a:r>
              <a:rPr lang="en-US" altLang="zh-CN" sz="1800" dirty="0" smtClean="0"/>
              <a:t>]</a:t>
            </a:r>
            <a:r>
              <a:rPr lang="zh-CN" altLang="en-US" sz="1800" dirty="0" smtClean="0"/>
              <a:t>地铁</a:t>
            </a:r>
            <a:r>
              <a:rPr lang="en-US" altLang="zh-CN" sz="1800" dirty="0"/>
              <a:t>AFC</a:t>
            </a:r>
            <a:r>
              <a:rPr lang="zh-CN" altLang="en-US" sz="1800" dirty="0"/>
              <a:t>设备</a:t>
            </a:r>
            <a:r>
              <a:rPr lang="zh-CN" altLang="en-US" sz="1800" b="1" dirty="0">
                <a:solidFill>
                  <a:srgbClr val="C00000"/>
                </a:solidFill>
              </a:rPr>
              <a:t>不</a:t>
            </a:r>
            <a:r>
              <a:rPr lang="zh-CN" altLang="en-US" sz="1800" dirty="0"/>
              <a:t>可以实现的功能</a:t>
            </a:r>
            <a:r>
              <a:rPr lang="zh-CN" altLang="en-US" sz="1800" dirty="0" smtClean="0"/>
              <a:t>是（       ）</a:t>
            </a:r>
            <a:endParaRPr lang="en-US" altLang="zh-CN" sz="1800" dirty="0"/>
          </a:p>
          <a:p>
            <a:pPr marL="0" indent="457200">
              <a:lnSpc>
                <a:spcPts val="2500"/>
              </a:lnSpc>
              <a:spcBef>
                <a:spcPts val="600"/>
              </a:spcBef>
              <a:buNone/>
              <a:defRPr/>
            </a:pPr>
            <a:r>
              <a:rPr lang="en-US" altLang="zh-CN" sz="1800" dirty="0" smtClean="0"/>
              <a:t>          A.  </a:t>
            </a:r>
            <a:r>
              <a:rPr lang="zh-CN" altLang="en-US" sz="1800" dirty="0" smtClean="0"/>
              <a:t>购票       </a:t>
            </a:r>
            <a:r>
              <a:rPr lang="en-US" altLang="zh-CN" sz="1800" dirty="0" smtClean="0"/>
              <a:t>B.  </a:t>
            </a:r>
            <a:r>
              <a:rPr lang="zh-CN" altLang="en-US" sz="1800" dirty="0" smtClean="0"/>
              <a:t>检票       </a:t>
            </a:r>
            <a:r>
              <a:rPr lang="en-US" altLang="zh-CN" sz="1800" dirty="0" smtClean="0"/>
              <a:t>C.  </a:t>
            </a:r>
            <a:r>
              <a:rPr lang="zh-CN" altLang="en-US" sz="1800" dirty="0" smtClean="0"/>
              <a:t>统计</a:t>
            </a:r>
            <a:r>
              <a:rPr lang="zh-CN" altLang="en-US" sz="1800" dirty="0"/>
              <a:t>自动化      </a:t>
            </a:r>
            <a:r>
              <a:rPr lang="en-US" altLang="zh-CN" sz="1800" dirty="0" smtClean="0"/>
              <a:t>D.  </a:t>
            </a:r>
            <a:r>
              <a:rPr lang="zh-CN" altLang="en-US" sz="1800" dirty="0" smtClean="0"/>
              <a:t>增加</a:t>
            </a:r>
            <a:r>
              <a:rPr lang="zh-CN" altLang="en-US" sz="1800" dirty="0"/>
              <a:t>现金流通</a:t>
            </a:r>
            <a:endParaRPr lang="en-US" altLang="zh-CN" sz="1800" dirty="0"/>
          </a:p>
          <a:p>
            <a:pPr marL="0" indent="457200">
              <a:lnSpc>
                <a:spcPts val="2500"/>
              </a:lnSpc>
              <a:spcBef>
                <a:spcPts val="600"/>
              </a:spcBef>
              <a:buNone/>
              <a:defRPr/>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D</a:t>
            </a:r>
            <a:endParaRPr lang="en-US" altLang="zh-CN" sz="1800" dirty="0"/>
          </a:p>
          <a:p>
            <a:pPr marL="0" indent="457200">
              <a:lnSpc>
                <a:spcPts val="2500"/>
              </a:lnSpc>
              <a:spcBef>
                <a:spcPts val="600"/>
              </a:spcBef>
              <a:buNone/>
              <a:defRPr/>
            </a:pPr>
            <a:r>
              <a:rPr lang="en-US" altLang="zh-CN" sz="1800" dirty="0"/>
              <a:t>[</a:t>
            </a:r>
            <a:r>
              <a:rPr lang="zh-CN" altLang="en-US" sz="1800" dirty="0"/>
              <a:t>问题示例</a:t>
            </a:r>
            <a:r>
              <a:rPr lang="en-US" altLang="zh-CN" sz="1800" dirty="0"/>
              <a:t>2]</a:t>
            </a:r>
            <a:r>
              <a:rPr lang="zh-CN" altLang="en-US" sz="1800" dirty="0"/>
              <a:t>将下列数值修约成</a:t>
            </a:r>
            <a:r>
              <a:rPr lang="en-US" altLang="zh-CN" sz="1800" dirty="0"/>
              <a:t>3</a:t>
            </a:r>
            <a:r>
              <a:rPr lang="zh-CN" altLang="en-US" sz="1800" dirty="0"/>
              <a:t>位有效数字，</a:t>
            </a:r>
            <a:r>
              <a:rPr lang="zh-CN" altLang="en-US" sz="1800" dirty="0" smtClean="0"/>
              <a:t>其中</a:t>
            </a:r>
            <a:r>
              <a:rPr lang="zh-CN" altLang="en-US" sz="1800" b="1" dirty="0" smtClean="0">
                <a:solidFill>
                  <a:srgbClr val="C00000"/>
                </a:solidFill>
              </a:rPr>
              <a:t>错误</a:t>
            </a:r>
            <a:r>
              <a:rPr lang="zh-CN" altLang="en-US" sz="1800" dirty="0"/>
              <a:t>的</a:t>
            </a:r>
            <a:r>
              <a:rPr lang="zh-CN" altLang="en-US" sz="1800" dirty="0" smtClean="0"/>
              <a:t>是（       ）</a:t>
            </a:r>
            <a:endParaRPr lang="en-US" altLang="zh-CN" sz="1800" dirty="0"/>
          </a:p>
          <a:p>
            <a:pPr marL="0" indent="457200">
              <a:lnSpc>
                <a:spcPts val="2500"/>
              </a:lnSpc>
              <a:spcBef>
                <a:spcPts val="600"/>
              </a:spcBef>
              <a:buNone/>
              <a:defRPr/>
            </a:pPr>
            <a:r>
              <a:rPr lang="en-US" altLang="zh-CN" sz="1800" dirty="0" smtClean="0"/>
              <a:t>          A.  6.5350</a:t>
            </a:r>
            <a:r>
              <a:rPr lang="en-US" altLang="zh-CN" sz="1800" dirty="0"/>
              <a:t>→</a:t>
            </a:r>
            <a:r>
              <a:rPr lang="en-US" altLang="zh-CN" sz="1800" dirty="0" smtClean="0"/>
              <a:t>6.54              B.  6.5342 </a:t>
            </a:r>
            <a:r>
              <a:rPr lang="en-US" altLang="zh-CN" sz="1800" dirty="0"/>
              <a:t>→</a:t>
            </a:r>
            <a:r>
              <a:rPr lang="en-US" altLang="zh-CN" sz="1800" dirty="0" smtClean="0"/>
              <a:t>6.53</a:t>
            </a:r>
            <a:endParaRPr lang="en-US" altLang="zh-CN" sz="1800" dirty="0"/>
          </a:p>
          <a:p>
            <a:pPr marL="0" indent="457200">
              <a:lnSpc>
                <a:spcPts val="2500"/>
              </a:lnSpc>
              <a:spcBef>
                <a:spcPts val="600"/>
              </a:spcBef>
              <a:buNone/>
              <a:defRPr/>
            </a:pPr>
            <a:r>
              <a:rPr lang="en-US" altLang="zh-CN" sz="1800" dirty="0" smtClean="0"/>
              <a:t>          C.  6.545 </a:t>
            </a:r>
            <a:r>
              <a:rPr lang="en-US" altLang="zh-CN" sz="1800" dirty="0"/>
              <a:t>→</a:t>
            </a:r>
            <a:r>
              <a:rPr lang="en-US" altLang="zh-CN" sz="1800" dirty="0" smtClean="0"/>
              <a:t>6.54                D.  6.5252 </a:t>
            </a:r>
            <a:r>
              <a:rPr lang="en-US" altLang="zh-CN" sz="1800" dirty="0"/>
              <a:t>→</a:t>
            </a:r>
            <a:r>
              <a:rPr lang="en-US" altLang="zh-CN" sz="1800" dirty="0" smtClean="0"/>
              <a:t>6.53</a:t>
            </a:r>
            <a:endParaRPr lang="en-US" altLang="zh-CN" sz="1800" dirty="0"/>
          </a:p>
          <a:p>
            <a:pPr marL="0" indent="457200">
              <a:lnSpc>
                <a:spcPts val="2500"/>
              </a:lnSpc>
              <a:spcBef>
                <a:spcPts val="600"/>
              </a:spcBef>
              <a:buNone/>
              <a:defRPr/>
            </a:pPr>
            <a:r>
              <a:rPr lang="en-US" altLang="zh-CN" sz="1800" dirty="0"/>
              <a:t>                       </a:t>
            </a:r>
            <a:r>
              <a:rPr lang="en-US" altLang="zh-CN" sz="1800" dirty="0" smtClean="0"/>
              <a:t>                                                                       </a:t>
            </a:r>
            <a:r>
              <a:rPr lang="en-US" altLang="zh-CN" sz="1800" dirty="0"/>
              <a:t>[</a:t>
            </a:r>
            <a:r>
              <a:rPr lang="zh-CN" altLang="en-US" sz="1800" dirty="0"/>
              <a:t>答案</a:t>
            </a:r>
            <a:r>
              <a:rPr lang="en-US" altLang="zh-CN" sz="1800" dirty="0"/>
              <a:t>]C</a:t>
            </a:r>
          </a:p>
          <a:p>
            <a:pPr marL="0" indent="457200">
              <a:lnSpc>
                <a:spcPts val="2500"/>
              </a:lnSpc>
              <a:spcBef>
                <a:spcPts val="600"/>
              </a:spcBef>
              <a:buNone/>
              <a:defRPr/>
            </a:pPr>
            <a:r>
              <a:rPr lang="zh-CN" altLang="en-US" sz="1800" dirty="0"/>
              <a:t>注：题干尽量不从反向设问，如果要在题干中强调否定意义，或者强调选择</a:t>
            </a:r>
            <a:r>
              <a:rPr lang="en-US" altLang="zh-CN" sz="1800" dirty="0"/>
              <a:t>“</a:t>
            </a:r>
            <a:r>
              <a:rPr lang="zh-CN" altLang="en-US" sz="1800" dirty="0"/>
              <a:t>错误</a:t>
            </a:r>
            <a:r>
              <a:rPr lang="en-US" altLang="zh-CN" sz="1800" dirty="0"/>
              <a:t>”</a:t>
            </a:r>
            <a:r>
              <a:rPr lang="zh-CN" altLang="en-US" sz="1800" dirty="0"/>
              <a:t>选项时，</a:t>
            </a:r>
            <a:r>
              <a:rPr lang="zh-CN" altLang="en-US" sz="1800" b="1" dirty="0">
                <a:solidFill>
                  <a:srgbClr val="C00000"/>
                </a:solidFill>
              </a:rPr>
              <a:t>应将否定词加粗，并在下面加点</a:t>
            </a:r>
            <a:r>
              <a:rPr lang="zh-CN" altLang="en-US" sz="1800" dirty="0"/>
              <a:t>。</a:t>
            </a:r>
          </a:p>
        </p:txBody>
      </p:sp>
    </p:spTree>
    <p:extLst>
      <p:ext uri="{BB962C8B-B14F-4D97-AF65-F5344CB8AC3E}">
        <p14:creationId xmlns:p14="http://schemas.microsoft.com/office/powerpoint/2010/main" val="34596592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711150" cy="44739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4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3.  </a:t>
            </a:r>
            <a:r>
              <a:rPr lang="zh-CN" altLang="en-US" sz="1800" b="1" dirty="0" smtClean="0">
                <a:latin typeface="微软雅黑" panose="020B0503020204020204" pitchFamily="34" charset="-122"/>
                <a:ea typeface="微软雅黑" panose="020B0503020204020204" pitchFamily="34" charset="-122"/>
              </a:rPr>
              <a:t>选择题的题干编制规范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400"/>
              </a:lnSpc>
              <a:spcBef>
                <a:spcPts val="600"/>
              </a:spcBef>
              <a:buNone/>
            </a:pPr>
            <a:r>
              <a:rPr lang="zh-CN" altLang="en-US" sz="1800" dirty="0"/>
              <a:t>（</a:t>
            </a:r>
            <a:r>
              <a:rPr lang="en-US" altLang="zh-CN" sz="1800" dirty="0"/>
              <a:t>5）</a:t>
            </a:r>
            <a:r>
              <a:rPr lang="zh-CN" altLang="en-US" sz="1800" dirty="0"/>
              <a:t>在题干最后设置备选答案（</a:t>
            </a:r>
            <a:r>
              <a:rPr lang="zh-CN" altLang="en-US" sz="1800" b="1" dirty="0">
                <a:solidFill>
                  <a:srgbClr val="C00000"/>
                </a:solidFill>
              </a:rPr>
              <a:t>外语课程除外</a:t>
            </a:r>
            <a:r>
              <a:rPr lang="zh-CN" altLang="en-US" sz="1800" dirty="0"/>
              <a:t>）</a:t>
            </a:r>
            <a:endParaRPr lang="en-US" altLang="zh-CN" sz="1800" dirty="0"/>
          </a:p>
          <a:p>
            <a:pPr marL="0" indent="457200">
              <a:lnSpc>
                <a:spcPts val="2400"/>
              </a:lnSpc>
              <a:spcBef>
                <a:spcPts val="600"/>
              </a:spcBef>
              <a:buNone/>
            </a:pPr>
            <a:r>
              <a:rPr lang="en-US" altLang="zh-CN" sz="1800" dirty="0"/>
              <a:t>[</a:t>
            </a:r>
            <a:r>
              <a:rPr lang="zh-CN" altLang="en-US" sz="1800" dirty="0"/>
              <a:t>问题示例</a:t>
            </a:r>
            <a:r>
              <a:rPr lang="en-US" altLang="zh-CN" sz="1800" dirty="0"/>
              <a:t>1]</a:t>
            </a:r>
            <a:r>
              <a:rPr lang="zh-CN" altLang="en-US" sz="1800" dirty="0"/>
              <a:t>在工资总水平一定的情况下，（   ）与工资水平成反比。</a:t>
            </a:r>
            <a:endParaRPr lang="en-US" altLang="zh-CN" sz="1800" dirty="0"/>
          </a:p>
          <a:p>
            <a:pPr marL="0" indent="457200">
              <a:lnSpc>
                <a:spcPts val="2400"/>
              </a:lnSpc>
              <a:spcBef>
                <a:spcPts val="600"/>
              </a:spcBef>
              <a:buNone/>
            </a:pPr>
            <a:r>
              <a:rPr lang="en-US" altLang="zh-CN" sz="1800" dirty="0" smtClean="0"/>
              <a:t> A.  </a:t>
            </a:r>
            <a:r>
              <a:rPr lang="zh-CN" altLang="en-US" sz="1800" dirty="0" smtClean="0"/>
              <a:t>在职</a:t>
            </a:r>
            <a:r>
              <a:rPr lang="zh-CN" altLang="en-US" sz="1800" dirty="0"/>
              <a:t>职工人数     </a:t>
            </a:r>
            <a:r>
              <a:rPr lang="en-US" altLang="zh-CN" sz="1800" dirty="0" smtClean="0"/>
              <a:t>B.  </a:t>
            </a:r>
            <a:r>
              <a:rPr lang="zh-CN" altLang="en-US" sz="1800" dirty="0" smtClean="0"/>
              <a:t>退休</a:t>
            </a:r>
            <a:r>
              <a:rPr lang="zh-CN" altLang="en-US" sz="1800" dirty="0"/>
              <a:t>职工</a:t>
            </a:r>
            <a:r>
              <a:rPr lang="zh-CN" altLang="en-US" sz="1800" dirty="0" smtClean="0"/>
              <a:t>人数    </a:t>
            </a:r>
            <a:r>
              <a:rPr lang="en-US" altLang="zh-CN" sz="1800" dirty="0" smtClean="0"/>
              <a:t>C.  </a:t>
            </a:r>
            <a:r>
              <a:rPr lang="zh-CN" altLang="en-US" sz="1800" dirty="0" smtClean="0"/>
              <a:t>失业</a:t>
            </a:r>
            <a:r>
              <a:rPr lang="zh-CN" altLang="en-US" sz="1800" dirty="0"/>
              <a:t>职工人数     </a:t>
            </a:r>
            <a:r>
              <a:rPr lang="en-US" altLang="zh-CN" sz="1800" dirty="0" smtClean="0"/>
              <a:t>D.  </a:t>
            </a:r>
            <a:r>
              <a:rPr lang="zh-CN" altLang="en-US" sz="1800" dirty="0" smtClean="0"/>
              <a:t>高</a:t>
            </a:r>
            <a:r>
              <a:rPr lang="zh-CN" altLang="en-US" sz="1800" dirty="0"/>
              <a:t>管人数</a:t>
            </a:r>
            <a:endParaRPr lang="en-US" altLang="zh-CN" sz="1800" dirty="0"/>
          </a:p>
          <a:p>
            <a:pPr marL="0" indent="457200">
              <a:lnSpc>
                <a:spcPts val="2400"/>
              </a:lnSpc>
              <a:spcBef>
                <a:spcPts val="600"/>
              </a:spcBef>
              <a:buNone/>
            </a:pPr>
            <a:r>
              <a:rPr lang="zh-CN" altLang="en-US" sz="1800" dirty="0"/>
              <a:t>                                     </a:t>
            </a:r>
            <a:r>
              <a:rPr lang="zh-CN" altLang="en-US" sz="1800" dirty="0" smtClean="0"/>
              <a:t>                                                                                </a:t>
            </a:r>
            <a:r>
              <a:rPr lang="en-US" altLang="zh-CN" sz="1800" dirty="0"/>
              <a:t>[</a:t>
            </a:r>
            <a:r>
              <a:rPr lang="zh-CN" altLang="en-US" sz="1800" dirty="0"/>
              <a:t>答案</a:t>
            </a:r>
            <a:r>
              <a:rPr lang="en-US" altLang="zh-CN" sz="1800" dirty="0" smtClean="0"/>
              <a:t>]  A</a:t>
            </a:r>
            <a:endParaRPr lang="en-US" altLang="zh-CN" sz="1800" dirty="0"/>
          </a:p>
          <a:p>
            <a:pPr marL="0" indent="457200">
              <a:lnSpc>
                <a:spcPts val="2400"/>
              </a:lnSpc>
              <a:spcBef>
                <a:spcPts val="600"/>
              </a:spcBef>
              <a:buNone/>
            </a:pPr>
            <a:r>
              <a:rPr lang="zh-CN" altLang="en-US" sz="1800" dirty="0"/>
              <a:t> </a:t>
            </a:r>
            <a:r>
              <a:rPr lang="en-US" altLang="zh-CN" sz="1800" dirty="0"/>
              <a:t>[</a:t>
            </a:r>
            <a:r>
              <a:rPr lang="zh-CN" altLang="en-US" sz="1800" dirty="0"/>
              <a:t>问题示例</a:t>
            </a:r>
            <a:r>
              <a:rPr lang="en-US" altLang="zh-CN" sz="1800" dirty="0"/>
              <a:t>2]</a:t>
            </a:r>
            <a:r>
              <a:rPr lang="zh-CN" altLang="en-US" sz="1800" dirty="0"/>
              <a:t>（     ）不是物流包装的作用。</a:t>
            </a:r>
            <a:endParaRPr lang="en-US" altLang="zh-CN" sz="1800" dirty="0"/>
          </a:p>
          <a:p>
            <a:pPr marL="0" indent="457200">
              <a:lnSpc>
                <a:spcPts val="2400"/>
              </a:lnSpc>
              <a:spcBef>
                <a:spcPts val="600"/>
              </a:spcBef>
              <a:buNone/>
            </a:pPr>
            <a:r>
              <a:rPr lang="en-US" altLang="zh-CN" sz="1800" dirty="0" smtClean="0"/>
              <a:t> A.  </a:t>
            </a:r>
            <a:r>
              <a:rPr lang="zh-CN" altLang="en-US" sz="1800" dirty="0" smtClean="0"/>
              <a:t>保护</a:t>
            </a:r>
            <a:r>
              <a:rPr lang="zh-CN" altLang="en-US" sz="1800" dirty="0"/>
              <a:t>货物     </a:t>
            </a:r>
            <a:r>
              <a:rPr lang="en-US" altLang="zh-CN" sz="1800" dirty="0" smtClean="0"/>
              <a:t>B.  </a:t>
            </a:r>
            <a:r>
              <a:rPr lang="zh-CN" altLang="en-US" sz="1800" dirty="0" smtClean="0"/>
              <a:t>便于处理      </a:t>
            </a:r>
            <a:r>
              <a:rPr lang="en-US" altLang="zh-CN" sz="1800" dirty="0" smtClean="0"/>
              <a:t>C.  </a:t>
            </a:r>
            <a:r>
              <a:rPr lang="zh-CN" altLang="en-US" sz="1800" dirty="0" smtClean="0"/>
              <a:t>促进</a:t>
            </a:r>
            <a:r>
              <a:rPr lang="zh-CN" altLang="en-US" sz="1800" dirty="0"/>
              <a:t>销售    </a:t>
            </a:r>
            <a:r>
              <a:rPr lang="en-US" altLang="zh-CN" sz="1800" dirty="0" smtClean="0"/>
              <a:t>D.  </a:t>
            </a:r>
            <a:r>
              <a:rPr lang="zh-CN" altLang="en-US" sz="1800" dirty="0" smtClean="0"/>
              <a:t>美观</a:t>
            </a:r>
            <a:r>
              <a:rPr lang="zh-CN" altLang="en-US" sz="1800" dirty="0"/>
              <a:t>大方</a:t>
            </a:r>
            <a:endParaRPr lang="en-US" altLang="zh-CN" sz="1800" dirty="0"/>
          </a:p>
          <a:p>
            <a:pPr marL="0" indent="457200">
              <a:lnSpc>
                <a:spcPts val="24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D</a:t>
            </a:r>
            <a:endParaRPr lang="en-US" altLang="zh-CN" sz="1800" dirty="0"/>
          </a:p>
          <a:p>
            <a:pPr marL="0" indent="457200">
              <a:lnSpc>
                <a:spcPts val="2400"/>
              </a:lnSpc>
              <a:spcBef>
                <a:spcPts val="600"/>
              </a:spcBef>
              <a:buNone/>
            </a:pPr>
            <a:r>
              <a:rPr lang="zh-CN" altLang="en-US" sz="1800" dirty="0"/>
              <a:t>注：例</a:t>
            </a:r>
            <a:r>
              <a:rPr lang="en-US" altLang="zh-CN" sz="1800" dirty="0"/>
              <a:t>1</a:t>
            </a:r>
            <a:r>
              <a:rPr lang="zh-CN" altLang="en-US" sz="1800" dirty="0"/>
              <a:t>将备选答案设在了题干的中间，例</a:t>
            </a:r>
            <a:r>
              <a:rPr lang="en-US" altLang="zh-CN" sz="1800" dirty="0"/>
              <a:t>2</a:t>
            </a:r>
            <a:r>
              <a:rPr lang="zh-CN" altLang="en-US" sz="1800" dirty="0"/>
              <a:t>将备选答案设在题干的开头，这两种情况都不大符合人的思维习惯，不是规范的</a:t>
            </a:r>
            <a:r>
              <a:rPr lang="zh-CN" altLang="en-US" sz="1800" dirty="0" smtClean="0"/>
              <a:t>选择题</a:t>
            </a:r>
            <a:r>
              <a:rPr lang="en-US" altLang="zh-CN" sz="1800" dirty="0" smtClean="0"/>
              <a:t>.</a:t>
            </a:r>
            <a:r>
              <a:rPr lang="zh-CN" altLang="en-US" sz="1800" dirty="0" smtClean="0"/>
              <a:t>第</a:t>
            </a:r>
            <a:r>
              <a:rPr lang="en-US" altLang="zh-CN" sz="1800" dirty="0"/>
              <a:t>1</a:t>
            </a:r>
            <a:r>
              <a:rPr lang="zh-CN" altLang="en-US" sz="1800" dirty="0"/>
              <a:t>题的题干可改为</a:t>
            </a:r>
            <a:r>
              <a:rPr lang="zh-CN" altLang="en-US" sz="1800" dirty="0" smtClean="0"/>
              <a:t>：</a:t>
            </a:r>
            <a:r>
              <a:rPr lang="en-US" altLang="zh-CN" sz="1800" dirty="0"/>
              <a:t>“</a:t>
            </a:r>
            <a:r>
              <a:rPr lang="zh-CN" altLang="en-US" sz="1800" b="1" dirty="0">
                <a:solidFill>
                  <a:srgbClr val="C00000"/>
                </a:solidFill>
              </a:rPr>
              <a:t>在工资总水平一定的情况下，与工资水平成反比的是</a:t>
            </a:r>
            <a:r>
              <a:rPr lang="en-US" altLang="zh-CN" sz="1800" dirty="0" smtClean="0"/>
              <a:t>”；</a:t>
            </a:r>
            <a:r>
              <a:rPr lang="zh-CN" altLang="en-US" sz="1800" dirty="0"/>
              <a:t>第</a:t>
            </a:r>
            <a:r>
              <a:rPr lang="en-US" altLang="zh-CN" sz="1800" dirty="0"/>
              <a:t>2</a:t>
            </a:r>
            <a:r>
              <a:rPr lang="zh-CN" altLang="en-US" sz="1800" dirty="0"/>
              <a:t>题的题干可改为</a:t>
            </a:r>
            <a:r>
              <a:rPr lang="zh-CN" altLang="en-US" sz="1800" dirty="0" smtClean="0"/>
              <a:t>：</a:t>
            </a:r>
            <a:r>
              <a:rPr lang="en-US" altLang="zh-CN" sz="1800" dirty="0" smtClean="0"/>
              <a:t>“</a:t>
            </a:r>
            <a:r>
              <a:rPr lang="zh-CN" altLang="en-US" sz="1800" b="1" dirty="0">
                <a:solidFill>
                  <a:srgbClr val="C00000"/>
                </a:solidFill>
              </a:rPr>
              <a:t>不属于物流包装作用的是</a:t>
            </a:r>
            <a:r>
              <a:rPr lang="en-US" altLang="zh-CN" sz="1800" dirty="0" smtClean="0"/>
              <a:t>”</a:t>
            </a:r>
            <a:r>
              <a:rPr lang="zh-CN" altLang="en-US" sz="1800" dirty="0" smtClean="0"/>
              <a:t>。    </a:t>
            </a:r>
            <a:endParaRPr lang="zh-CN" altLang="en-US" sz="1800" dirty="0"/>
          </a:p>
        </p:txBody>
      </p:sp>
    </p:spTree>
    <p:extLst>
      <p:ext uri="{BB962C8B-B14F-4D97-AF65-F5344CB8AC3E}">
        <p14:creationId xmlns:p14="http://schemas.microsoft.com/office/powerpoint/2010/main" val="229420941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711150" cy="44739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5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4.  </a:t>
            </a:r>
            <a:r>
              <a:rPr lang="zh-CN" altLang="en-US" sz="1800" b="1" dirty="0" smtClean="0">
                <a:latin typeface="微软雅黑" panose="020B0503020204020204" pitchFamily="34" charset="-122"/>
                <a:ea typeface="微软雅黑" panose="020B0503020204020204" pitchFamily="34" charset="-122"/>
              </a:rPr>
              <a:t>选择题的选项编制规范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500"/>
              </a:lnSpc>
              <a:spcBef>
                <a:spcPts val="600"/>
              </a:spcBef>
              <a:buNone/>
            </a:pPr>
            <a:r>
              <a:rPr lang="zh-CN" altLang="en-US" sz="1800" dirty="0" smtClean="0"/>
              <a:t>（</a:t>
            </a:r>
            <a:r>
              <a:rPr lang="en-US" altLang="zh-CN" sz="1800" dirty="0"/>
              <a:t>1）</a:t>
            </a:r>
            <a:r>
              <a:rPr lang="zh-CN" altLang="en-US" sz="1800" dirty="0"/>
              <a:t>选项表述应简洁</a:t>
            </a:r>
            <a:endParaRPr lang="en-US" altLang="zh-CN" sz="1800" dirty="0"/>
          </a:p>
          <a:p>
            <a:pPr marL="0" indent="457200">
              <a:lnSpc>
                <a:spcPts val="2500"/>
              </a:lnSpc>
              <a:spcBef>
                <a:spcPts val="600"/>
              </a:spcBef>
              <a:buNone/>
            </a:pPr>
            <a:r>
              <a:rPr lang="en-US" altLang="zh-CN" sz="1800" dirty="0"/>
              <a:t>[</a:t>
            </a:r>
            <a:r>
              <a:rPr lang="zh-CN" altLang="en-US" sz="1800" dirty="0"/>
              <a:t>问题示例</a:t>
            </a:r>
            <a:r>
              <a:rPr lang="en-US" altLang="zh-CN" sz="1800" dirty="0"/>
              <a:t>]</a:t>
            </a:r>
            <a:r>
              <a:rPr lang="zh-CN" altLang="en-US" sz="1800" dirty="0"/>
              <a:t>金融汇率是为了（    ）</a:t>
            </a:r>
            <a:endParaRPr lang="en-US" altLang="zh-CN" sz="1800" dirty="0"/>
          </a:p>
          <a:p>
            <a:pPr marL="0" indent="457200">
              <a:lnSpc>
                <a:spcPts val="2500"/>
              </a:lnSpc>
              <a:spcBef>
                <a:spcPts val="600"/>
              </a:spcBef>
              <a:buNone/>
            </a:pPr>
            <a:r>
              <a:rPr lang="en-US" altLang="zh-CN" sz="1800" dirty="0" smtClean="0"/>
              <a:t>          A.  </a:t>
            </a:r>
            <a:r>
              <a:rPr lang="zh-CN" altLang="en-US" sz="1800" dirty="0" smtClean="0">
                <a:solidFill>
                  <a:srgbClr val="FF0000"/>
                </a:solidFill>
              </a:rPr>
              <a:t>限制</a:t>
            </a:r>
            <a:r>
              <a:rPr lang="zh-CN" altLang="en-US" sz="1800" dirty="0"/>
              <a:t>资本流入           </a:t>
            </a:r>
            <a:r>
              <a:rPr lang="en-US" altLang="zh-CN" sz="1800" dirty="0" smtClean="0"/>
              <a:t>B.  </a:t>
            </a:r>
            <a:r>
              <a:rPr lang="zh-CN" altLang="en-US" sz="1800" dirty="0" smtClean="0">
                <a:solidFill>
                  <a:srgbClr val="FF0000"/>
                </a:solidFill>
              </a:rPr>
              <a:t>限制</a:t>
            </a:r>
            <a:r>
              <a:rPr lang="zh-CN" altLang="en-US" sz="1800" dirty="0"/>
              <a:t>套汇</a:t>
            </a:r>
            <a:endParaRPr lang="en-US" altLang="zh-CN" sz="1800" dirty="0"/>
          </a:p>
          <a:p>
            <a:pPr marL="0" indent="457200">
              <a:lnSpc>
                <a:spcPts val="2500"/>
              </a:lnSpc>
              <a:spcBef>
                <a:spcPts val="600"/>
              </a:spcBef>
              <a:buNone/>
            </a:pPr>
            <a:r>
              <a:rPr lang="en-US" altLang="zh-CN" sz="1800" dirty="0" smtClean="0"/>
              <a:t>          C.  </a:t>
            </a:r>
            <a:r>
              <a:rPr lang="zh-CN" altLang="en-US" sz="1800" dirty="0" smtClean="0">
                <a:solidFill>
                  <a:srgbClr val="FF0000"/>
                </a:solidFill>
              </a:rPr>
              <a:t>限制</a:t>
            </a:r>
            <a:r>
              <a:rPr lang="zh-CN" altLang="en-US" sz="1800" dirty="0"/>
              <a:t>资本流出    </a:t>
            </a:r>
            <a:r>
              <a:rPr lang="zh-CN" altLang="en-US" sz="1800" dirty="0" smtClean="0"/>
              <a:t>       </a:t>
            </a:r>
            <a:r>
              <a:rPr lang="en-US" altLang="zh-CN" sz="1800" dirty="0" smtClean="0"/>
              <a:t>D.  </a:t>
            </a:r>
            <a:r>
              <a:rPr lang="zh-CN" altLang="en-US" sz="1800" dirty="0" smtClean="0">
                <a:solidFill>
                  <a:srgbClr val="FF0000"/>
                </a:solidFill>
              </a:rPr>
              <a:t>限制</a:t>
            </a:r>
            <a:r>
              <a:rPr lang="zh-CN" altLang="en-US" sz="1800" dirty="0" smtClean="0"/>
              <a:t>套利</a:t>
            </a:r>
            <a:endParaRPr lang="en-US" altLang="zh-CN" sz="1800" dirty="0" smtClean="0"/>
          </a:p>
          <a:p>
            <a:pPr marL="0" indent="457200">
              <a:lnSpc>
                <a:spcPts val="2500"/>
              </a:lnSpc>
              <a:spcBef>
                <a:spcPts val="600"/>
              </a:spcBef>
              <a:buNone/>
            </a:pPr>
            <a:r>
              <a:rPr lang="en-US" altLang="zh-CN" sz="1800" dirty="0"/>
              <a:t> </a:t>
            </a:r>
            <a:r>
              <a:rPr lang="en-US" altLang="zh-CN" sz="1800" dirty="0" smtClean="0"/>
              <a:t>                                                                                        [</a:t>
            </a:r>
            <a:r>
              <a:rPr lang="zh-CN" altLang="en-US" sz="1800" dirty="0"/>
              <a:t>答案</a:t>
            </a:r>
            <a:r>
              <a:rPr lang="en-US" altLang="zh-CN" sz="1800" dirty="0"/>
              <a:t>]  </a:t>
            </a:r>
            <a:r>
              <a:rPr lang="en-US" altLang="zh-CN" sz="1800" dirty="0" smtClean="0"/>
              <a:t>A</a:t>
            </a:r>
            <a:endParaRPr lang="en-US" altLang="zh-CN" sz="1800" dirty="0"/>
          </a:p>
          <a:p>
            <a:pPr marL="0" indent="457200">
              <a:lnSpc>
                <a:spcPts val="2500"/>
              </a:lnSpc>
              <a:spcBef>
                <a:spcPts val="600"/>
              </a:spcBef>
              <a:buNone/>
            </a:pPr>
            <a:r>
              <a:rPr lang="zh-CN" altLang="en-US" sz="1800" dirty="0"/>
              <a:t>注：选项表述应简洁，在不影响选项意思完整性的前提下，各选项中重复性的词语一般应放在题干中，避免放在选项中反复陈述（专有述语除外）。该题中</a:t>
            </a:r>
            <a:r>
              <a:rPr lang="en-US" altLang="zh-CN" sz="1800" dirty="0"/>
              <a:t>“</a:t>
            </a:r>
            <a:r>
              <a:rPr lang="zh-CN" altLang="en-US" sz="1800" dirty="0"/>
              <a:t>限制</a:t>
            </a:r>
            <a:r>
              <a:rPr lang="en-US" altLang="zh-CN" sz="1800" dirty="0"/>
              <a:t>”</a:t>
            </a:r>
            <a:r>
              <a:rPr lang="zh-CN" altLang="en-US" sz="1800" dirty="0"/>
              <a:t>一词属于各选项中的重复性词语，可移到题干中。即：</a:t>
            </a:r>
            <a:endParaRPr lang="en-US" altLang="zh-CN" sz="1800" dirty="0"/>
          </a:p>
          <a:p>
            <a:pPr marL="0" indent="457200">
              <a:lnSpc>
                <a:spcPts val="2500"/>
              </a:lnSpc>
              <a:spcBef>
                <a:spcPts val="600"/>
              </a:spcBef>
              <a:buNone/>
            </a:pPr>
            <a:r>
              <a:rPr lang="zh-CN" altLang="en-US" sz="1800" dirty="0"/>
              <a:t>金融汇率是为了</a:t>
            </a:r>
            <a:r>
              <a:rPr lang="zh-CN" altLang="en-US" sz="1800" dirty="0">
                <a:solidFill>
                  <a:srgbClr val="FF0000"/>
                </a:solidFill>
              </a:rPr>
              <a:t>限制</a:t>
            </a:r>
            <a:r>
              <a:rPr lang="zh-CN" altLang="en-US" sz="1800" dirty="0"/>
              <a:t>（    ）</a:t>
            </a:r>
            <a:endParaRPr lang="en-US" altLang="zh-CN" sz="1800" dirty="0"/>
          </a:p>
          <a:p>
            <a:pPr marL="0" indent="457200">
              <a:lnSpc>
                <a:spcPts val="2500"/>
              </a:lnSpc>
              <a:spcBef>
                <a:spcPts val="600"/>
              </a:spcBef>
              <a:buNone/>
            </a:pPr>
            <a:r>
              <a:rPr lang="en-US" altLang="zh-CN" sz="1800" dirty="0" smtClean="0"/>
              <a:t>          A.  </a:t>
            </a:r>
            <a:r>
              <a:rPr lang="zh-CN" altLang="en-US" sz="1800" dirty="0" smtClean="0"/>
              <a:t>资本</a:t>
            </a:r>
            <a:r>
              <a:rPr lang="zh-CN" altLang="en-US" sz="1800" dirty="0"/>
              <a:t>流入           </a:t>
            </a:r>
            <a:r>
              <a:rPr lang="en-US" altLang="zh-CN" sz="1800" dirty="0" smtClean="0"/>
              <a:t>B.  </a:t>
            </a:r>
            <a:r>
              <a:rPr lang="zh-CN" altLang="en-US" sz="1800" dirty="0" smtClean="0"/>
              <a:t>套汇</a:t>
            </a:r>
            <a:r>
              <a:rPr lang="en-US" altLang="zh-CN" sz="1800" dirty="0" smtClean="0"/>
              <a:t>          C.  </a:t>
            </a:r>
            <a:r>
              <a:rPr lang="zh-CN" altLang="en-US" sz="1800" dirty="0" smtClean="0"/>
              <a:t>资本</a:t>
            </a:r>
            <a:r>
              <a:rPr lang="zh-CN" altLang="en-US" sz="1800" dirty="0"/>
              <a:t>流出     </a:t>
            </a:r>
            <a:r>
              <a:rPr lang="zh-CN" altLang="en-US" sz="1800" dirty="0" smtClean="0"/>
              <a:t>      </a:t>
            </a:r>
            <a:r>
              <a:rPr lang="en-US" altLang="zh-CN" sz="1800" dirty="0" smtClean="0"/>
              <a:t>D.  </a:t>
            </a:r>
            <a:r>
              <a:rPr lang="zh-CN" altLang="en-US" sz="1800" dirty="0" smtClean="0"/>
              <a:t>套利</a:t>
            </a:r>
            <a:endParaRPr lang="en-US" altLang="zh-CN" sz="1800" dirty="0"/>
          </a:p>
        </p:txBody>
      </p:sp>
    </p:spTree>
    <p:extLst>
      <p:ext uri="{BB962C8B-B14F-4D97-AF65-F5344CB8AC3E}">
        <p14:creationId xmlns:p14="http://schemas.microsoft.com/office/powerpoint/2010/main" val="41896018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711150" cy="44739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6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4.  </a:t>
            </a:r>
            <a:r>
              <a:rPr lang="zh-CN" altLang="en-US" sz="1800" b="1" dirty="0" smtClean="0">
                <a:latin typeface="微软雅黑" panose="020B0503020204020204" pitchFamily="34" charset="-122"/>
                <a:ea typeface="微软雅黑" panose="020B0503020204020204" pitchFamily="34" charset="-122"/>
              </a:rPr>
              <a:t>选择题的选项编制规范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600"/>
              </a:lnSpc>
              <a:spcBef>
                <a:spcPts val="600"/>
              </a:spcBef>
              <a:buNone/>
            </a:pPr>
            <a:r>
              <a:rPr lang="zh-CN" altLang="en-US" sz="1800" dirty="0"/>
              <a:t>（</a:t>
            </a:r>
            <a:r>
              <a:rPr lang="en-US" altLang="zh-CN" sz="1800" dirty="0"/>
              <a:t>2）</a:t>
            </a:r>
            <a:r>
              <a:rPr lang="zh-CN" altLang="en-US" sz="1800" dirty="0"/>
              <a:t>选项意思应相对完整</a:t>
            </a:r>
            <a:endParaRPr lang="en-US" altLang="zh-CN" sz="1800" dirty="0"/>
          </a:p>
          <a:p>
            <a:pPr marL="0" indent="457200">
              <a:lnSpc>
                <a:spcPts val="2600"/>
              </a:lnSpc>
              <a:spcBef>
                <a:spcPts val="600"/>
              </a:spcBef>
              <a:buNone/>
            </a:pPr>
            <a:r>
              <a:rPr lang="en-US" altLang="zh-CN" sz="1800" dirty="0"/>
              <a:t>[</a:t>
            </a:r>
            <a:r>
              <a:rPr lang="zh-CN" altLang="en-US" sz="1800" dirty="0"/>
              <a:t>问题示例</a:t>
            </a:r>
            <a:r>
              <a:rPr lang="en-US" altLang="zh-CN" sz="1800" dirty="0"/>
              <a:t>]C</a:t>
            </a:r>
            <a:r>
              <a:rPr lang="zh-CN" altLang="en-US" sz="1800" dirty="0"/>
              <a:t>语言是什么语言？（    ）</a:t>
            </a:r>
            <a:endParaRPr lang="en-US" altLang="zh-CN" sz="1800" dirty="0"/>
          </a:p>
          <a:p>
            <a:pPr marL="0" indent="457200">
              <a:lnSpc>
                <a:spcPts val="2600"/>
              </a:lnSpc>
              <a:spcBef>
                <a:spcPts val="600"/>
              </a:spcBef>
              <a:buNone/>
            </a:pPr>
            <a:r>
              <a:rPr lang="en-US" altLang="zh-CN" sz="1800" dirty="0" smtClean="0"/>
              <a:t>          A.  </a:t>
            </a:r>
            <a:r>
              <a:rPr lang="zh-CN" altLang="en-US" sz="1800" dirty="0" smtClean="0"/>
              <a:t>机器              </a:t>
            </a:r>
            <a:r>
              <a:rPr lang="en-US" altLang="zh-CN" sz="1800" dirty="0" smtClean="0"/>
              <a:t>B.  </a:t>
            </a:r>
            <a:r>
              <a:rPr lang="zh-CN" altLang="en-US" sz="1800" dirty="0" smtClean="0"/>
              <a:t>汇编            </a:t>
            </a:r>
            <a:r>
              <a:rPr lang="en-US" altLang="zh-CN" sz="1800" dirty="0" smtClean="0"/>
              <a:t>C.  </a:t>
            </a:r>
            <a:r>
              <a:rPr lang="zh-CN" altLang="en-US" sz="1800" dirty="0" smtClean="0"/>
              <a:t>算法           </a:t>
            </a:r>
            <a:r>
              <a:rPr lang="en-US" altLang="zh-CN" sz="1800" dirty="0" smtClean="0"/>
              <a:t>D.  </a:t>
            </a:r>
            <a:r>
              <a:rPr lang="zh-CN" altLang="en-US" sz="1800" dirty="0" smtClean="0"/>
              <a:t>低级</a:t>
            </a:r>
            <a:endParaRPr lang="en-US" altLang="zh-CN" sz="1800" dirty="0"/>
          </a:p>
          <a:p>
            <a:pPr marL="0" indent="457200">
              <a:lnSpc>
                <a:spcPts val="26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C</a:t>
            </a:r>
            <a:endParaRPr lang="en-US" altLang="zh-CN" sz="1800" dirty="0"/>
          </a:p>
          <a:p>
            <a:pPr marL="0" indent="457200">
              <a:lnSpc>
                <a:spcPts val="2600"/>
              </a:lnSpc>
              <a:spcBef>
                <a:spcPts val="600"/>
              </a:spcBef>
              <a:buNone/>
            </a:pPr>
            <a:r>
              <a:rPr lang="zh-CN" altLang="en-US" sz="1800" dirty="0"/>
              <a:t>注：本例情况刚好与上例相反，虽然</a:t>
            </a:r>
            <a:r>
              <a:rPr lang="en-US" altLang="zh-CN" sz="1800" dirty="0"/>
              <a:t>“</a:t>
            </a:r>
            <a:r>
              <a:rPr lang="zh-CN" altLang="en-US" sz="1800" dirty="0"/>
              <a:t>语言</a:t>
            </a:r>
            <a:r>
              <a:rPr lang="en-US" altLang="zh-CN" sz="1800" dirty="0"/>
              <a:t>”</a:t>
            </a:r>
            <a:r>
              <a:rPr lang="zh-CN" altLang="en-US" sz="1800" dirty="0"/>
              <a:t>二字是</a:t>
            </a:r>
            <a:r>
              <a:rPr lang="en-US" altLang="zh-CN" sz="1800" dirty="0"/>
              <a:t>4</a:t>
            </a:r>
            <a:r>
              <a:rPr lang="zh-CN" altLang="en-US" sz="1800" dirty="0"/>
              <a:t>个选项中的重复性词语，但机器语言、汇编语言等是专有名词，为了保持选项意思的相对完整性，不宜将这两个字提取到题干中。本题应改为：</a:t>
            </a:r>
            <a:endParaRPr lang="en-US" altLang="zh-CN" sz="1800" dirty="0"/>
          </a:p>
          <a:p>
            <a:pPr marL="0" indent="457200">
              <a:lnSpc>
                <a:spcPts val="2600"/>
              </a:lnSpc>
              <a:spcBef>
                <a:spcPts val="600"/>
              </a:spcBef>
              <a:buNone/>
            </a:pPr>
            <a:r>
              <a:rPr lang="en-US" altLang="zh-CN" sz="1800" dirty="0"/>
              <a:t>C</a:t>
            </a:r>
            <a:r>
              <a:rPr lang="zh-CN" altLang="en-US" sz="1800" dirty="0"/>
              <a:t>语言是一种（    ）</a:t>
            </a:r>
            <a:endParaRPr lang="en-US" altLang="zh-CN" sz="1800" dirty="0"/>
          </a:p>
          <a:p>
            <a:pPr marL="0" indent="457200">
              <a:lnSpc>
                <a:spcPts val="2600"/>
              </a:lnSpc>
              <a:spcBef>
                <a:spcPts val="600"/>
              </a:spcBef>
              <a:buNone/>
            </a:pPr>
            <a:r>
              <a:rPr lang="en-US" altLang="zh-CN" sz="1800" dirty="0" smtClean="0"/>
              <a:t>          A.  </a:t>
            </a:r>
            <a:r>
              <a:rPr lang="zh-CN" altLang="en-US" sz="1800" dirty="0" smtClean="0"/>
              <a:t>机器语言      </a:t>
            </a:r>
            <a:r>
              <a:rPr lang="en-US" altLang="zh-CN" sz="1800" dirty="0" smtClean="0"/>
              <a:t>B.  </a:t>
            </a:r>
            <a:r>
              <a:rPr lang="zh-CN" altLang="en-US" sz="1800" dirty="0" smtClean="0"/>
              <a:t>汇编语言     </a:t>
            </a:r>
            <a:r>
              <a:rPr lang="en-US" altLang="zh-CN" sz="1800" dirty="0" smtClean="0"/>
              <a:t>C.  </a:t>
            </a:r>
            <a:r>
              <a:rPr lang="zh-CN" altLang="en-US" sz="1800" dirty="0" smtClean="0"/>
              <a:t>算法语言    </a:t>
            </a:r>
            <a:r>
              <a:rPr lang="en-US" altLang="zh-CN" sz="1800" dirty="0" smtClean="0"/>
              <a:t>D.  </a:t>
            </a:r>
            <a:r>
              <a:rPr lang="zh-CN" altLang="en-US" sz="1800" dirty="0" smtClean="0"/>
              <a:t>低级语言</a:t>
            </a:r>
            <a:endParaRPr lang="zh-CN" altLang="en-US" sz="1800" dirty="0"/>
          </a:p>
        </p:txBody>
      </p:sp>
    </p:spTree>
    <p:extLst>
      <p:ext uri="{BB962C8B-B14F-4D97-AF65-F5344CB8AC3E}">
        <p14:creationId xmlns:p14="http://schemas.microsoft.com/office/powerpoint/2010/main" val="41455479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711150" cy="447392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4.  </a:t>
            </a:r>
            <a:r>
              <a:rPr lang="zh-CN" altLang="en-US" sz="1800" b="1" dirty="0" smtClean="0">
                <a:latin typeface="微软雅黑" panose="020B0503020204020204" pitchFamily="34" charset="-122"/>
                <a:ea typeface="微软雅黑" panose="020B0503020204020204" pitchFamily="34" charset="-122"/>
              </a:rPr>
              <a:t>选择题的选项编制规范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ct val="150000"/>
              </a:lnSpc>
              <a:spcBef>
                <a:spcPts val="600"/>
              </a:spcBef>
              <a:buNone/>
            </a:pPr>
            <a:r>
              <a:rPr lang="zh-CN" altLang="en-US" sz="1800" dirty="0" smtClean="0"/>
              <a:t>（</a:t>
            </a:r>
            <a:r>
              <a:rPr lang="en-US" altLang="zh-CN" sz="1800" dirty="0" smtClean="0"/>
              <a:t>3）</a:t>
            </a:r>
            <a:r>
              <a:rPr lang="zh-CN" altLang="en-US" sz="1800" dirty="0" smtClean="0"/>
              <a:t>选项</a:t>
            </a:r>
            <a:r>
              <a:rPr lang="zh-CN" altLang="en-US" sz="1800" dirty="0"/>
              <a:t>长度应基本一致</a:t>
            </a:r>
            <a:endParaRPr lang="en-US" altLang="zh-CN" sz="1800" dirty="0"/>
          </a:p>
          <a:p>
            <a:pPr marL="0" indent="457200">
              <a:lnSpc>
                <a:spcPct val="150000"/>
              </a:lnSpc>
              <a:spcBef>
                <a:spcPts val="600"/>
              </a:spcBef>
              <a:buNone/>
            </a:pPr>
            <a:r>
              <a:rPr lang="en-US" altLang="zh-CN" sz="1800" dirty="0"/>
              <a:t>[</a:t>
            </a:r>
            <a:r>
              <a:rPr lang="zh-CN" altLang="en-US" sz="1800" dirty="0"/>
              <a:t>问题示例</a:t>
            </a:r>
            <a:r>
              <a:rPr lang="en-US" altLang="zh-CN" sz="1800" dirty="0"/>
              <a:t>]</a:t>
            </a:r>
            <a:r>
              <a:rPr lang="zh-CN" altLang="en-US" sz="1800" dirty="0"/>
              <a:t>有关健康的正确提法</a:t>
            </a:r>
            <a:r>
              <a:rPr lang="zh-CN" altLang="en-US" sz="1800" dirty="0" smtClean="0"/>
              <a:t>是（       ）</a:t>
            </a:r>
            <a:endParaRPr lang="en-US" altLang="zh-CN" sz="1800" dirty="0"/>
          </a:p>
          <a:p>
            <a:pPr marL="0" indent="457200">
              <a:lnSpc>
                <a:spcPct val="150000"/>
              </a:lnSpc>
              <a:spcBef>
                <a:spcPts val="600"/>
              </a:spcBef>
              <a:buNone/>
            </a:pPr>
            <a:r>
              <a:rPr lang="en-US" altLang="zh-CN" sz="1800" dirty="0" smtClean="0"/>
              <a:t>A.  </a:t>
            </a:r>
            <a:r>
              <a:rPr lang="zh-CN" altLang="en-US" sz="1800" dirty="0" smtClean="0"/>
              <a:t>没有</a:t>
            </a:r>
            <a:r>
              <a:rPr lang="zh-CN" altLang="en-US" sz="1800" dirty="0"/>
              <a:t>疾病    </a:t>
            </a:r>
            <a:r>
              <a:rPr lang="en-US" altLang="zh-CN" sz="1800" dirty="0" smtClean="0"/>
              <a:t>B.  </a:t>
            </a:r>
            <a:r>
              <a:rPr lang="zh-CN" altLang="en-US" sz="1800" dirty="0" smtClean="0"/>
              <a:t>没有</a:t>
            </a:r>
            <a:r>
              <a:rPr lang="zh-CN" altLang="en-US" sz="1800" dirty="0"/>
              <a:t>病痛     </a:t>
            </a:r>
            <a:r>
              <a:rPr lang="en-US" altLang="zh-CN" sz="1800" dirty="0" smtClean="0"/>
              <a:t>C.  </a:t>
            </a:r>
            <a:r>
              <a:rPr lang="zh-CN" altLang="en-US" sz="1800" dirty="0" smtClean="0"/>
              <a:t>心理健康</a:t>
            </a:r>
            <a:endParaRPr lang="en-US" altLang="zh-CN" sz="1800" dirty="0"/>
          </a:p>
          <a:p>
            <a:pPr marL="0" indent="457200">
              <a:lnSpc>
                <a:spcPct val="150000"/>
              </a:lnSpc>
              <a:spcBef>
                <a:spcPts val="600"/>
              </a:spcBef>
              <a:buNone/>
            </a:pPr>
            <a:r>
              <a:rPr lang="en-US" altLang="zh-CN" sz="1800" dirty="0" smtClean="0"/>
              <a:t>D.  </a:t>
            </a:r>
            <a:r>
              <a:rPr lang="zh-CN" altLang="en-US" sz="1800" dirty="0" smtClean="0"/>
              <a:t>没有</a:t>
            </a:r>
            <a:r>
              <a:rPr lang="zh-CN" altLang="en-US" sz="1800" dirty="0"/>
              <a:t>疾病和病痛，躯体上、精神上和社会上的最适状态</a:t>
            </a:r>
            <a:endParaRPr lang="en-US" altLang="zh-CN" sz="1800" dirty="0"/>
          </a:p>
          <a:p>
            <a:pPr marL="0" indent="457200">
              <a:lnSpc>
                <a:spcPct val="1500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D</a:t>
            </a:r>
            <a:endParaRPr lang="en-US" altLang="zh-CN" sz="1800" dirty="0"/>
          </a:p>
          <a:p>
            <a:pPr marL="0" indent="457200">
              <a:lnSpc>
                <a:spcPct val="150000"/>
              </a:lnSpc>
              <a:spcBef>
                <a:spcPts val="600"/>
              </a:spcBef>
              <a:buNone/>
            </a:pPr>
            <a:r>
              <a:rPr lang="zh-CN" altLang="en-US" sz="1800" dirty="0"/>
              <a:t>注：本题中的</a:t>
            </a:r>
            <a:r>
              <a:rPr lang="en-US" altLang="zh-CN" sz="1800" dirty="0"/>
              <a:t>D</a:t>
            </a:r>
            <a:r>
              <a:rPr lang="zh-CN" altLang="en-US" sz="1800" dirty="0"/>
              <a:t>选项明显长于其他</a:t>
            </a:r>
            <a:r>
              <a:rPr lang="en-US" altLang="zh-CN" sz="1800" dirty="0"/>
              <a:t>3</a:t>
            </a:r>
            <a:r>
              <a:rPr lang="zh-CN" altLang="en-US" sz="1800" dirty="0"/>
              <a:t>个选项，表述也明显比其他</a:t>
            </a:r>
            <a:r>
              <a:rPr lang="en-US" altLang="zh-CN" sz="1800" dirty="0"/>
              <a:t>3</a:t>
            </a:r>
            <a:r>
              <a:rPr lang="zh-CN" altLang="en-US" sz="1800" dirty="0"/>
              <a:t>个选项全面，显然是正确答案，缺少了干扰性。这一知识点可以采用判断题的形式进行考核。</a:t>
            </a:r>
          </a:p>
        </p:txBody>
      </p:sp>
    </p:spTree>
    <p:extLst>
      <p:ext uri="{BB962C8B-B14F-4D97-AF65-F5344CB8AC3E}">
        <p14:creationId xmlns:p14="http://schemas.microsoft.com/office/powerpoint/2010/main" val="3682268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711150" cy="48238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800"/>
              </a:lnSpc>
              <a:spcBef>
                <a:spcPts val="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4.  </a:t>
            </a:r>
            <a:r>
              <a:rPr lang="zh-CN" altLang="en-US" sz="1800" b="1" dirty="0" smtClean="0">
                <a:latin typeface="微软雅黑" panose="020B0503020204020204" pitchFamily="34" charset="-122"/>
                <a:ea typeface="微软雅黑" panose="020B0503020204020204" pitchFamily="34" charset="-122"/>
              </a:rPr>
              <a:t>选择题的选项编制规范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800"/>
              </a:lnSpc>
              <a:spcBef>
                <a:spcPts val="0"/>
              </a:spcBef>
              <a:buNone/>
            </a:pPr>
            <a:r>
              <a:rPr lang="zh-CN" altLang="en-US" sz="1800" dirty="0"/>
              <a:t>（</a:t>
            </a:r>
            <a:r>
              <a:rPr lang="en-US" altLang="zh-CN" sz="1800" dirty="0"/>
              <a:t>4）</a:t>
            </a:r>
            <a:r>
              <a:rPr lang="zh-CN" altLang="en-US" sz="1800" dirty="0"/>
              <a:t>干扰项应具有似真性</a:t>
            </a:r>
            <a:endParaRPr lang="en-US" altLang="zh-CN" sz="1800" dirty="0"/>
          </a:p>
          <a:p>
            <a:pPr marL="0" indent="457200">
              <a:lnSpc>
                <a:spcPts val="2800"/>
              </a:lnSpc>
              <a:spcBef>
                <a:spcPts val="0"/>
              </a:spcBef>
              <a:buNone/>
            </a:pPr>
            <a:r>
              <a:rPr lang="en-US" altLang="zh-CN" sz="1800" dirty="0"/>
              <a:t>[</a:t>
            </a:r>
            <a:r>
              <a:rPr lang="zh-CN" altLang="en-US" sz="1800" dirty="0"/>
              <a:t>问题示例</a:t>
            </a:r>
            <a:r>
              <a:rPr lang="en-US" altLang="zh-CN" sz="1800" dirty="0"/>
              <a:t>1]（</a:t>
            </a:r>
            <a:r>
              <a:rPr lang="zh-CN" altLang="en-US" sz="1800" dirty="0"/>
              <a:t>单选题）</a:t>
            </a:r>
            <a:r>
              <a:rPr lang="en-US" altLang="zh-CN" sz="1800" dirty="0"/>
              <a:t>C</a:t>
            </a:r>
            <a:r>
              <a:rPr lang="zh-CN" altLang="en-US" sz="1800" dirty="0"/>
              <a:t>语言是一种（ </a:t>
            </a:r>
            <a:r>
              <a:rPr lang="zh-CN" altLang="en-US" sz="1800" dirty="0" smtClean="0"/>
              <a:t>      </a:t>
            </a:r>
            <a:r>
              <a:rPr lang="zh-CN" altLang="en-US" sz="1800" dirty="0"/>
              <a:t>）</a:t>
            </a:r>
            <a:endParaRPr lang="en-US" altLang="zh-CN" sz="1800" dirty="0"/>
          </a:p>
          <a:p>
            <a:pPr marL="0" indent="457200">
              <a:lnSpc>
                <a:spcPts val="2800"/>
              </a:lnSpc>
              <a:spcBef>
                <a:spcPts val="0"/>
              </a:spcBef>
              <a:buNone/>
            </a:pPr>
            <a:r>
              <a:rPr lang="en-US" altLang="zh-CN" sz="1800" dirty="0" smtClean="0"/>
              <a:t>          A.  </a:t>
            </a:r>
            <a:r>
              <a:rPr lang="zh-CN" altLang="en-US" sz="1800" dirty="0" smtClean="0"/>
              <a:t>机器语言      </a:t>
            </a:r>
            <a:r>
              <a:rPr lang="en-US" altLang="zh-CN" sz="1800" dirty="0" smtClean="0"/>
              <a:t>B.  </a:t>
            </a:r>
            <a:r>
              <a:rPr lang="zh-CN" altLang="en-US" sz="1800" dirty="0" smtClean="0"/>
              <a:t>汇编语言     </a:t>
            </a:r>
            <a:r>
              <a:rPr lang="en-US" altLang="zh-CN" sz="1800" dirty="0" smtClean="0"/>
              <a:t>C.  </a:t>
            </a:r>
            <a:r>
              <a:rPr lang="zh-CN" altLang="en-US" sz="1800" dirty="0" smtClean="0"/>
              <a:t>算法语言    </a:t>
            </a:r>
            <a:r>
              <a:rPr lang="en-US" altLang="zh-CN" sz="1800" dirty="0" smtClean="0"/>
              <a:t>D</a:t>
            </a:r>
            <a:r>
              <a:rPr lang="en-US" altLang="zh-CN" sz="1800" b="1" dirty="0" smtClean="0">
                <a:solidFill>
                  <a:srgbClr val="C00000"/>
                </a:solidFill>
              </a:rPr>
              <a:t>.  </a:t>
            </a:r>
            <a:r>
              <a:rPr lang="zh-CN" altLang="en-US" sz="1800" b="1" dirty="0" smtClean="0">
                <a:solidFill>
                  <a:srgbClr val="C00000"/>
                </a:solidFill>
              </a:rPr>
              <a:t>现代</a:t>
            </a:r>
            <a:r>
              <a:rPr lang="zh-CN" altLang="en-US" sz="1800" b="1" dirty="0">
                <a:solidFill>
                  <a:srgbClr val="C00000"/>
                </a:solidFill>
              </a:rPr>
              <a:t>语言</a:t>
            </a:r>
            <a:endParaRPr lang="en-US" altLang="zh-CN" sz="1800" b="1" dirty="0">
              <a:solidFill>
                <a:srgbClr val="C00000"/>
              </a:solidFill>
            </a:endParaRPr>
          </a:p>
          <a:p>
            <a:pPr marL="0" indent="457200">
              <a:lnSpc>
                <a:spcPts val="2800"/>
              </a:lnSpc>
              <a:spcBef>
                <a:spcPts val="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a:t>]C</a:t>
            </a:r>
            <a:endParaRPr lang="zh-CN" altLang="en-US" sz="1800" dirty="0"/>
          </a:p>
          <a:p>
            <a:pPr marL="0" indent="457200">
              <a:lnSpc>
                <a:spcPts val="2800"/>
              </a:lnSpc>
              <a:spcBef>
                <a:spcPts val="0"/>
              </a:spcBef>
              <a:buNone/>
            </a:pPr>
            <a:r>
              <a:rPr lang="en-US" altLang="zh-CN" sz="1800" dirty="0"/>
              <a:t>[</a:t>
            </a:r>
            <a:r>
              <a:rPr lang="zh-CN" altLang="en-US" sz="1800" dirty="0"/>
              <a:t>问题示例</a:t>
            </a:r>
            <a:r>
              <a:rPr lang="en-US" altLang="zh-CN" sz="1800" dirty="0"/>
              <a:t>2]（</a:t>
            </a:r>
            <a:r>
              <a:rPr lang="zh-CN" altLang="en-US" sz="1800" dirty="0"/>
              <a:t>多选题）企业可以选择的</a:t>
            </a:r>
            <a:r>
              <a:rPr lang="zh-CN" altLang="en-US" sz="1800" b="1" dirty="0">
                <a:solidFill>
                  <a:srgbClr val="C00000"/>
                </a:solidFill>
              </a:rPr>
              <a:t>非人员促销</a:t>
            </a:r>
            <a:r>
              <a:rPr lang="zh-CN" altLang="en-US" sz="1800" dirty="0"/>
              <a:t>方式</a:t>
            </a:r>
            <a:r>
              <a:rPr lang="zh-CN" altLang="en-US" sz="1800" dirty="0" smtClean="0"/>
              <a:t>有（       ）</a:t>
            </a:r>
            <a:endParaRPr lang="en-US" altLang="zh-CN" sz="1800" dirty="0"/>
          </a:p>
          <a:p>
            <a:pPr marL="0" indent="457200">
              <a:lnSpc>
                <a:spcPts val="2800"/>
              </a:lnSpc>
              <a:spcBef>
                <a:spcPts val="0"/>
              </a:spcBef>
              <a:buNone/>
            </a:pPr>
            <a:r>
              <a:rPr lang="en-US" altLang="zh-CN" sz="1800" dirty="0" smtClean="0"/>
              <a:t>          A.  </a:t>
            </a:r>
            <a:r>
              <a:rPr lang="zh-CN" altLang="en-US" sz="1800" b="1" dirty="0">
                <a:solidFill>
                  <a:srgbClr val="C00000"/>
                </a:solidFill>
              </a:rPr>
              <a:t>人员促销 </a:t>
            </a:r>
            <a:r>
              <a:rPr lang="zh-CN" altLang="en-US" sz="1800" dirty="0">
                <a:solidFill>
                  <a:srgbClr val="FF0000"/>
                </a:solidFill>
              </a:rPr>
              <a:t>       </a:t>
            </a:r>
            <a:r>
              <a:rPr lang="en-US" altLang="zh-CN" sz="1800" dirty="0" smtClean="0"/>
              <a:t>B.  </a:t>
            </a:r>
            <a:r>
              <a:rPr lang="zh-CN" altLang="en-US" sz="1800" dirty="0" smtClean="0"/>
              <a:t>广告        </a:t>
            </a:r>
            <a:r>
              <a:rPr lang="en-US" altLang="zh-CN" sz="1800" dirty="0" smtClean="0"/>
              <a:t>C.  </a:t>
            </a:r>
            <a:r>
              <a:rPr lang="zh-CN" altLang="en-US" sz="1800" dirty="0" smtClean="0"/>
              <a:t>营业</a:t>
            </a:r>
            <a:r>
              <a:rPr lang="zh-CN" altLang="en-US" sz="1800" dirty="0"/>
              <a:t>推广 </a:t>
            </a:r>
            <a:r>
              <a:rPr lang="zh-CN" altLang="en-US" sz="1800" dirty="0" smtClean="0"/>
              <a:t>      </a:t>
            </a:r>
            <a:r>
              <a:rPr lang="en-US" altLang="zh-CN" sz="1800" dirty="0" smtClean="0"/>
              <a:t>D.  </a:t>
            </a:r>
            <a:r>
              <a:rPr lang="zh-CN" altLang="en-US" sz="1800" dirty="0" smtClean="0"/>
              <a:t>公共关系</a:t>
            </a:r>
            <a:endParaRPr lang="en-US" altLang="zh-CN" sz="1800" dirty="0" smtClean="0"/>
          </a:p>
          <a:p>
            <a:pPr marL="0" indent="457200">
              <a:lnSpc>
                <a:spcPts val="2800"/>
              </a:lnSpc>
              <a:spcBef>
                <a:spcPts val="0"/>
              </a:spcBef>
              <a:buNone/>
            </a:pPr>
            <a:r>
              <a:rPr lang="en-US" altLang="zh-CN" sz="1800" dirty="0" smtClean="0"/>
              <a:t>                                                                                                              [</a:t>
            </a:r>
            <a:r>
              <a:rPr lang="zh-CN" altLang="en-US" sz="1800" dirty="0"/>
              <a:t>答案</a:t>
            </a:r>
            <a:r>
              <a:rPr lang="en-US" altLang="zh-CN" sz="1800" dirty="0" smtClean="0"/>
              <a:t>]  BCD</a:t>
            </a:r>
            <a:endParaRPr lang="en-US" altLang="zh-CN" sz="1800" dirty="0"/>
          </a:p>
          <a:p>
            <a:pPr marL="0" indent="457200">
              <a:lnSpc>
                <a:spcPts val="2800"/>
              </a:lnSpc>
              <a:spcBef>
                <a:spcPts val="0"/>
              </a:spcBef>
              <a:buNone/>
            </a:pPr>
            <a:r>
              <a:rPr lang="zh-CN" altLang="en-US" sz="1800" dirty="0"/>
              <a:t>注：干扰项应具有一定的似真性，与所测知识的整体和学习经验有关，避免拼凑明显不合理的选项。例</a:t>
            </a:r>
            <a:r>
              <a:rPr lang="en-US" altLang="zh-CN" sz="1800" dirty="0"/>
              <a:t>1</a:t>
            </a:r>
            <a:r>
              <a:rPr lang="zh-CN" altLang="en-US" sz="1800" dirty="0"/>
              <a:t>中，</a:t>
            </a:r>
            <a:r>
              <a:rPr lang="en-US" altLang="zh-CN" sz="1800" dirty="0"/>
              <a:t>C</a:t>
            </a:r>
            <a:r>
              <a:rPr lang="zh-CN" altLang="en-US" sz="1800" dirty="0"/>
              <a:t>语言是一种计算机高级语言，选项</a:t>
            </a:r>
            <a:r>
              <a:rPr lang="en-US" altLang="zh-CN" sz="1800" dirty="0"/>
              <a:t>ABC</a:t>
            </a:r>
            <a:r>
              <a:rPr lang="zh-CN" altLang="en-US" sz="1800" dirty="0"/>
              <a:t>都属于计算机语言范畴，而</a:t>
            </a:r>
            <a:r>
              <a:rPr lang="en-US" altLang="zh-CN" sz="1800" dirty="0"/>
              <a:t>D</a:t>
            </a:r>
            <a:r>
              <a:rPr lang="zh-CN" altLang="en-US" sz="1800" dirty="0"/>
              <a:t>选项根本不是计算机语言，明显是拼凑选项，可改为</a:t>
            </a:r>
            <a:r>
              <a:rPr lang="en-US" altLang="zh-CN" sz="1800" dirty="0"/>
              <a:t>“</a:t>
            </a:r>
            <a:r>
              <a:rPr lang="en-US" altLang="zh-CN" sz="1800" b="1" dirty="0">
                <a:solidFill>
                  <a:srgbClr val="C00000"/>
                </a:solidFill>
              </a:rPr>
              <a:t>D.  </a:t>
            </a:r>
            <a:r>
              <a:rPr lang="zh-CN" altLang="en-US" sz="1800" b="1" dirty="0">
                <a:solidFill>
                  <a:srgbClr val="C00000"/>
                </a:solidFill>
              </a:rPr>
              <a:t>低级语言</a:t>
            </a:r>
            <a:r>
              <a:rPr lang="en-US" altLang="zh-CN" sz="1800" dirty="0"/>
              <a:t>”；</a:t>
            </a:r>
            <a:r>
              <a:rPr lang="zh-CN" altLang="en-US" sz="1800" dirty="0"/>
              <a:t>例</a:t>
            </a:r>
            <a:r>
              <a:rPr lang="en-US" altLang="zh-CN" sz="1800" dirty="0"/>
              <a:t>2</a:t>
            </a:r>
            <a:r>
              <a:rPr lang="zh-CN" altLang="en-US" sz="1800" dirty="0"/>
              <a:t>中，</a:t>
            </a:r>
            <a:r>
              <a:rPr lang="en-US" altLang="zh-CN" sz="1800" dirty="0"/>
              <a:t>A</a:t>
            </a:r>
            <a:r>
              <a:rPr lang="zh-CN" altLang="en-US" sz="1800" dirty="0"/>
              <a:t>选项明显与题干问题相反，没有任何干扰性。</a:t>
            </a:r>
          </a:p>
        </p:txBody>
      </p:sp>
    </p:spTree>
    <p:extLst>
      <p:ext uri="{BB962C8B-B14F-4D97-AF65-F5344CB8AC3E}">
        <p14:creationId xmlns:p14="http://schemas.microsoft.com/office/powerpoint/2010/main" val="20883377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5"/>
            <a:ext cx="7711150" cy="395464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4.  </a:t>
            </a:r>
            <a:r>
              <a:rPr lang="zh-CN" altLang="en-US" sz="1800" b="1" dirty="0" smtClean="0">
                <a:latin typeface="微软雅黑" panose="020B0503020204020204" pitchFamily="34" charset="-122"/>
                <a:ea typeface="微软雅黑" panose="020B0503020204020204" pitchFamily="34" charset="-122"/>
              </a:rPr>
              <a:t>选择题的选项编制规范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ct val="150000"/>
              </a:lnSpc>
              <a:spcBef>
                <a:spcPts val="600"/>
              </a:spcBef>
              <a:buNone/>
            </a:pPr>
            <a:r>
              <a:rPr lang="zh-CN" altLang="en-US" sz="1800" dirty="0"/>
              <a:t>（</a:t>
            </a:r>
            <a:r>
              <a:rPr lang="en-US" altLang="zh-CN" sz="1800" dirty="0"/>
              <a:t>5）</a:t>
            </a:r>
            <a:r>
              <a:rPr lang="zh-CN" altLang="en-US" sz="1800" dirty="0"/>
              <a:t>选项之间应避免逻辑包含关系</a:t>
            </a:r>
            <a:endParaRPr lang="en-US" altLang="zh-CN" sz="1800" dirty="0"/>
          </a:p>
          <a:p>
            <a:pPr marL="0" indent="457200">
              <a:lnSpc>
                <a:spcPct val="150000"/>
              </a:lnSpc>
              <a:spcBef>
                <a:spcPts val="600"/>
              </a:spcBef>
              <a:buNone/>
            </a:pPr>
            <a:r>
              <a:rPr lang="en-US" altLang="zh-CN" sz="1800" dirty="0"/>
              <a:t>[</a:t>
            </a:r>
            <a:r>
              <a:rPr lang="zh-CN" altLang="en-US" sz="1800" dirty="0"/>
              <a:t>问题示例</a:t>
            </a:r>
            <a:r>
              <a:rPr lang="en-US" altLang="zh-CN" sz="1800" dirty="0"/>
              <a:t>]</a:t>
            </a:r>
            <a:r>
              <a:rPr lang="zh-CN" altLang="en-US" sz="1800" dirty="0"/>
              <a:t>纯水的冰点（摄氏）是</a:t>
            </a:r>
            <a:endParaRPr lang="en-US" altLang="zh-CN" sz="1800" dirty="0"/>
          </a:p>
          <a:p>
            <a:pPr marL="0" indent="457200">
              <a:lnSpc>
                <a:spcPct val="150000"/>
              </a:lnSpc>
              <a:spcBef>
                <a:spcPts val="600"/>
              </a:spcBef>
              <a:buNone/>
            </a:pPr>
            <a:r>
              <a:rPr lang="en-US" altLang="zh-CN" sz="1800" dirty="0" smtClean="0"/>
              <a:t>A.  -</a:t>
            </a:r>
            <a:r>
              <a:rPr lang="en-US" altLang="zh-CN" sz="1800" dirty="0"/>
              <a:t>2 </a:t>
            </a:r>
            <a:r>
              <a:rPr lang="en-US" altLang="zh-CN" sz="1800" b="1" dirty="0" smtClean="0"/>
              <a:t>°</a:t>
            </a:r>
            <a:r>
              <a:rPr lang="en-US" altLang="zh-CN" sz="1800" dirty="0" smtClean="0"/>
              <a:t>C          B.  0 </a:t>
            </a:r>
            <a:r>
              <a:rPr lang="en-US" altLang="zh-CN" sz="1800" b="1" dirty="0"/>
              <a:t>°</a:t>
            </a:r>
            <a:r>
              <a:rPr lang="en-US" altLang="zh-CN" sz="1800" dirty="0"/>
              <a:t>C</a:t>
            </a:r>
            <a:r>
              <a:rPr lang="en-US" altLang="zh-CN" sz="1800" dirty="0" smtClean="0"/>
              <a:t>         </a:t>
            </a:r>
            <a:r>
              <a:rPr lang="en-US" altLang="zh-CN" sz="1800" dirty="0" err="1" smtClean="0"/>
              <a:t>C</a:t>
            </a:r>
            <a:r>
              <a:rPr lang="en-US" altLang="zh-CN" sz="1800" dirty="0" smtClean="0"/>
              <a:t>.  2 </a:t>
            </a:r>
            <a:r>
              <a:rPr lang="en-US" altLang="zh-CN" sz="1800" b="1" dirty="0"/>
              <a:t>°</a:t>
            </a:r>
            <a:r>
              <a:rPr lang="en-US" altLang="zh-CN" sz="1800" dirty="0"/>
              <a:t>C</a:t>
            </a:r>
            <a:r>
              <a:rPr lang="en-US" altLang="zh-CN" sz="1800" dirty="0" smtClean="0"/>
              <a:t>         D.  </a:t>
            </a:r>
            <a:r>
              <a:rPr lang="en-US" altLang="zh-CN" sz="1800" b="1" dirty="0" smtClean="0">
                <a:solidFill>
                  <a:srgbClr val="C00000"/>
                </a:solidFill>
              </a:rPr>
              <a:t>3 °C</a:t>
            </a:r>
            <a:r>
              <a:rPr lang="zh-CN" altLang="en-US" sz="1800" b="1" dirty="0">
                <a:solidFill>
                  <a:srgbClr val="C00000"/>
                </a:solidFill>
              </a:rPr>
              <a:t>以下</a:t>
            </a:r>
            <a:endParaRPr lang="en-US" altLang="zh-CN" sz="1800" b="1" dirty="0">
              <a:solidFill>
                <a:srgbClr val="C00000"/>
              </a:solidFill>
            </a:endParaRPr>
          </a:p>
          <a:p>
            <a:pPr marL="0" indent="457200">
              <a:lnSpc>
                <a:spcPct val="150000"/>
              </a:lnSpc>
              <a:spcBef>
                <a:spcPts val="600"/>
              </a:spcBef>
              <a:buNone/>
            </a:pPr>
            <a:r>
              <a:rPr lang="en-US" altLang="zh-CN" sz="1800" dirty="0" smtClean="0"/>
              <a:t>                                                                               [</a:t>
            </a:r>
            <a:r>
              <a:rPr lang="zh-CN" altLang="en-US" sz="1800" dirty="0"/>
              <a:t>答案</a:t>
            </a:r>
            <a:r>
              <a:rPr lang="en-US" altLang="zh-CN" sz="1800" dirty="0" smtClean="0"/>
              <a:t>]  B</a:t>
            </a:r>
            <a:endParaRPr lang="en-US" altLang="zh-CN" sz="1800" dirty="0"/>
          </a:p>
          <a:p>
            <a:pPr marL="0" indent="457200">
              <a:lnSpc>
                <a:spcPct val="150000"/>
              </a:lnSpc>
              <a:spcBef>
                <a:spcPts val="600"/>
              </a:spcBef>
              <a:buNone/>
            </a:pPr>
            <a:r>
              <a:rPr lang="zh-CN" altLang="en-US" sz="1800" dirty="0"/>
              <a:t>注：选择题的选项之间应避免出现逻辑上的包含关系，确保干扰项的外延中不包含正确答案。本题正确答案为选项</a:t>
            </a:r>
            <a:r>
              <a:rPr lang="en-US" altLang="zh-CN" sz="1800" dirty="0"/>
              <a:t>B，</a:t>
            </a:r>
            <a:r>
              <a:rPr lang="zh-CN" altLang="en-US" sz="1800" dirty="0"/>
              <a:t>但选项</a:t>
            </a:r>
            <a:r>
              <a:rPr lang="en-US" altLang="zh-CN" sz="1800" dirty="0"/>
              <a:t>D</a:t>
            </a:r>
            <a:r>
              <a:rPr lang="zh-CN" altLang="en-US" sz="1800" dirty="0"/>
              <a:t>从外延上包含了</a:t>
            </a:r>
            <a:r>
              <a:rPr lang="en-US" altLang="zh-CN" sz="1800" dirty="0"/>
              <a:t>B</a:t>
            </a:r>
            <a:r>
              <a:rPr lang="zh-CN" altLang="en-US" sz="1800" dirty="0"/>
              <a:t>选项，是否正确存在争议。可改为</a:t>
            </a:r>
            <a:r>
              <a:rPr lang="en-US" altLang="zh-CN" sz="1800" dirty="0"/>
              <a:t>“</a:t>
            </a:r>
            <a:r>
              <a:rPr lang="en-US" altLang="zh-CN" sz="1800" b="1" dirty="0">
                <a:solidFill>
                  <a:srgbClr val="C00000"/>
                </a:solidFill>
              </a:rPr>
              <a:t>D.  3 </a:t>
            </a:r>
            <a:r>
              <a:rPr lang="en-US" altLang="zh-CN" sz="1800" b="1" dirty="0" smtClean="0">
                <a:solidFill>
                  <a:srgbClr val="C00000"/>
                </a:solidFill>
              </a:rPr>
              <a:t>°C</a:t>
            </a:r>
            <a:r>
              <a:rPr lang="en-US" altLang="zh-CN" sz="1800" dirty="0"/>
              <a:t>”</a:t>
            </a:r>
            <a:endParaRPr lang="zh-CN" altLang="en-US" sz="1800" dirty="0"/>
          </a:p>
        </p:txBody>
      </p:sp>
    </p:spTree>
    <p:extLst>
      <p:ext uri="{BB962C8B-B14F-4D97-AF65-F5344CB8AC3E}">
        <p14:creationId xmlns:p14="http://schemas.microsoft.com/office/powerpoint/2010/main" val="1381019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789383" y="1486604"/>
            <a:ext cx="7711150" cy="45077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5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4.  </a:t>
            </a:r>
            <a:r>
              <a:rPr lang="zh-CN" altLang="en-US" sz="1800" b="1" dirty="0" smtClean="0">
                <a:latin typeface="微软雅黑" panose="020B0503020204020204" pitchFamily="34" charset="-122"/>
                <a:ea typeface="微软雅黑" panose="020B0503020204020204" pitchFamily="34" charset="-122"/>
              </a:rPr>
              <a:t>选择题的选项编制规范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500"/>
              </a:lnSpc>
              <a:spcBef>
                <a:spcPts val="600"/>
              </a:spcBef>
              <a:buNone/>
            </a:pPr>
            <a:r>
              <a:rPr lang="zh-CN" altLang="en-US" sz="1800" dirty="0"/>
              <a:t>（</a:t>
            </a:r>
            <a:r>
              <a:rPr lang="en-US" altLang="zh-CN" sz="1800" dirty="0"/>
              <a:t>6）</a:t>
            </a:r>
            <a:r>
              <a:rPr lang="zh-CN" altLang="en-US" sz="1800" dirty="0"/>
              <a:t>涉及数据大小的选项，应按一定顺序排列</a:t>
            </a:r>
            <a:endParaRPr lang="en-US" altLang="zh-CN" sz="1800" dirty="0"/>
          </a:p>
          <a:p>
            <a:pPr marL="0" indent="457200">
              <a:lnSpc>
                <a:spcPts val="2500"/>
              </a:lnSpc>
              <a:spcBef>
                <a:spcPts val="600"/>
              </a:spcBef>
              <a:buNone/>
            </a:pPr>
            <a:r>
              <a:rPr lang="en-US" altLang="zh-CN" sz="1800" dirty="0"/>
              <a:t>[</a:t>
            </a:r>
            <a:r>
              <a:rPr lang="zh-CN" altLang="en-US" sz="1800" dirty="0"/>
              <a:t>问题示例</a:t>
            </a:r>
            <a:r>
              <a:rPr lang="en-US" altLang="zh-CN" sz="1800" dirty="0"/>
              <a:t>1]</a:t>
            </a:r>
            <a:r>
              <a:rPr lang="zh-CN" altLang="en-US" sz="1800" dirty="0"/>
              <a:t>若材料的回潮率为</a:t>
            </a:r>
            <a:r>
              <a:rPr lang="en-US" altLang="zh-CN" sz="1800" dirty="0"/>
              <a:t>9.3%，</a:t>
            </a:r>
            <a:r>
              <a:rPr lang="zh-CN" altLang="en-US" sz="1800" dirty="0"/>
              <a:t>则其相应的含水率</a:t>
            </a:r>
            <a:r>
              <a:rPr lang="zh-CN" altLang="en-US" sz="1800" dirty="0" smtClean="0"/>
              <a:t>为（       ）</a:t>
            </a:r>
            <a:endParaRPr lang="en-US" altLang="zh-CN" sz="1800" dirty="0"/>
          </a:p>
          <a:p>
            <a:pPr marL="0" indent="457200">
              <a:lnSpc>
                <a:spcPts val="2500"/>
              </a:lnSpc>
              <a:spcBef>
                <a:spcPts val="600"/>
              </a:spcBef>
              <a:buNone/>
            </a:pPr>
            <a:r>
              <a:rPr lang="en-US" altLang="zh-CN" sz="1800" dirty="0" smtClean="0"/>
              <a:t>          A.  9.3</a:t>
            </a:r>
            <a:r>
              <a:rPr lang="en-US" altLang="zh-CN" sz="1800" dirty="0"/>
              <a:t>% </a:t>
            </a:r>
            <a:r>
              <a:rPr lang="en-US" altLang="zh-CN" sz="1800" dirty="0" smtClean="0"/>
              <a:t>         B.  8.5</a:t>
            </a:r>
            <a:r>
              <a:rPr lang="en-US" altLang="zh-CN" sz="1800" dirty="0"/>
              <a:t>%    </a:t>
            </a:r>
            <a:r>
              <a:rPr lang="en-US" altLang="zh-CN" sz="1800" dirty="0" smtClean="0"/>
              <a:t>       C.  10</a:t>
            </a:r>
            <a:r>
              <a:rPr lang="en-US" altLang="zh-CN" sz="1800" dirty="0"/>
              <a:t>%  </a:t>
            </a:r>
            <a:r>
              <a:rPr lang="en-US" altLang="zh-CN" sz="1800" dirty="0" smtClean="0"/>
              <a:t>         D.  6.9</a:t>
            </a:r>
            <a:r>
              <a:rPr lang="en-US" altLang="zh-CN" sz="1800" dirty="0"/>
              <a:t>%</a:t>
            </a:r>
          </a:p>
          <a:p>
            <a:pPr marL="0" indent="457200">
              <a:lnSpc>
                <a:spcPts val="25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B</a:t>
            </a:r>
            <a:endParaRPr lang="en-US" altLang="zh-CN" sz="1800" dirty="0"/>
          </a:p>
          <a:p>
            <a:pPr marL="0" indent="457200">
              <a:lnSpc>
                <a:spcPts val="2500"/>
              </a:lnSpc>
              <a:spcBef>
                <a:spcPts val="600"/>
              </a:spcBef>
              <a:buNone/>
            </a:pPr>
            <a:r>
              <a:rPr lang="en-US" altLang="zh-CN" sz="1800" dirty="0"/>
              <a:t>[</a:t>
            </a:r>
            <a:r>
              <a:rPr lang="zh-CN" altLang="en-US" sz="1800" dirty="0"/>
              <a:t>问题示例</a:t>
            </a:r>
            <a:r>
              <a:rPr lang="en-US" altLang="zh-CN" sz="1800" dirty="0"/>
              <a:t>2]</a:t>
            </a:r>
            <a:r>
              <a:rPr lang="zh-CN" altLang="en-US" sz="1800" dirty="0"/>
              <a:t>车站所有报表的保存年限是（  </a:t>
            </a:r>
            <a:r>
              <a:rPr lang="zh-CN" altLang="en-US" sz="1800" dirty="0" smtClean="0"/>
              <a:t>     </a:t>
            </a:r>
            <a:r>
              <a:rPr lang="zh-CN" altLang="en-US" sz="1800" dirty="0"/>
              <a:t>）</a:t>
            </a:r>
            <a:endParaRPr lang="en-US" altLang="zh-CN" sz="1800" dirty="0"/>
          </a:p>
          <a:p>
            <a:pPr marL="0" indent="457200">
              <a:lnSpc>
                <a:spcPts val="2500"/>
              </a:lnSpc>
              <a:spcBef>
                <a:spcPts val="600"/>
              </a:spcBef>
              <a:buNone/>
            </a:pPr>
            <a:r>
              <a:rPr lang="en-US" altLang="zh-CN" sz="1800" dirty="0" smtClean="0"/>
              <a:t>          A.  1</a:t>
            </a:r>
            <a:r>
              <a:rPr lang="zh-CN" altLang="en-US" sz="1800" dirty="0"/>
              <a:t>年   </a:t>
            </a:r>
            <a:r>
              <a:rPr lang="zh-CN" altLang="en-US" sz="1800" dirty="0" smtClean="0"/>
              <a:t>         </a:t>
            </a:r>
            <a:r>
              <a:rPr lang="en-US" altLang="zh-CN" sz="1800" dirty="0" smtClean="0"/>
              <a:t> B.  </a:t>
            </a:r>
            <a:r>
              <a:rPr lang="zh-CN" altLang="en-US" sz="1800" dirty="0" smtClean="0"/>
              <a:t>半</a:t>
            </a:r>
            <a:r>
              <a:rPr lang="zh-CN" altLang="en-US" sz="1800" dirty="0"/>
              <a:t>年</a:t>
            </a:r>
            <a:r>
              <a:rPr lang="en-US" altLang="zh-CN" sz="1800" dirty="0"/>
              <a:t>   </a:t>
            </a:r>
            <a:r>
              <a:rPr lang="en-US" altLang="zh-CN" sz="1800" dirty="0" smtClean="0"/>
              <a:t>        C.  </a:t>
            </a:r>
            <a:r>
              <a:rPr lang="zh-CN" altLang="en-US" sz="1800" dirty="0" smtClean="0"/>
              <a:t>两年</a:t>
            </a:r>
            <a:r>
              <a:rPr lang="en-US" altLang="zh-CN" sz="1800" dirty="0" smtClean="0"/>
              <a:t>         D.  </a:t>
            </a:r>
            <a:r>
              <a:rPr lang="zh-CN" altLang="en-US" sz="1800" dirty="0" smtClean="0"/>
              <a:t>三个月</a:t>
            </a:r>
            <a:endParaRPr lang="en-US" altLang="zh-CN" sz="1800" dirty="0"/>
          </a:p>
          <a:p>
            <a:pPr marL="0" indent="457200">
              <a:lnSpc>
                <a:spcPts val="2500"/>
              </a:lnSpc>
              <a:spcBef>
                <a:spcPts val="600"/>
              </a:spcBef>
              <a:buNone/>
            </a:pPr>
            <a:r>
              <a:rPr lang="en-US" altLang="zh-CN" sz="1800" dirty="0"/>
              <a:t>                                                         </a:t>
            </a:r>
            <a:r>
              <a:rPr lang="en-US" altLang="zh-CN" sz="1800" dirty="0" smtClean="0"/>
              <a:t>                                                </a:t>
            </a:r>
            <a:r>
              <a:rPr lang="en-US" altLang="zh-CN" sz="1800" dirty="0"/>
              <a:t>[</a:t>
            </a:r>
            <a:r>
              <a:rPr lang="zh-CN" altLang="en-US" sz="1800" dirty="0"/>
              <a:t>答案</a:t>
            </a:r>
            <a:r>
              <a:rPr lang="en-US" altLang="zh-CN" sz="1800" dirty="0" smtClean="0"/>
              <a:t>]   A</a:t>
            </a:r>
            <a:endParaRPr lang="en-US" altLang="zh-CN" sz="1800" dirty="0"/>
          </a:p>
          <a:p>
            <a:pPr marL="0" indent="457200">
              <a:lnSpc>
                <a:spcPts val="2500"/>
              </a:lnSpc>
              <a:spcBef>
                <a:spcPts val="600"/>
              </a:spcBef>
              <a:buNone/>
            </a:pPr>
            <a:r>
              <a:rPr lang="zh-CN" altLang="en-US" sz="1800" dirty="0"/>
              <a:t>注：涉及数字的备选答案，要按照</a:t>
            </a:r>
            <a:r>
              <a:rPr lang="zh-CN" altLang="en-US" sz="1800" b="1" dirty="0">
                <a:solidFill>
                  <a:srgbClr val="C00000"/>
                </a:solidFill>
              </a:rPr>
              <a:t>升序</a:t>
            </a:r>
            <a:r>
              <a:rPr lang="zh-CN" altLang="en-US" sz="1800" dirty="0"/>
              <a:t>排列，要么按</a:t>
            </a:r>
            <a:r>
              <a:rPr lang="zh-CN" altLang="en-US" sz="1800" b="1" dirty="0">
                <a:solidFill>
                  <a:srgbClr val="C00000"/>
                </a:solidFill>
              </a:rPr>
              <a:t>降序</a:t>
            </a:r>
            <a:r>
              <a:rPr lang="zh-CN" altLang="en-US" sz="1800" dirty="0"/>
              <a:t>排列，不能杂乱无章。在同一门课程的选择题中，所以涉及数字的备选答案排序方法应保持一致。一般情况下，建议采取</a:t>
            </a:r>
            <a:r>
              <a:rPr lang="zh-CN" altLang="en-US" sz="1800" b="1" dirty="0">
                <a:solidFill>
                  <a:srgbClr val="C00000"/>
                </a:solidFill>
              </a:rPr>
              <a:t>升序</a:t>
            </a:r>
            <a:r>
              <a:rPr lang="zh-CN" altLang="en-US" sz="1800" dirty="0"/>
              <a:t>排列。</a:t>
            </a:r>
            <a:endParaRPr lang="en-US" altLang="zh-CN" sz="1800" dirty="0"/>
          </a:p>
          <a:p>
            <a:pPr marL="0" indent="457200">
              <a:lnSpc>
                <a:spcPts val="2500"/>
              </a:lnSpc>
              <a:spcBef>
                <a:spcPts val="600"/>
              </a:spcBef>
              <a:buNone/>
            </a:pPr>
            <a:endParaRPr lang="zh-CN" altLang="en-US" sz="1800" dirty="0"/>
          </a:p>
        </p:txBody>
      </p:sp>
    </p:spTree>
    <p:extLst>
      <p:ext uri="{BB962C8B-B14F-4D97-AF65-F5344CB8AC3E}">
        <p14:creationId xmlns:p14="http://schemas.microsoft.com/office/powerpoint/2010/main" val="4262971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000" b="1" dirty="0" smtClean="0">
                <a:solidFill>
                  <a:srgbClr val="C00000"/>
                </a:solidFill>
                <a:latin typeface="黑体" panose="02010609060101010101" pitchFamily="49" charset="-122"/>
                <a:ea typeface="黑体" panose="02010609060101010101" pitchFamily="49" charset="-122"/>
              </a:rPr>
              <a:t>第一部分  命题总体要求</a:t>
            </a:r>
            <a:endParaRPr lang="zh-CN" altLang="en-US" sz="40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20934948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43466" y="1486604"/>
            <a:ext cx="8037689" cy="493677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3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4.  </a:t>
            </a:r>
            <a:r>
              <a:rPr lang="zh-CN" altLang="en-US" sz="1800" b="1" dirty="0" smtClean="0">
                <a:latin typeface="微软雅黑" panose="020B0503020204020204" pitchFamily="34" charset="-122"/>
                <a:ea typeface="微软雅黑" panose="020B0503020204020204" pitchFamily="34" charset="-122"/>
              </a:rPr>
              <a:t>选择题的选项编制规范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ts val="2300"/>
              </a:lnSpc>
              <a:spcBef>
                <a:spcPts val="600"/>
              </a:spcBef>
              <a:buNone/>
            </a:pPr>
            <a:r>
              <a:rPr lang="zh-CN" altLang="en-US" sz="1800" dirty="0"/>
              <a:t>（</a:t>
            </a:r>
            <a:r>
              <a:rPr lang="en-US" altLang="zh-CN" sz="1800" dirty="0"/>
              <a:t>7）</a:t>
            </a:r>
            <a:r>
              <a:rPr lang="zh-CN" altLang="en-US" sz="1800" dirty="0"/>
              <a:t>避免采用</a:t>
            </a:r>
            <a:r>
              <a:rPr lang="en-US" altLang="zh-CN" sz="1800" dirty="0"/>
              <a:t>“</a:t>
            </a:r>
            <a:r>
              <a:rPr lang="zh-CN" altLang="en-US" sz="1800" dirty="0"/>
              <a:t>以上都（不）是</a:t>
            </a:r>
            <a:r>
              <a:rPr lang="en-US" altLang="zh-CN" sz="1800" dirty="0"/>
              <a:t>”、“</a:t>
            </a:r>
            <a:r>
              <a:rPr lang="zh-CN" altLang="en-US" sz="1800" dirty="0"/>
              <a:t>上述全对（错）</a:t>
            </a:r>
            <a:r>
              <a:rPr lang="en-US" altLang="zh-CN" sz="1800" dirty="0"/>
              <a:t>”</a:t>
            </a:r>
            <a:r>
              <a:rPr lang="zh-CN" altLang="en-US" sz="1800" dirty="0"/>
              <a:t>等选项</a:t>
            </a:r>
            <a:endParaRPr lang="en-US" altLang="zh-CN" sz="1800" dirty="0"/>
          </a:p>
          <a:p>
            <a:pPr marL="0" indent="457200">
              <a:lnSpc>
                <a:spcPts val="2300"/>
              </a:lnSpc>
              <a:spcBef>
                <a:spcPts val="600"/>
              </a:spcBef>
              <a:buNone/>
            </a:pPr>
            <a:r>
              <a:rPr lang="en-US" altLang="zh-CN" sz="1800" dirty="0"/>
              <a:t>[</a:t>
            </a:r>
            <a:r>
              <a:rPr lang="zh-CN" altLang="en-US" sz="1800" dirty="0"/>
              <a:t>问题示例</a:t>
            </a:r>
            <a:r>
              <a:rPr lang="en-US" altLang="zh-CN" sz="1800" dirty="0"/>
              <a:t>1]（</a:t>
            </a:r>
            <a:r>
              <a:rPr lang="zh-CN" altLang="en-US" sz="1800" dirty="0"/>
              <a:t>单选题）直接碘量法应控制的条件</a:t>
            </a:r>
            <a:r>
              <a:rPr lang="zh-CN" altLang="en-US" sz="1800" dirty="0" smtClean="0"/>
              <a:t>是（       ）</a:t>
            </a:r>
            <a:endParaRPr lang="en-US" altLang="zh-CN" sz="1800" dirty="0"/>
          </a:p>
          <a:p>
            <a:pPr marL="0" indent="457200">
              <a:lnSpc>
                <a:spcPts val="2300"/>
              </a:lnSpc>
              <a:spcBef>
                <a:spcPts val="600"/>
              </a:spcBef>
              <a:buNone/>
            </a:pPr>
            <a:r>
              <a:rPr lang="en-US" altLang="zh-CN" sz="1800" dirty="0" smtClean="0"/>
              <a:t>A.  </a:t>
            </a:r>
            <a:r>
              <a:rPr lang="zh-CN" altLang="en-US" sz="1800" dirty="0" smtClean="0"/>
              <a:t>强酸</a:t>
            </a:r>
            <a:r>
              <a:rPr lang="zh-CN" altLang="en-US" sz="1800" dirty="0"/>
              <a:t>性条件    </a:t>
            </a:r>
            <a:r>
              <a:rPr lang="en-US" altLang="zh-CN" sz="1800" dirty="0" smtClean="0"/>
              <a:t>B.  </a:t>
            </a:r>
            <a:r>
              <a:rPr lang="zh-CN" altLang="en-US" sz="1800" dirty="0" smtClean="0"/>
              <a:t>强碱</a:t>
            </a:r>
            <a:r>
              <a:rPr lang="zh-CN" altLang="en-US" sz="1800" dirty="0"/>
              <a:t>性</a:t>
            </a:r>
            <a:r>
              <a:rPr lang="zh-CN" altLang="en-US" sz="1800" dirty="0" smtClean="0"/>
              <a:t>条件     </a:t>
            </a:r>
            <a:r>
              <a:rPr lang="en-US" altLang="zh-CN" sz="1800" dirty="0" smtClean="0"/>
              <a:t>C.  </a:t>
            </a:r>
            <a:r>
              <a:rPr lang="zh-CN" altLang="en-US" sz="1800" dirty="0" smtClean="0"/>
              <a:t>中性</a:t>
            </a:r>
            <a:r>
              <a:rPr lang="zh-CN" altLang="en-US" sz="1800" dirty="0"/>
              <a:t>或弱酸性条件  </a:t>
            </a:r>
            <a:r>
              <a:rPr lang="zh-CN" altLang="en-US" sz="1800" dirty="0" smtClean="0"/>
              <a:t>   </a:t>
            </a:r>
            <a:r>
              <a:rPr lang="en-US" altLang="zh-CN" sz="1800" dirty="0" smtClean="0"/>
              <a:t>D.  </a:t>
            </a:r>
            <a:r>
              <a:rPr lang="zh-CN" altLang="en-US" sz="1800" dirty="0" smtClean="0"/>
              <a:t>以上都是</a:t>
            </a:r>
            <a:endParaRPr lang="en-US" altLang="zh-CN" sz="1800" dirty="0" smtClean="0"/>
          </a:p>
          <a:p>
            <a:pPr marL="0" indent="457200">
              <a:lnSpc>
                <a:spcPts val="2300"/>
              </a:lnSpc>
              <a:spcBef>
                <a:spcPts val="600"/>
              </a:spcBef>
              <a:buNone/>
            </a:pPr>
            <a:r>
              <a:rPr lang="en-US" altLang="zh-CN" sz="1800" dirty="0"/>
              <a:t> </a:t>
            </a:r>
            <a:r>
              <a:rPr lang="en-US" altLang="zh-CN" sz="1800" dirty="0" smtClean="0"/>
              <a:t>                                                                                                         </a:t>
            </a:r>
            <a:r>
              <a:rPr lang="zh-CN" altLang="en-US" sz="1800" dirty="0" smtClean="0"/>
              <a:t>      </a:t>
            </a:r>
            <a:r>
              <a:rPr lang="en-US" altLang="zh-CN" sz="1800" dirty="0"/>
              <a:t>[</a:t>
            </a:r>
            <a:r>
              <a:rPr lang="zh-CN" altLang="en-US" sz="1800" dirty="0"/>
              <a:t>答案</a:t>
            </a:r>
            <a:r>
              <a:rPr lang="en-US" altLang="zh-CN" sz="1800" dirty="0" smtClean="0"/>
              <a:t>]  C</a:t>
            </a:r>
            <a:endParaRPr lang="en-US" altLang="zh-CN" sz="1800" dirty="0"/>
          </a:p>
          <a:p>
            <a:pPr marL="0" indent="457200">
              <a:lnSpc>
                <a:spcPts val="2300"/>
              </a:lnSpc>
              <a:spcBef>
                <a:spcPts val="600"/>
              </a:spcBef>
              <a:buNone/>
            </a:pPr>
            <a:r>
              <a:rPr lang="en-US" altLang="zh-CN" sz="1800" dirty="0"/>
              <a:t>[</a:t>
            </a:r>
            <a:r>
              <a:rPr lang="zh-CN" altLang="en-US" sz="1800" dirty="0"/>
              <a:t>问题示例</a:t>
            </a:r>
            <a:r>
              <a:rPr lang="en-US" altLang="zh-CN" sz="1800" dirty="0"/>
              <a:t>2]（</a:t>
            </a:r>
            <a:r>
              <a:rPr lang="zh-CN" altLang="en-US" sz="1800" dirty="0"/>
              <a:t>多选题）组成一个电路</a:t>
            </a:r>
            <a:r>
              <a:rPr lang="zh-CN" altLang="en-US" sz="1800" dirty="0" smtClean="0"/>
              <a:t>需要（       ）</a:t>
            </a:r>
            <a:endParaRPr lang="en-US" altLang="zh-CN" sz="1800" dirty="0"/>
          </a:p>
          <a:p>
            <a:pPr marL="0" indent="457200">
              <a:lnSpc>
                <a:spcPts val="2300"/>
              </a:lnSpc>
              <a:spcBef>
                <a:spcPts val="600"/>
              </a:spcBef>
              <a:buNone/>
            </a:pPr>
            <a:r>
              <a:rPr lang="en-US" altLang="zh-CN" sz="1800" dirty="0" smtClean="0"/>
              <a:t>A.  </a:t>
            </a:r>
            <a:r>
              <a:rPr lang="zh-CN" altLang="en-US" sz="1800" dirty="0" smtClean="0"/>
              <a:t>电源      </a:t>
            </a:r>
            <a:r>
              <a:rPr lang="en-US" altLang="zh-CN" sz="1800" dirty="0" smtClean="0"/>
              <a:t>B.  </a:t>
            </a:r>
            <a:r>
              <a:rPr lang="zh-CN" altLang="en-US" sz="1800" dirty="0" smtClean="0"/>
              <a:t>负载     </a:t>
            </a:r>
            <a:r>
              <a:rPr lang="en-US" altLang="zh-CN" sz="1800" dirty="0" smtClean="0"/>
              <a:t>C.  </a:t>
            </a:r>
            <a:r>
              <a:rPr lang="zh-CN" altLang="en-US" sz="1800" dirty="0" smtClean="0"/>
              <a:t>连接</a:t>
            </a:r>
            <a:r>
              <a:rPr lang="zh-CN" altLang="en-US" sz="1800" dirty="0"/>
              <a:t>导线等中间环节      </a:t>
            </a:r>
            <a:r>
              <a:rPr lang="en-US" altLang="zh-CN" sz="1800" dirty="0" smtClean="0"/>
              <a:t>D.  </a:t>
            </a:r>
            <a:r>
              <a:rPr lang="zh-CN" altLang="en-US" sz="1800" dirty="0" smtClean="0"/>
              <a:t>以上</a:t>
            </a:r>
            <a:r>
              <a:rPr lang="zh-CN" altLang="en-US" sz="1800" dirty="0"/>
              <a:t>都不是     </a:t>
            </a:r>
            <a:endParaRPr lang="en-US" altLang="zh-CN" sz="1800" dirty="0" smtClean="0"/>
          </a:p>
          <a:p>
            <a:pPr marL="0" indent="457200">
              <a:lnSpc>
                <a:spcPts val="2300"/>
              </a:lnSpc>
              <a:spcBef>
                <a:spcPts val="600"/>
              </a:spcBef>
              <a:buNone/>
            </a:pPr>
            <a:r>
              <a:rPr lang="en-US" altLang="zh-CN" sz="1800" dirty="0"/>
              <a:t> </a:t>
            </a:r>
            <a:r>
              <a:rPr lang="en-US" altLang="zh-CN" sz="1800" dirty="0" smtClean="0"/>
              <a:t>                                                                                                               </a:t>
            </a:r>
            <a:r>
              <a:rPr lang="zh-CN" altLang="en-US" sz="1800" dirty="0" smtClean="0"/>
              <a:t> </a:t>
            </a:r>
            <a:r>
              <a:rPr lang="en-US" altLang="zh-CN" sz="1800" dirty="0"/>
              <a:t>[</a:t>
            </a:r>
            <a:r>
              <a:rPr lang="zh-CN" altLang="en-US" sz="1800" dirty="0"/>
              <a:t>答案</a:t>
            </a:r>
            <a:r>
              <a:rPr lang="en-US" altLang="zh-CN" sz="1800" dirty="0" smtClean="0"/>
              <a:t>]  ABC</a:t>
            </a:r>
            <a:endParaRPr lang="en-US" altLang="zh-CN" sz="1800" dirty="0"/>
          </a:p>
          <a:p>
            <a:pPr marL="0" indent="457200">
              <a:lnSpc>
                <a:spcPts val="2300"/>
              </a:lnSpc>
              <a:spcBef>
                <a:spcPts val="600"/>
              </a:spcBef>
              <a:buNone/>
            </a:pPr>
            <a:r>
              <a:rPr lang="zh-CN" altLang="en-US" sz="1800" dirty="0"/>
              <a:t>注：</a:t>
            </a:r>
            <a:r>
              <a:rPr lang="en-US" altLang="zh-CN" sz="1800" dirty="0"/>
              <a:t> “</a:t>
            </a:r>
            <a:r>
              <a:rPr lang="zh-CN" altLang="en-US" sz="1800" dirty="0"/>
              <a:t>以上都（不）是</a:t>
            </a:r>
            <a:r>
              <a:rPr lang="en-US" altLang="zh-CN" sz="1800" dirty="0"/>
              <a:t>”、“</a:t>
            </a:r>
            <a:r>
              <a:rPr lang="zh-CN" altLang="en-US" sz="1800" dirty="0"/>
              <a:t>上述全对（错）</a:t>
            </a:r>
            <a:r>
              <a:rPr lang="en-US" altLang="zh-CN" sz="1800" dirty="0"/>
              <a:t>”</a:t>
            </a:r>
            <a:r>
              <a:rPr lang="zh-CN" altLang="en-US" sz="1800" dirty="0"/>
              <a:t>等选项大多属于明显拼凑的选项，而且与其他选项形成明显包含或排斥关系，破坏试题的逻辑性。例</a:t>
            </a:r>
            <a:r>
              <a:rPr lang="en-US" altLang="zh-CN" sz="1800" dirty="0"/>
              <a:t>1</a:t>
            </a:r>
            <a:r>
              <a:rPr lang="zh-CN" altLang="en-US" sz="1800" dirty="0"/>
              <a:t>中，如果</a:t>
            </a:r>
            <a:r>
              <a:rPr lang="en-US" altLang="zh-CN" sz="1800" dirty="0"/>
              <a:t>D</a:t>
            </a:r>
            <a:r>
              <a:rPr lang="zh-CN" altLang="en-US" sz="1800" dirty="0"/>
              <a:t>选项是正确选项，则</a:t>
            </a:r>
            <a:r>
              <a:rPr lang="en-US" altLang="zh-CN" sz="1800" dirty="0"/>
              <a:t>ABC</a:t>
            </a:r>
            <a:r>
              <a:rPr lang="zh-CN" altLang="en-US" sz="1800" dirty="0"/>
              <a:t>都对，不符合单选题只有一个正确选项的规定，因此一看就知道不可能对；例</a:t>
            </a:r>
            <a:r>
              <a:rPr lang="en-US" altLang="zh-CN" sz="1800" dirty="0"/>
              <a:t>2</a:t>
            </a:r>
            <a:r>
              <a:rPr lang="zh-CN" altLang="en-US" sz="1800" dirty="0"/>
              <a:t>中，如果</a:t>
            </a:r>
            <a:r>
              <a:rPr lang="en-US" altLang="zh-CN" sz="1800" dirty="0"/>
              <a:t>D</a:t>
            </a:r>
            <a:r>
              <a:rPr lang="zh-CN" altLang="en-US" sz="1800" dirty="0"/>
              <a:t>选项是正确选项，则</a:t>
            </a:r>
            <a:r>
              <a:rPr lang="en-US" altLang="zh-CN" sz="1800" dirty="0"/>
              <a:t>ABC</a:t>
            </a:r>
            <a:r>
              <a:rPr lang="zh-CN" altLang="en-US" sz="1800" dirty="0"/>
              <a:t>都不对，不符合多选题有两个或两个以上正确选项的规定，也是明显不可能对的</a:t>
            </a:r>
            <a:r>
              <a:rPr lang="zh-CN" altLang="en-US" sz="1800" dirty="0" smtClean="0"/>
              <a:t>。</a:t>
            </a:r>
            <a:endParaRPr lang="zh-CN" altLang="en-US" sz="1800" dirty="0"/>
          </a:p>
        </p:txBody>
      </p:sp>
    </p:spTree>
    <p:extLst>
      <p:ext uri="{BB962C8B-B14F-4D97-AF65-F5344CB8AC3E}">
        <p14:creationId xmlns:p14="http://schemas.microsoft.com/office/powerpoint/2010/main" val="31363492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一、选择题编制规范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77333" y="1486604"/>
            <a:ext cx="7778045" cy="418041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12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5.  </a:t>
            </a:r>
            <a:r>
              <a:rPr lang="zh-CN" altLang="en-US" sz="1800" b="1" dirty="0" smtClean="0">
                <a:latin typeface="微软雅黑" panose="020B0503020204020204" pitchFamily="34" charset="-122"/>
                <a:ea typeface="微软雅黑" panose="020B0503020204020204" pitchFamily="34" charset="-122"/>
              </a:rPr>
              <a:t>选择题编制的其他规范</a:t>
            </a:r>
            <a:endParaRPr lang="en-US" altLang="zh-CN" sz="1800" b="1" dirty="0" smtClean="0">
              <a:latin typeface="微软雅黑" panose="020B0503020204020204" pitchFamily="34" charset="-122"/>
              <a:ea typeface="微软雅黑" panose="020B0503020204020204" pitchFamily="34" charset="-122"/>
            </a:endParaRPr>
          </a:p>
          <a:p>
            <a:pPr marL="0" indent="457200">
              <a:lnSpc>
                <a:spcPct val="150000"/>
              </a:lnSpc>
              <a:spcBef>
                <a:spcPts val="1200"/>
              </a:spcBef>
              <a:buNone/>
            </a:pPr>
            <a:r>
              <a:rPr lang="zh-CN" altLang="en-US" sz="1800" dirty="0" smtClean="0"/>
              <a:t>（</a:t>
            </a:r>
            <a:r>
              <a:rPr lang="en-US" altLang="zh-CN" sz="1800" dirty="0"/>
              <a:t>1）</a:t>
            </a:r>
            <a:r>
              <a:rPr lang="zh-CN" altLang="en-US" sz="1800" dirty="0"/>
              <a:t>避免单项选择题出现多个正确选项；</a:t>
            </a:r>
            <a:endParaRPr lang="en-US" altLang="zh-CN" sz="1800" dirty="0"/>
          </a:p>
          <a:p>
            <a:pPr marL="0" indent="457200">
              <a:lnSpc>
                <a:spcPct val="150000"/>
              </a:lnSpc>
              <a:spcBef>
                <a:spcPts val="1200"/>
              </a:spcBef>
              <a:buNone/>
            </a:pPr>
            <a:r>
              <a:rPr lang="zh-CN" altLang="en-US" sz="1800" dirty="0"/>
              <a:t>（</a:t>
            </a:r>
            <a:r>
              <a:rPr lang="en-US" altLang="zh-CN" sz="1800" dirty="0"/>
              <a:t>2）</a:t>
            </a:r>
            <a:r>
              <a:rPr lang="zh-CN" altLang="en-US" sz="1800" dirty="0"/>
              <a:t>避免单项选择题的正确选项集中于某一、二个代码；</a:t>
            </a:r>
            <a:endParaRPr lang="en-US" altLang="zh-CN" sz="1800" dirty="0"/>
          </a:p>
          <a:p>
            <a:pPr marL="0" indent="457200">
              <a:lnSpc>
                <a:spcPct val="150000"/>
              </a:lnSpc>
              <a:spcBef>
                <a:spcPts val="1200"/>
              </a:spcBef>
              <a:buNone/>
            </a:pPr>
            <a:r>
              <a:rPr lang="zh-CN" altLang="en-US" sz="1800" dirty="0"/>
              <a:t>（</a:t>
            </a:r>
            <a:r>
              <a:rPr lang="en-US" altLang="zh-CN" sz="1800" dirty="0"/>
              <a:t>3）</a:t>
            </a:r>
            <a:r>
              <a:rPr lang="zh-CN" altLang="en-US" sz="1800" dirty="0"/>
              <a:t>避免双项选择题或多项选择题只有一个正确选项；</a:t>
            </a:r>
            <a:endParaRPr lang="en-US" altLang="zh-CN" sz="1800" dirty="0"/>
          </a:p>
          <a:p>
            <a:pPr marL="0" indent="457200">
              <a:lnSpc>
                <a:spcPct val="150000"/>
              </a:lnSpc>
              <a:spcBef>
                <a:spcPts val="1200"/>
              </a:spcBef>
              <a:buNone/>
            </a:pPr>
            <a:r>
              <a:rPr lang="zh-CN" altLang="en-US" sz="1800" dirty="0"/>
              <a:t>（</a:t>
            </a:r>
            <a:r>
              <a:rPr lang="en-US" altLang="zh-CN" sz="1800" dirty="0"/>
              <a:t>4）</a:t>
            </a:r>
            <a:r>
              <a:rPr lang="zh-CN" altLang="en-US" sz="1800" dirty="0"/>
              <a:t>避免同一种选择题的选项数量不统一。（从各门课程的考试大纲看，绝大多数课程的选择题是</a:t>
            </a:r>
            <a:r>
              <a:rPr lang="en-US" altLang="zh-CN" sz="1800" dirty="0"/>
              <a:t>4</a:t>
            </a:r>
            <a:r>
              <a:rPr lang="zh-CN" altLang="en-US" sz="1800" dirty="0"/>
              <a:t>个选项，少数课程的选择题是</a:t>
            </a:r>
            <a:r>
              <a:rPr lang="en-US" altLang="zh-CN" sz="1800" dirty="0"/>
              <a:t>5</a:t>
            </a:r>
            <a:r>
              <a:rPr lang="zh-CN" altLang="en-US" sz="1800" dirty="0"/>
              <a:t>个选项，</a:t>
            </a:r>
            <a:r>
              <a:rPr lang="en-US" altLang="zh-CN" sz="1800" dirty="0"/>
              <a:t>《</a:t>
            </a:r>
            <a:r>
              <a:rPr lang="zh-CN" altLang="en-US" sz="1800" dirty="0"/>
              <a:t>美发与造型</a:t>
            </a:r>
            <a:r>
              <a:rPr lang="en-US" altLang="zh-CN" sz="1800" dirty="0"/>
              <a:t>》</a:t>
            </a:r>
            <a:r>
              <a:rPr lang="zh-CN" altLang="en-US" sz="1800" dirty="0"/>
              <a:t>等个别课程出现了同一种选择题中既有</a:t>
            </a:r>
            <a:r>
              <a:rPr lang="en-US" altLang="zh-CN" sz="1800" dirty="0"/>
              <a:t>4</a:t>
            </a:r>
            <a:r>
              <a:rPr lang="zh-CN" altLang="en-US" sz="1800" dirty="0"/>
              <a:t>个选项，又有</a:t>
            </a:r>
            <a:r>
              <a:rPr lang="en-US" altLang="zh-CN" sz="1800" dirty="0"/>
              <a:t>5</a:t>
            </a:r>
            <a:r>
              <a:rPr lang="zh-CN" altLang="en-US" sz="1800" dirty="0"/>
              <a:t>个选项的情况，请在命题中注意避免。）</a:t>
            </a:r>
          </a:p>
        </p:txBody>
      </p:sp>
    </p:spTree>
    <p:extLst>
      <p:ext uri="{BB962C8B-B14F-4D97-AF65-F5344CB8AC3E}">
        <p14:creationId xmlns:p14="http://schemas.microsoft.com/office/powerpoint/2010/main" val="3619366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二、判断题编制规范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77334" y="1486603"/>
            <a:ext cx="7845778" cy="45190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12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1.  </a:t>
            </a:r>
            <a:r>
              <a:rPr lang="zh-CN" altLang="en-US" sz="1800" b="1" dirty="0" smtClean="0">
                <a:latin typeface="微软雅黑" panose="020B0503020204020204" pitchFamily="34" charset="-122"/>
                <a:ea typeface="微软雅黑" panose="020B0503020204020204" pitchFamily="34" charset="-122"/>
              </a:rPr>
              <a:t>判断题的结构</a:t>
            </a:r>
            <a:endParaRPr lang="en-US" altLang="zh-CN" sz="1800" b="1" dirty="0" smtClean="0">
              <a:latin typeface="微软雅黑" panose="020B0503020204020204" pitchFamily="34" charset="-122"/>
              <a:ea typeface="微软雅黑" panose="020B0503020204020204" pitchFamily="34" charset="-122"/>
            </a:endParaRPr>
          </a:p>
          <a:p>
            <a:pPr marL="0" indent="457200">
              <a:lnSpc>
                <a:spcPct val="150000"/>
              </a:lnSpc>
              <a:spcBef>
                <a:spcPts val="1200"/>
              </a:spcBef>
              <a:buNone/>
            </a:pPr>
            <a:r>
              <a:rPr lang="zh-CN" altLang="en-US" sz="1800" dirty="0" smtClean="0"/>
              <a:t>判断</a:t>
            </a:r>
            <a:r>
              <a:rPr lang="zh-CN" altLang="en-US" sz="1800" dirty="0"/>
              <a:t>题就是给出一个命题，让考生判断其对错。这些命题通常是一些比较重要的或有意义的概念、事实、原理或结论。</a:t>
            </a:r>
            <a:endParaRPr lang="en-US" altLang="zh-CN" sz="1800" dirty="0"/>
          </a:p>
          <a:p>
            <a:pPr marL="0" indent="457200">
              <a:lnSpc>
                <a:spcPct val="150000"/>
              </a:lnSpc>
              <a:spcBef>
                <a:spcPts val="1200"/>
              </a:spcBef>
              <a:buNone/>
            </a:pPr>
            <a:r>
              <a:rPr lang="en-US" altLang="zh-CN" sz="1800" dirty="0"/>
              <a:t>[</a:t>
            </a:r>
            <a:r>
              <a:rPr lang="zh-CN" altLang="en-US" sz="1800" dirty="0"/>
              <a:t>例</a:t>
            </a:r>
            <a:r>
              <a:rPr lang="en-US" altLang="zh-CN" sz="1800" dirty="0"/>
              <a:t>1]</a:t>
            </a:r>
            <a:r>
              <a:rPr lang="zh-CN" altLang="en-US" sz="1800" dirty="0"/>
              <a:t>健康就是没有疾病或病痛。（概念判断）</a:t>
            </a:r>
            <a:r>
              <a:rPr lang="en-US" altLang="zh-CN" sz="1800" dirty="0"/>
              <a:t>[</a:t>
            </a:r>
            <a:r>
              <a:rPr lang="zh-CN" altLang="en-US" sz="1800" dirty="0"/>
              <a:t>答案</a:t>
            </a:r>
            <a:r>
              <a:rPr lang="en-US" altLang="zh-CN" sz="1800" dirty="0" smtClean="0"/>
              <a:t>] </a:t>
            </a:r>
            <a:r>
              <a:rPr lang="zh-CN" altLang="en-US" sz="1800" dirty="0" smtClean="0"/>
              <a:t>错</a:t>
            </a:r>
            <a:endParaRPr lang="en-US" altLang="zh-CN" sz="1800" dirty="0"/>
          </a:p>
          <a:p>
            <a:pPr marL="0" indent="457200">
              <a:lnSpc>
                <a:spcPct val="150000"/>
              </a:lnSpc>
              <a:spcBef>
                <a:spcPts val="1200"/>
              </a:spcBef>
              <a:buNone/>
            </a:pPr>
            <a:r>
              <a:rPr lang="en-US" altLang="zh-CN" sz="1800" dirty="0"/>
              <a:t>[</a:t>
            </a:r>
            <a:r>
              <a:rPr lang="zh-CN" altLang="en-US" sz="1800" dirty="0"/>
              <a:t>例</a:t>
            </a:r>
            <a:r>
              <a:rPr lang="en-US" altLang="zh-CN" sz="1800" dirty="0"/>
              <a:t>2]</a:t>
            </a:r>
            <a:r>
              <a:rPr lang="zh-CN" altLang="en-US" sz="1800" dirty="0"/>
              <a:t>中国最早的对联出现在隋唐时期。（事实判断）</a:t>
            </a:r>
            <a:r>
              <a:rPr lang="en-US" altLang="zh-CN" sz="1800" dirty="0"/>
              <a:t>[</a:t>
            </a:r>
            <a:r>
              <a:rPr lang="zh-CN" altLang="en-US" sz="1800" dirty="0"/>
              <a:t>答案</a:t>
            </a:r>
            <a:r>
              <a:rPr lang="en-US" altLang="zh-CN" sz="1800" dirty="0" smtClean="0"/>
              <a:t>] </a:t>
            </a:r>
            <a:r>
              <a:rPr lang="zh-CN" altLang="en-US" sz="1800" dirty="0" smtClean="0"/>
              <a:t>错</a:t>
            </a:r>
            <a:endParaRPr lang="en-US" altLang="zh-CN" sz="1800" dirty="0"/>
          </a:p>
          <a:p>
            <a:pPr marL="0" indent="457200">
              <a:lnSpc>
                <a:spcPct val="150000"/>
              </a:lnSpc>
              <a:spcBef>
                <a:spcPts val="1200"/>
              </a:spcBef>
              <a:buNone/>
            </a:pPr>
            <a:r>
              <a:rPr lang="en-US" altLang="zh-CN" sz="1800" dirty="0"/>
              <a:t>[</a:t>
            </a:r>
            <a:r>
              <a:rPr lang="zh-CN" altLang="en-US" sz="1800" dirty="0"/>
              <a:t>例</a:t>
            </a:r>
            <a:r>
              <a:rPr lang="en-US" altLang="zh-CN" sz="1800" dirty="0"/>
              <a:t>3]</a:t>
            </a:r>
            <a:r>
              <a:rPr lang="zh-CN" altLang="en-US" sz="1800" dirty="0"/>
              <a:t>温度和湿度是仓储保证商品质量的决定性因素。（原理判断</a:t>
            </a:r>
            <a:r>
              <a:rPr lang="zh-CN" altLang="en-US" sz="1800" dirty="0" smtClean="0"/>
              <a:t>）</a:t>
            </a:r>
            <a:endParaRPr lang="en-US" altLang="zh-CN" sz="1800" dirty="0" smtClean="0"/>
          </a:p>
          <a:p>
            <a:pPr marL="0" indent="457200">
              <a:lnSpc>
                <a:spcPct val="150000"/>
              </a:lnSpc>
              <a:spcBef>
                <a:spcPts val="1200"/>
              </a:spcBef>
              <a:buNone/>
            </a:pPr>
            <a:r>
              <a:rPr lang="en-US" altLang="zh-CN" sz="1800" dirty="0"/>
              <a:t> </a:t>
            </a:r>
            <a:r>
              <a:rPr lang="en-US" altLang="zh-CN" sz="1800" dirty="0" smtClean="0"/>
              <a:t>                                                                                                         [</a:t>
            </a:r>
            <a:r>
              <a:rPr lang="zh-CN" altLang="en-US" sz="1800" dirty="0"/>
              <a:t>答案</a:t>
            </a:r>
            <a:r>
              <a:rPr lang="en-US" altLang="zh-CN" sz="1800" dirty="0" smtClean="0"/>
              <a:t>] </a:t>
            </a:r>
            <a:r>
              <a:rPr lang="zh-CN" altLang="en-US" sz="1800" dirty="0" smtClean="0"/>
              <a:t>对</a:t>
            </a:r>
            <a:endParaRPr lang="en-US" altLang="zh-CN" sz="1800" dirty="0"/>
          </a:p>
          <a:p>
            <a:pPr marL="0" indent="457200">
              <a:lnSpc>
                <a:spcPct val="150000"/>
              </a:lnSpc>
              <a:spcBef>
                <a:spcPts val="1200"/>
              </a:spcBef>
              <a:buNone/>
            </a:pPr>
            <a:r>
              <a:rPr lang="en-US" altLang="zh-CN" sz="1800" dirty="0"/>
              <a:t>[</a:t>
            </a:r>
            <a:r>
              <a:rPr lang="zh-CN" altLang="en-US" sz="1800" dirty="0"/>
              <a:t>例</a:t>
            </a:r>
            <a:r>
              <a:rPr lang="en-US" altLang="zh-CN" sz="1800" dirty="0"/>
              <a:t>4]</a:t>
            </a:r>
            <a:r>
              <a:rPr lang="zh-CN" altLang="en-US" sz="1800" dirty="0"/>
              <a:t>高血压病人在膳食中应摄入充足的钾和钙。（结论判断）</a:t>
            </a:r>
            <a:r>
              <a:rPr lang="en-US" altLang="zh-CN" sz="1800" dirty="0"/>
              <a:t>[</a:t>
            </a:r>
            <a:r>
              <a:rPr lang="zh-CN" altLang="en-US" sz="1800" dirty="0"/>
              <a:t>答案</a:t>
            </a:r>
            <a:r>
              <a:rPr lang="en-US" altLang="zh-CN" sz="1800" dirty="0" smtClean="0"/>
              <a:t>] </a:t>
            </a:r>
            <a:r>
              <a:rPr lang="zh-CN" altLang="en-US" sz="1800" dirty="0" smtClean="0"/>
              <a:t>对</a:t>
            </a:r>
            <a:endParaRPr lang="zh-CN" altLang="en-US" sz="1800" dirty="0"/>
          </a:p>
        </p:txBody>
      </p:sp>
    </p:spTree>
    <p:extLst>
      <p:ext uri="{BB962C8B-B14F-4D97-AF65-F5344CB8AC3E}">
        <p14:creationId xmlns:p14="http://schemas.microsoft.com/office/powerpoint/2010/main" val="29451830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二、判断题编制规范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77334" y="1486603"/>
            <a:ext cx="7845778" cy="45190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1.  </a:t>
            </a:r>
            <a:r>
              <a:rPr lang="zh-CN" altLang="en-US" sz="1800" b="1" dirty="0" smtClean="0">
                <a:latin typeface="微软雅黑" panose="020B0503020204020204" pitchFamily="34" charset="-122"/>
                <a:ea typeface="微软雅黑" panose="020B0503020204020204" pitchFamily="34" charset="-122"/>
              </a:rPr>
              <a:t>判断题的编制规范</a:t>
            </a:r>
            <a:endParaRPr lang="en-US" altLang="zh-CN" sz="1800" dirty="0"/>
          </a:p>
          <a:p>
            <a:pPr marL="0" indent="457200">
              <a:lnSpc>
                <a:spcPct val="150000"/>
              </a:lnSpc>
              <a:spcBef>
                <a:spcPts val="600"/>
              </a:spcBef>
              <a:buNone/>
            </a:pPr>
            <a:r>
              <a:rPr lang="zh-CN" altLang="en-US" sz="1800" dirty="0"/>
              <a:t>（</a:t>
            </a:r>
            <a:r>
              <a:rPr lang="en-US" altLang="zh-CN" sz="1800" dirty="0"/>
              <a:t>1）</a:t>
            </a:r>
            <a:r>
              <a:rPr lang="zh-CN" altLang="en-US" sz="1800" dirty="0"/>
              <a:t>避免采用疑问句</a:t>
            </a:r>
            <a:endParaRPr lang="en-US" altLang="zh-CN" sz="1800" dirty="0"/>
          </a:p>
          <a:p>
            <a:pPr marL="0" indent="457200">
              <a:lnSpc>
                <a:spcPct val="150000"/>
              </a:lnSpc>
              <a:spcBef>
                <a:spcPts val="600"/>
              </a:spcBef>
              <a:buNone/>
            </a:pPr>
            <a:r>
              <a:rPr lang="en-US" altLang="zh-CN" sz="1800" dirty="0"/>
              <a:t>[</a:t>
            </a:r>
            <a:r>
              <a:rPr lang="zh-CN" altLang="en-US" sz="1800" dirty="0"/>
              <a:t>问题示例</a:t>
            </a:r>
            <a:r>
              <a:rPr lang="en-US" altLang="zh-CN" sz="1800" dirty="0"/>
              <a:t>]</a:t>
            </a:r>
            <a:r>
              <a:rPr lang="zh-CN" altLang="en-US" sz="1800" dirty="0"/>
              <a:t>新闻记者一旦获取一个新闻线索就要当成一个新闻事实去报道</a:t>
            </a:r>
            <a:r>
              <a:rPr lang="zh-CN" altLang="en-US" sz="1800" dirty="0">
                <a:solidFill>
                  <a:srgbClr val="FF0000"/>
                </a:solidFill>
              </a:rPr>
              <a:t>吗</a:t>
            </a:r>
            <a:r>
              <a:rPr lang="zh-CN" altLang="en-US" sz="1800" dirty="0" smtClean="0">
                <a:solidFill>
                  <a:srgbClr val="FF0000"/>
                </a:solidFill>
              </a:rPr>
              <a:t>？                                                                                                     </a:t>
            </a:r>
            <a:r>
              <a:rPr lang="en-US" altLang="zh-CN" sz="1800" dirty="0" smtClean="0"/>
              <a:t>[</a:t>
            </a:r>
            <a:r>
              <a:rPr lang="zh-CN" altLang="en-US" sz="1800" dirty="0"/>
              <a:t>答案</a:t>
            </a:r>
            <a:r>
              <a:rPr lang="en-US" altLang="zh-CN" sz="1800" dirty="0" smtClean="0"/>
              <a:t>]  </a:t>
            </a:r>
            <a:r>
              <a:rPr lang="zh-CN" altLang="en-US" sz="1800" dirty="0" smtClean="0"/>
              <a:t>错</a:t>
            </a:r>
            <a:endParaRPr lang="en-US" altLang="zh-CN" sz="1800" dirty="0"/>
          </a:p>
          <a:p>
            <a:pPr marL="0" indent="457200">
              <a:lnSpc>
                <a:spcPct val="150000"/>
              </a:lnSpc>
              <a:spcBef>
                <a:spcPts val="600"/>
              </a:spcBef>
              <a:buNone/>
            </a:pPr>
            <a:r>
              <a:rPr lang="zh-CN" altLang="en-US" sz="1800" dirty="0"/>
              <a:t>注：判断题中要求考生进行判断的命题必须意思明确，而一般疑问句仅仅是提出疑问，其思想内容具有不确定性，让人无从判断。因此，判断题一般采用陈述句，避免采用疑问句。此题应改为：</a:t>
            </a:r>
            <a:r>
              <a:rPr lang="en-US" altLang="zh-CN" sz="1800" b="1" dirty="0">
                <a:solidFill>
                  <a:srgbClr val="C00000"/>
                </a:solidFill>
              </a:rPr>
              <a:t>“</a:t>
            </a:r>
            <a:r>
              <a:rPr lang="zh-CN" altLang="en-US" sz="1800" b="1" dirty="0">
                <a:solidFill>
                  <a:srgbClr val="C00000"/>
                </a:solidFill>
              </a:rPr>
              <a:t>新闻记者一旦获取一个新闻线索就要当成一个新闻事实去报道</a:t>
            </a:r>
            <a:r>
              <a:rPr lang="en-US" altLang="zh-CN" sz="1800" b="1" dirty="0">
                <a:solidFill>
                  <a:srgbClr val="C00000"/>
                </a:solidFill>
              </a:rPr>
              <a:t> [</a:t>
            </a:r>
            <a:r>
              <a:rPr lang="zh-CN" altLang="en-US" sz="1800" b="1" dirty="0">
                <a:solidFill>
                  <a:srgbClr val="C00000"/>
                </a:solidFill>
              </a:rPr>
              <a:t>答案</a:t>
            </a:r>
            <a:r>
              <a:rPr lang="en-US" altLang="zh-CN" sz="1800" b="1" dirty="0">
                <a:solidFill>
                  <a:srgbClr val="C00000"/>
                </a:solidFill>
              </a:rPr>
              <a:t>]</a:t>
            </a:r>
            <a:r>
              <a:rPr lang="zh-CN" altLang="en-US" sz="1800" b="1" dirty="0">
                <a:solidFill>
                  <a:srgbClr val="C00000"/>
                </a:solidFill>
              </a:rPr>
              <a:t>错</a:t>
            </a:r>
            <a:r>
              <a:rPr lang="en-US" altLang="zh-CN" sz="1800" b="1" dirty="0" smtClean="0">
                <a:solidFill>
                  <a:srgbClr val="C00000"/>
                </a:solidFill>
              </a:rPr>
              <a:t>”   </a:t>
            </a:r>
            <a:r>
              <a:rPr lang="zh-CN" altLang="en-US" sz="1800" dirty="0" smtClean="0"/>
              <a:t>或   </a:t>
            </a:r>
            <a:r>
              <a:rPr lang="en-US" altLang="zh-CN" sz="1800" b="1" dirty="0" smtClean="0">
                <a:solidFill>
                  <a:srgbClr val="C00000"/>
                </a:solidFill>
              </a:rPr>
              <a:t>“</a:t>
            </a:r>
            <a:r>
              <a:rPr lang="zh-CN" altLang="en-US" sz="1800" b="1" dirty="0">
                <a:solidFill>
                  <a:srgbClr val="C00000"/>
                </a:solidFill>
              </a:rPr>
              <a:t>新闻记者不能一旦获取一个新闻线索就要当成一个新闻事实去报道</a:t>
            </a:r>
            <a:r>
              <a:rPr lang="en-US" altLang="zh-CN" sz="1800" b="1" dirty="0">
                <a:solidFill>
                  <a:srgbClr val="C00000"/>
                </a:solidFill>
              </a:rPr>
              <a:t> [</a:t>
            </a:r>
            <a:r>
              <a:rPr lang="zh-CN" altLang="en-US" sz="1800" b="1" dirty="0">
                <a:solidFill>
                  <a:srgbClr val="C00000"/>
                </a:solidFill>
              </a:rPr>
              <a:t>答案</a:t>
            </a:r>
            <a:r>
              <a:rPr lang="en-US" altLang="zh-CN" sz="1800" b="1" dirty="0">
                <a:solidFill>
                  <a:srgbClr val="C00000"/>
                </a:solidFill>
              </a:rPr>
              <a:t>]</a:t>
            </a:r>
            <a:r>
              <a:rPr lang="zh-CN" altLang="en-US" sz="1800" b="1" dirty="0">
                <a:solidFill>
                  <a:srgbClr val="C00000"/>
                </a:solidFill>
              </a:rPr>
              <a:t>对</a:t>
            </a:r>
            <a:r>
              <a:rPr lang="en-US" altLang="zh-CN" sz="1800" b="1" dirty="0" smtClean="0">
                <a:solidFill>
                  <a:srgbClr val="C00000"/>
                </a:solidFill>
              </a:rPr>
              <a:t>”</a:t>
            </a:r>
            <a:r>
              <a:rPr lang="en-US" altLang="zh-CN" sz="1800" dirty="0" smtClean="0"/>
              <a:t>。</a:t>
            </a:r>
            <a:endParaRPr lang="en-US" altLang="zh-CN" sz="1800" dirty="0"/>
          </a:p>
        </p:txBody>
      </p:sp>
    </p:spTree>
    <p:extLst>
      <p:ext uri="{BB962C8B-B14F-4D97-AF65-F5344CB8AC3E}">
        <p14:creationId xmlns:p14="http://schemas.microsoft.com/office/powerpoint/2010/main" val="16427074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二、判断题编制规范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77334" y="1486603"/>
            <a:ext cx="7845778" cy="451908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1.  </a:t>
            </a:r>
            <a:r>
              <a:rPr lang="zh-CN" altLang="en-US" sz="1800" b="1" dirty="0" smtClean="0">
                <a:latin typeface="微软雅黑" panose="020B0503020204020204" pitchFamily="34" charset="-122"/>
                <a:ea typeface="微软雅黑" panose="020B0503020204020204" pitchFamily="34" charset="-122"/>
              </a:rPr>
              <a:t>判断题的编制规范</a:t>
            </a:r>
            <a:endParaRPr lang="en-US" altLang="zh-CN" sz="1800" dirty="0"/>
          </a:p>
          <a:p>
            <a:pPr marL="0" indent="457200">
              <a:lnSpc>
                <a:spcPct val="150000"/>
              </a:lnSpc>
              <a:spcBef>
                <a:spcPts val="600"/>
              </a:spcBef>
              <a:buNone/>
            </a:pPr>
            <a:r>
              <a:rPr lang="zh-CN" altLang="en-US" sz="1800" dirty="0"/>
              <a:t>（</a:t>
            </a:r>
            <a:r>
              <a:rPr lang="en-US" altLang="zh-CN" sz="1800" dirty="0"/>
              <a:t>2）</a:t>
            </a:r>
            <a:r>
              <a:rPr lang="zh-CN" altLang="en-US" sz="1800" dirty="0"/>
              <a:t>避免出现模棱两可的词汇</a:t>
            </a:r>
            <a:endParaRPr lang="en-US" altLang="zh-CN" sz="1800" dirty="0"/>
          </a:p>
          <a:p>
            <a:pPr marL="0" indent="457200">
              <a:lnSpc>
                <a:spcPct val="150000"/>
              </a:lnSpc>
              <a:spcBef>
                <a:spcPts val="600"/>
              </a:spcBef>
              <a:buNone/>
            </a:pPr>
            <a:r>
              <a:rPr lang="en-US" altLang="zh-CN" sz="1800" dirty="0"/>
              <a:t>[</a:t>
            </a:r>
            <a:r>
              <a:rPr lang="zh-CN" altLang="en-US" sz="1800" dirty="0"/>
              <a:t>问题示例</a:t>
            </a:r>
            <a:r>
              <a:rPr lang="en-US" altLang="zh-CN" sz="1800" dirty="0"/>
              <a:t>1]</a:t>
            </a:r>
            <a:r>
              <a:rPr lang="zh-CN" altLang="en-US" sz="1800" dirty="0"/>
              <a:t>两相触电</a:t>
            </a:r>
            <a:r>
              <a:rPr lang="zh-CN" altLang="en-US" sz="1800" b="1" dirty="0">
                <a:solidFill>
                  <a:srgbClr val="C00000"/>
                </a:solidFill>
              </a:rPr>
              <a:t>或许</a:t>
            </a:r>
            <a:r>
              <a:rPr lang="zh-CN" altLang="en-US" sz="1800" dirty="0"/>
              <a:t>比单相触电更危险。</a:t>
            </a:r>
            <a:r>
              <a:rPr lang="en-US" altLang="zh-CN" sz="1800" dirty="0"/>
              <a:t>[</a:t>
            </a:r>
            <a:r>
              <a:rPr lang="zh-CN" altLang="en-US" sz="1800" dirty="0"/>
              <a:t>答案</a:t>
            </a:r>
            <a:r>
              <a:rPr lang="en-US" altLang="zh-CN" sz="1800" dirty="0"/>
              <a:t>]</a:t>
            </a:r>
            <a:r>
              <a:rPr lang="zh-CN" altLang="en-US" sz="1800" dirty="0"/>
              <a:t>对</a:t>
            </a:r>
            <a:endParaRPr lang="en-US" altLang="zh-CN" sz="1800" dirty="0"/>
          </a:p>
          <a:p>
            <a:pPr marL="0" indent="457200">
              <a:lnSpc>
                <a:spcPct val="150000"/>
              </a:lnSpc>
              <a:spcBef>
                <a:spcPts val="600"/>
              </a:spcBef>
              <a:buNone/>
            </a:pPr>
            <a:r>
              <a:rPr lang="en-US" altLang="zh-CN" sz="1800" dirty="0"/>
              <a:t>[</a:t>
            </a:r>
            <a:r>
              <a:rPr lang="zh-CN" altLang="en-US" sz="1800" dirty="0"/>
              <a:t>问题示例</a:t>
            </a:r>
            <a:r>
              <a:rPr lang="en-US" altLang="zh-CN" sz="1800" dirty="0"/>
              <a:t>2]</a:t>
            </a:r>
            <a:r>
              <a:rPr lang="zh-CN" altLang="en-US" sz="1800" dirty="0"/>
              <a:t>汽车的转向半径越大，汽车的机动性</a:t>
            </a:r>
            <a:r>
              <a:rPr lang="zh-CN" altLang="en-US" sz="1800" b="1" dirty="0">
                <a:solidFill>
                  <a:srgbClr val="C00000"/>
                </a:solidFill>
              </a:rPr>
              <a:t>也许</a:t>
            </a:r>
            <a:r>
              <a:rPr lang="zh-CN" altLang="en-US" sz="1800" dirty="0"/>
              <a:t>越好。</a:t>
            </a:r>
            <a:r>
              <a:rPr lang="en-US" altLang="zh-CN" sz="1800" dirty="0"/>
              <a:t>[</a:t>
            </a:r>
            <a:r>
              <a:rPr lang="zh-CN" altLang="en-US" sz="1800" dirty="0"/>
              <a:t>答案</a:t>
            </a:r>
            <a:r>
              <a:rPr lang="en-US" altLang="zh-CN" sz="1800" dirty="0"/>
              <a:t>]</a:t>
            </a:r>
            <a:r>
              <a:rPr lang="zh-CN" altLang="en-US" sz="1800" dirty="0"/>
              <a:t>错</a:t>
            </a:r>
            <a:endParaRPr lang="en-US" altLang="zh-CN" sz="1800" dirty="0"/>
          </a:p>
          <a:p>
            <a:pPr marL="0" indent="457200">
              <a:lnSpc>
                <a:spcPct val="150000"/>
              </a:lnSpc>
              <a:spcBef>
                <a:spcPts val="600"/>
              </a:spcBef>
              <a:buNone/>
            </a:pPr>
            <a:r>
              <a:rPr lang="en-US" altLang="zh-CN" sz="1800" dirty="0"/>
              <a:t>[</a:t>
            </a:r>
            <a:r>
              <a:rPr lang="zh-CN" altLang="en-US" sz="1800" dirty="0"/>
              <a:t>问题示例</a:t>
            </a:r>
            <a:r>
              <a:rPr lang="en-US" altLang="zh-CN" sz="1800" dirty="0"/>
              <a:t>3]</a:t>
            </a:r>
            <a:r>
              <a:rPr lang="zh-CN" altLang="en-US" sz="1800" dirty="0"/>
              <a:t>服装结构与人体外形</a:t>
            </a:r>
            <a:r>
              <a:rPr lang="zh-CN" altLang="en-US" sz="1800" b="1" dirty="0">
                <a:solidFill>
                  <a:srgbClr val="C00000"/>
                </a:solidFill>
              </a:rPr>
              <a:t>可能</a:t>
            </a:r>
            <a:r>
              <a:rPr lang="zh-CN" altLang="en-US" sz="1800" dirty="0"/>
              <a:t>没有直接的关系。</a:t>
            </a:r>
            <a:r>
              <a:rPr lang="en-US" altLang="zh-CN" sz="1800" dirty="0"/>
              <a:t>[</a:t>
            </a:r>
            <a:r>
              <a:rPr lang="zh-CN" altLang="en-US" sz="1800" dirty="0"/>
              <a:t>答案</a:t>
            </a:r>
            <a:r>
              <a:rPr lang="en-US" altLang="zh-CN" sz="1800" dirty="0"/>
              <a:t>]</a:t>
            </a:r>
            <a:r>
              <a:rPr lang="zh-CN" altLang="en-US" sz="1800" dirty="0"/>
              <a:t>错</a:t>
            </a:r>
            <a:endParaRPr lang="en-US" altLang="zh-CN" sz="1800" dirty="0"/>
          </a:p>
          <a:p>
            <a:pPr marL="0" indent="457200">
              <a:lnSpc>
                <a:spcPct val="150000"/>
              </a:lnSpc>
              <a:spcBef>
                <a:spcPts val="600"/>
              </a:spcBef>
              <a:buNone/>
            </a:pPr>
            <a:r>
              <a:rPr lang="zh-CN" altLang="en-US" sz="1800" dirty="0"/>
              <a:t>注：与一般疑问句类似，</a:t>
            </a:r>
            <a:r>
              <a:rPr lang="en-US" altLang="zh-CN" sz="1800" dirty="0"/>
              <a:t>“</a:t>
            </a:r>
            <a:r>
              <a:rPr lang="zh-CN" altLang="en-US" sz="1800" b="1" dirty="0">
                <a:solidFill>
                  <a:srgbClr val="C00000"/>
                </a:solidFill>
              </a:rPr>
              <a:t>或许</a:t>
            </a:r>
            <a:r>
              <a:rPr lang="en-US" altLang="zh-CN" sz="1800" dirty="0"/>
              <a:t>”、“</a:t>
            </a:r>
            <a:r>
              <a:rPr lang="zh-CN" altLang="en-US" sz="1800" b="1" dirty="0">
                <a:solidFill>
                  <a:srgbClr val="C00000"/>
                </a:solidFill>
              </a:rPr>
              <a:t>也许</a:t>
            </a:r>
            <a:r>
              <a:rPr lang="en-US" altLang="zh-CN" sz="1800" dirty="0"/>
              <a:t>”、“</a:t>
            </a:r>
            <a:r>
              <a:rPr lang="zh-CN" altLang="en-US" sz="1800" b="1" dirty="0">
                <a:solidFill>
                  <a:srgbClr val="C00000"/>
                </a:solidFill>
              </a:rPr>
              <a:t>可能</a:t>
            </a:r>
            <a:r>
              <a:rPr lang="en-US" altLang="zh-CN" sz="1800" dirty="0"/>
              <a:t>”</a:t>
            </a:r>
            <a:r>
              <a:rPr lang="zh-CN" altLang="en-US" sz="1800" dirty="0"/>
              <a:t>等模棱两可的词汇使命题的思想内容具有不确定性，让人无从判断。上述三例中应分别删除</a:t>
            </a:r>
            <a:r>
              <a:rPr lang="en-US" altLang="zh-CN" sz="1800" dirty="0"/>
              <a:t>“</a:t>
            </a:r>
            <a:r>
              <a:rPr lang="zh-CN" altLang="en-US" sz="1800" dirty="0"/>
              <a:t>或许</a:t>
            </a:r>
            <a:r>
              <a:rPr lang="en-US" altLang="zh-CN" sz="1800" dirty="0"/>
              <a:t>”、“</a:t>
            </a:r>
            <a:r>
              <a:rPr lang="zh-CN" altLang="en-US" sz="1800" dirty="0"/>
              <a:t>也许</a:t>
            </a:r>
            <a:r>
              <a:rPr lang="en-US" altLang="zh-CN" sz="1800" dirty="0"/>
              <a:t>”</a:t>
            </a:r>
            <a:r>
              <a:rPr lang="zh-CN" altLang="en-US" sz="1800" dirty="0"/>
              <a:t>和</a:t>
            </a:r>
            <a:r>
              <a:rPr lang="en-US" altLang="zh-CN" sz="1800" dirty="0"/>
              <a:t>“</a:t>
            </a:r>
            <a:r>
              <a:rPr lang="zh-CN" altLang="en-US" sz="1800" dirty="0"/>
              <a:t>可能</a:t>
            </a:r>
            <a:r>
              <a:rPr lang="en-US" altLang="zh-CN" sz="1800" dirty="0"/>
              <a:t>”</a:t>
            </a:r>
            <a:r>
              <a:rPr lang="zh-CN" altLang="en-US" sz="1800" dirty="0"/>
              <a:t>二字。</a:t>
            </a:r>
          </a:p>
        </p:txBody>
      </p:sp>
    </p:spTree>
    <p:extLst>
      <p:ext uri="{BB962C8B-B14F-4D97-AF65-F5344CB8AC3E}">
        <p14:creationId xmlns:p14="http://schemas.microsoft.com/office/powerpoint/2010/main" val="28521044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二、判断题编制规范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77334" y="1486603"/>
            <a:ext cx="7845778" cy="44965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1.  </a:t>
            </a:r>
            <a:r>
              <a:rPr lang="zh-CN" altLang="en-US" sz="1800" b="1" dirty="0" smtClean="0">
                <a:latin typeface="微软雅黑" panose="020B0503020204020204" pitchFamily="34" charset="-122"/>
                <a:ea typeface="微软雅黑" panose="020B0503020204020204" pitchFamily="34" charset="-122"/>
              </a:rPr>
              <a:t>判断题的编制规范</a:t>
            </a:r>
            <a:endParaRPr lang="en-US" altLang="zh-CN" sz="1800" dirty="0"/>
          </a:p>
          <a:p>
            <a:pPr marL="0" indent="457200">
              <a:lnSpc>
                <a:spcPct val="200000"/>
              </a:lnSpc>
              <a:spcBef>
                <a:spcPts val="600"/>
              </a:spcBef>
              <a:buNone/>
            </a:pPr>
            <a:r>
              <a:rPr lang="zh-CN" altLang="en-US" sz="1800" dirty="0"/>
              <a:t>（</a:t>
            </a:r>
            <a:r>
              <a:rPr lang="en-US" altLang="zh-CN" sz="1800" dirty="0"/>
              <a:t>3）</a:t>
            </a:r>
            <a:r>
              <a:rPr lang="zh-CN" altLang="en-US" sz="1800" dirty="0"/>
              <a:t>避免使用多重否定句</a:t>
            </a:r>
            <a:endParaRPr lang="en-US" altLang="zh-CN" sz="1800" dirty="0"/>
          </a:p>
          <a:p>
            <a:pPr marL="0" indent="457200">
              <a:lnSpc>
                <a:spcPct val="200000"/>
              </a:lnSpc>
              <a:spcBef>
                <a:spcPts val="600"/>
              </a:spcBef>
              <a:buNone/>
            </a:pPr>
            <a:r>
              <a:rPr lang="en-US" altLang="zh-CN" sz="1800" dirty="0"/>
              <a:t>[</a:t>
            </a:r>
            <a:r>
              <a:rPr lang="zh-CN" altLang="en-US" sz="1800" dirty="0"/>
              <a:t>问题示例</a:t>
            </a:r>
            <a:r>
              <a:rPr lang="en-US" altLang="zh-CN" sz="1800" dirty="0"/>
              <a:t>1]</a:t>
            </a:r>
            <a:r>
              <a:rPr lang="zh-CN" altLang="en-US" sz="1800" dirty="0"/>
              <a:t>本国货币对外贬值</a:t>
            </a:r>
            <a:r>
              <a:rPr lang="zh-CN" altLang="en-US" sz="1800" b="1" dirty="0">
                <a:solidFill>
                  <a:srgbClr val="C00000"/>
                </a:solidFill>
              </a:rPr>
              <a:t>不是没有</a:t>
            </a:r>
            <a:r>
              <a:rPr lang="zh-CN" altLang="en-US" sz="1800" dirty="0"/>
              <a:t>益处。</a:t>
            </a:r>
            <a:r>
              <a:rPr lang="en-US" altLang="zh-CN" sz="1800" dirty="0"/>
              <a:t>[</a:t>
            </a:r>
            <a:r>
              <a:rPr lang="zh-CN" altLang="en-US" sz="1800" dirty="0"/>
              <a:t>答案</a:t>
            </a:r>
            <a:r>
              <a:rPr lang="en-US" altLang="zh-CN" sz="1800" dirty="0"/>
              <a:t>]</a:t>
            </a:r>
            <a:r>
              <a:rPr lang="zh-CN" altLang="en-US" sz="1800" dirty="0"/>
              <a:t>对</a:t>
            </a:r>
            <a:endParaRPr lang="en-US" altLang="zh-CN" sz="1800" dirty="0"/>
          </a:p>
          <a:p>
            <a:pPr marL="0" indent="457200">
              <a:lnSpc>
                <a:spcPct val="200000"/>
              </a:lnSpc>
              <a:spcBef>
                <a:spcPts val="600"/>
              </a:spcBef>
              <a:buNone/>
            </a:pPr>
            <a:r>
              <a:rPr lang="en-US" altLang="zh-CN" sz="1800" dirty="0"/>
              <a:t>[</a:t>
            </a:r>
            <a:r>
              <a:rPr lang="zh-CN" altLang="en-US" sz="1800" dirty="0"/>
              <a:t>问题示例</a:t>
            </a:r>
            <a:r>
              <a:rPr lang="en-US" altLang="zh-CN" sz="1800" dirty="0"/>
              <a:t>2]</a:t>
            </a:r>
            <a:r>
              <a:rPr lang="zh-CN" altLang="en-US" sz="1800" b="1" dirty="0">
                <a:solidFill>
                  <a:srgbClr val="C00000"/>
                </a:solidFill>
              </a:rPr>
              <a:t>不能否认</a:t>
            </a:r>
            <a:r>
              <a:rPr lang="zh-CN" altLang="en-US" sz="1800" dirty="0"/>
              <a:t>地球</a:t>
            </a:r>
            <a:r>
              <a:rPr lang="zh-CN" altLang="en-US" sz="1800" b="1" dirty="0">
                <a:solidFill>
                  <a:srgbClr val="C00000"/>
                </a:solidFill>
              </a:rPr>
              <a:t>不是</a:t>
            </a:r>
            <a:r>
              <a:rPr lang="zh-CN" altLang="en-US" sz="1800" dirty="0"/>
              <a:t>绕着太阳转的。</a:t>
            </a:r>
            <a:r>
              <a:rPr lang="en-US" altLang="zh-CN" sz="1800" dirty="0"/>
              <a:t>[</a:t>
            </a:r>
            <a:r>
              <a:rPr lang="zh-CN" altLang="en-US" sz="1800" dirty="0"/>
              <a:t>答案</a:t>
            </a:r>
            <a:r>
              <a:rPr lang="en-US" altLang="zh-CN" sz="1800" dirty="0"/>
              <a:t>]</a:t>
            </a:r>
            <a:r>
              <a:rPr lang="zh-CN" altLang="en-US" sz="1800" dirty="0"/>
              <a:t>错</a:t>
            </a:r>
            <a:endParaRPr lang="en-US" altLang="zh-CN" sz="1800" dirty="0"/>
          </a:p>
          <a:p>
            <a:pPr marL="0" indent="457200">
              <a:lnSpc>
                <a:spcPct val="200000"/>
              </a:lnSpc>
              <a:spcBef>
                <a:spcPts val="600"/>
              </a:spcBef>
              <a:buNone/>
            </a:pPr>
            <a:r>
              <a:rPr lang="zh-CN" altLang="en-US" sz="1800" dirty="0"/>
              <a:t>注：虽然双重否定或多重否定句在语法上没有问题，但用在判断题中会使考生没有意义地绕弯子，增加审题的难度，所以要尽量避免。上述两题可分别改为：</a:t>
            </a:r>
            <a:r>
              <a:rPr lang="en-US" altLang="zh-CN" sz="1800" b="1" dirty="0">
                <a:solidFill>
                  <a:srgbClr val="C00000"/>
                </a:solidFill>
              </a:rPr>
              <a:t>“</a:t>
            </a:r>
            <a:r>
              <a:rPr lang="zh-CN" altLang="en-US" sz="1800" b="1" dirty="0">
                <a:solidFill>
                  <a:srgbClr val="C00000"/>
                </a:solidFill>
              </a:rPr>
              <a:t>本国货币对外贬值有一定益处。</a:t>
            </a:r>
            <a:r>
              <a:rPr lang="en-US" altLang="zh-CN" sz="1800" b="1" dirty="0">
                <a:solidFill>
                  <a:srgbClr val="C00000"/>
                </a:solidFill>
              </a:rPr>
              <a:t>”</a:t>
            </a:r>
            <a:r>
              <a:rPr lang="zh-CN" altLang="en-US" sz="1800" dirty="0"/>
              <a:t>和</a:t>
            </a:r>
            <a:r>
              <a:rPr lang="en-US" altLang="zh-CN" sz="1800" b="1" dirty="0">
                <a:solidFill>
                  <a:srgbClr val="C00000"/>
                </a:solidFill>
              </a:rPr>
              <a:t>“</a:t>
            </a:r>
            <a:r>
              <a:rPr lang="zh-CN" altLang="en-US" sz="1800" b="1" dirty="0">
                <a:solidFill>
                  <a:srgbClr val="C00000"/>
                </a:solidFill>
              </a:rPr>
              <a:t>地球不是绕着太阳转的。</a:t>
            </a:r>
            <a:r>
              <a:rPr lang="en-US" altLang="zh-CN" sz="1800" b="1" dirty="0">
                <a:solidFill>
                  <a:srgbClr val="C00000"/>
                </a:solidFill>
              </a:rPr>
              <a:t>”</a:t>
            </a:r>
            <a:endParaRPr lang="zh-CN" altLang="en-US" sz="1800" b="1" dirty="0">
              <a:solidFill>
                <a:srgbClr val="C00000"/>
              </a:solidFill>
            </a:endParaRPr>
          </a:p>
        </p:txBody>
      </p:sp>
    </p:spTree>
    <p:extLst>
      <p:ext uri="{BB962C8B-B14F-4D97-AF65-F5344CB8AC3E}">
        <p14:creationId xmlns:p14="http://schemas.microsoft.com/office/powerpoint/2010/main" val="20373466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二、判断题编制规范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77334" y="1486603"/>
            <a:ext cx="7845778" cy="449650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1.  </a:t>
            </a:r>
            <a:r>
              <a:rPr lang="zh-CN" altLang="en-US" sz="1800" b="1" dirty="0" smtClean="0">
                <a:latin typeface="微软雅黑" panose="020B0503020204020204" pitchFamily="34" charset="-122"/>
                <a:ea typeface="微软雅黑" panose="020B0503020204020204" pitchFamily="34" charset="-122"/>
              </a:rPr>
              <a:t>判断题的编制规范</a:t>
            </a:r>
            <a:endParaRPr lang="en-US" altLang="zh-CN" sz="1800" dirty="0"/>
          </a:p>
          <a:p>
            <a:pPr marL="0" indent="457200">
              <a:lnSpc>
                <a:spcPct val="200000"/>
              </a:lnSpc>
              <a:spcBef>
                <a:spcPts val="600"/>
              </a:spcBef>
              <a:buNone/>
            </a:pPr>
            <a:r>
              <a:rPr lang="zh-CN" altLang="en-US" sz="1800" dirty="0"/>
              <a:t>（</a:t>
            </a:r>
            <a:r>
              <a:rPr lang="en-US" altLang="zh-CN" sz="1800" dirty="0"/>
              <a:t>4）</a:t>
            </a:r>
            <a:r>
              <a:rPr lang="zh-CN" altLang="en-US" sz="1800" dirty="0"/>
              <a:t>语言表述应清晰</a:t>
            </a:r>
            <a:endParaRPr lang="en-US" altLang="zh-CN" sz="1800" dirty="0"/>
          </a:p>
          <a:p>
            <a:pPr marL="0" indent="457200">
              <a:lnSpc>
                <a:spcPct val="200000"/>
              </a:lnSpc>
              <a:spcBef>
                <a:spcPts val="600"/>
              </a:spcBef>
              <a:buNone/>
            </a:pPr>
            <a:r>
              <a:rPr lang="en-US" altLang="zh-CN" sz="1800" dirty="0"/>
              <a:t>[</a:t>
            </a:r>
            <a:r>
              <a:rPr lang="zh-CN" altLang="en-US" sz="1800" dirty="0"/>
              <a:t>问题示例</a:t>
            </a:r>
            <a:r>
              <a:rPr lang="en-US" altLang="zh-CN" sz="1800" dirty="0"/>
              <a:t>]</a:t>
            </a:r>
            <a:r>
              <a:rPr lang="zh-CN" altLang="en-US" sz="1800" dirty="0"/>
              <a:t>纤维的比电阻较大，当吸湿能力较强，因此抗静电能力较差。</a:t>
            </a:r>
            <a:r>
              <a:rPr lang="en-US" altLang="zh-CN" sz="1800" dirty="0"/>
              <a:t>[</a:t>
            </a:r>
            <a:r>
              <a:rPr lang="zh-CN" altLang="en-US" sz="1800" dirty="0"/>
              <a:t>答案</a:t>
            </a:r>
            <a:r>
              <a:rPr lang="en-US" altLang="zh-CN" sz="1800" dirty="0"/>
              <a:t>]</a:t>
            </a:r>
            <a:r>
              <a:rPr lang="zh-CN" altLang="en-US" sz="1800" dirty="0"/>
              <a:t>错</a:t>
            </a:r>
            <a:endParaRPr lang="en-US" altLang="zh-CN" sz="1800" dirty="0"/>
          </a:p>
          <a:p>
            <a:pPr marL="0" indent="457200">
              <a:lnSpc>
                <a:spcPct val="200000"/>
              </a:lnSpc>
              <a:spcBef>
                <a:spcPts val="600"/>
              </a:spcBef>
              <a:buNone/>
            </a:pPr>
            <a:r>
              <a:rPr lang="zh-CN" altLang="en-US" sz="1800" dirty="0"/>
              <a:t>注：本题主要考查纺织材料的比电阻与吸湿能力对抗静电的影响。试题表述中关联词使用不当，句子不通，让人费解。应改为：</a:t>
            </a:r>
            <a:r>
              <a:rPr lang="en-US" altLang="zh-CN" sz="1800" dirty="0"/>
              <a:t>“</a:t>
            </a:r>
            <a:r>
              <a:rPr lang="zh-CN" altLang="en-US" sz="1800" b="1" dirty="0">
                <a:solidFill>
                  <a:srgbClr val="C00000"/>
                </a:solidFill>
              </a:rPr>
              <a:t>当</a:t>
            </a:r>
            <a:r>
              <a:rPr lang="zh-CN" altLang="en-US" sz="1800" dirty="0"/>
              <a:t>纤维的比电阻较大，吸湿能力较强</a:t>
            </a:r>
            <a:r>
              <a:rPr lang="zh-CN" altLang="en-US" sz="1800" b="1" dirty="0">
                <a:solidFill>
                  <a:srgbClr val="C00000"/>
                </a:solidFill>
              </a:rPr>
              <a:t>时</a:t>
            </a:r>
            <a:r>
              <a:rPr lang="zh-CN" altLang="en-US" sz="1800" dirty="0"/>
              <a:t>，抗静电能力较差。</a:t>
            </a:r>
            <a:r>
              <a:rPr lang="en-US" altLang="zh-CN" sz="1800" dirty="0"/>
              <a:t>”</a:t>
            </a:r>
            <a:endParaRPr lang="zh-CN" altLang="en-US" sz="1800" dirty="0"/>
          </a:p>
        </p:txBody>
      </p:sp>
    </p:spTree>
    <p:extLst>
      <p:ext uri="{BB962C8B-B14F-4D97-AF65-F5344CB8AC3E}">
        <p14:creationId xmlns:p14="http://schemas.microsoft.com/office/powerpoint/2010/main" val="417587842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二、判断题编制规范</a:t>
            </a:r>
            <a:endParaRPr lang="zh-CN" altLang="en-US" sz="24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第二部分    试题编制规范</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677334" y="1486603"/>
            <a:ext cx="7845778" cy="271286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spcBef>
                <a:spcPts val="600"/>
              </a:spcBef>
              <a:buFont typeface="Arial" panose="020B0604020202020204" pitchFamily="34" charset="0"/>
              <a:buNone/>
            </a:pPr>
            <a:r>
              <a:rPr lang="en-US" altLang="zh-CN" sz="1800" b="1" dirty="0" smtClean="0">
                <a:latin typeface="微软雅黑" panose="020B0503020204020204" pitchFamily="34" charset="-122"/>
                <a:ea typeface="微软雅黑" panose="020B0503020204020204" pitchFamily="34" charset="-122"/>
              </a:rPr>
              <a:t>1.  </a:t>
            </a:r>
            <a:r>
              <a:rPr lang="zh-CN" altLang="en-US" sz="1800" b="1" dirty="0" smtClean="0">
                <a:latin typeface="微软雅黑" panose="020B0503020204020204" pitchFamily="34" charset="-122"/>
                <a:ea typeface="微软雅黑" panose="020B0503020204020204" pitchFamily="34" charset="-122"/>
              </a:rPr>
              <a:t>判断题的编制规范</a:t>
            </a:r>
            <a:endParaRPr lang="en-US" altLang="zh-CN" sz="1800" dirty="0"/>
          </a:p>
          <a:p>
            <a:pPr marL="0" indent="457200">
              <a:lnSpc>
                <a:spcPct val="200000"/>
              </a:lnSpc>
              <a:spcBef>
                <a:spcPts val="600"/>
              </a:spcBef>
              <a:buNone/>
            </a:pPr>
            <a:r>
              <a:rPr lang="zh-CN" altLang="en-US" sz="1800" dirty="0"/>
              <a:t>（</a:t>
            </a:r>
            <a:r>
              <a:rPr lang="en-US" altLang="zh-CN" sz="1800" dirty="0"/>
              <a:t>5）</a:t>
            </a:r>
            <a:r>
              <a:rPr lang="zh-CN" altLang="en-US" sz="1800" dirty="0"/>
              <a:t>正确判断和错误判断的数量应保持一定</a:t>
            </a:r>
            <a:r>
              <a:rPr lang="zh-CN" altLang="en-US" sz="1800" dirty="0" smtClean="0"/>
              <a:t>比例。</a:t>
            </a:r>
            <a:endParaRPr lang="en-US" altLang="zh-CN" sz="1800" dirty="0" smtClean="0"/>
          </a:p>
          <a:p>
            <a:pPr marL="0" indent="457200">
              <a:lnSpc>
                <a:spcPct val="200000"/>
              </a:lnSpc>
              <a:spcBef>
                <a:spcPts val="600"/>
              </a:spcBef>
              <a:buNone/>
            </a:pPr>
            <a:r>
              <a:rPr lang="zh-CN" altLang="en-US" sz="1800" dirty="0" smtClean="0"/>
              <a:t>正确</a:t>
            </a:r>
            <a:r>
              <a:rPr lang="zh-CN" altLang="en-US" sz="1800" dirty="0"/>
              <a:t>判断和错误判断的</a:t>
            </a:r>
            <a:r>
              <a:rPr lang="zh-CN" altLang="en-US" sz="1800" dirty="0" smtClean="0"/>
              <a:t>数量不宜</a:t>
            </a:r>
            <a:r>
              <a:rPr lang="zh-CN" altLang="en-US" sz="1800" dirty="0"/>
              <a:t>过于</a:t>
            </a:r>
            <a:r>
              <a:rPr lang="zh-CN" altLang="en-US" sz="1800" dirty="0" smtClean="0"/>
              <a:t>悬殊，一般</a:t>
            </a:r>
            <a:r>
              <a:rPr lang="zh-CN" altLang="en-US" sz="1800" dirty="0"/>
              <a:t>可以五五开、四六开、三七开。</a:t>
            </a:r>
          </a:p>
        </p:txBody>
      </p:sp>
    </p:spTree>
    <p:extLst>
      <p:ext uri="{BB962C8B-B14F-4D97-AF65-F5344CB8AC3E}">
        <p14:creationId xmlns:p14="http://schemas.microsoft.com/office/powerpoint/2010/main" val="129883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27"/>
          <p:cNvSpPr txBox="1">
            <a:spLocks noChangeArrowheads="1"/>
          </p:cNvSpPr>
          <p:nvPr/>
        </p:nvSpPr>
        <p:spPr bwMode="auto">
          <a:xfrm>
            <a:off x="1083604" y="2707748"/>
            <a:ext cx="701536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r>
              <a:rPr lang="zh-CN" altLang="en-US" sz="4000" b="1" dirty="0" smtClean="0">
                <a:solidFill>
                  <a:srgbClr val="C00000"/>
                </a:solidFill>
                <a:latin typeface="黑体" panose="02010609060101010101" pitchFamily="49" charset="-122"/>
                <a:ea typeface="黑体" panose="02010609060101010101" pitchFamily="49" charset="-122"/>
              </a:rPr>
              <a:t>第三部分  命题工作流程</a:t>
            </a:r>
            <a:endParaRPr lang="zh-CN" altLang="en-US" sz="4000" b="1" dirty="0">
              <a:solidFill>
                <a:srgbClr val="C00000"/>
              </a:solidFill>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3683298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3230690" y="2461545"/>
            <a:ext cx="5100509" cy="2862322"/>
          </a:xfrm>
          <a:prstGeom prst="rect">
            <a:avLst/>
          </a:prstGeom>
          <a:noFill/>
        </p:spPr>
        <p:txBody>
          <a:bodyPr wrap="square" rtlCol="0">
            <a:spAutoFit/>
          </a:bodyPr>
          <a:lstStyle/>
          <a:p>
            <a:pPr>
              <a:lnSpc>
                <a:spcPct val="150000"/>
              </a:lnSpc>
            </a:pPr>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、确定命题计划及人员分工</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二、试</a:t>
            </a:r>
            <a:r>
              <a:rPr lang="zh-CN" altLang="en-US" sz="2400" dirty="0">
                <a:latin typeface="微软雅黑" panose="020B0503020204020204" pitchFamily="34" charset="-122"/>
                <a:ea typeface="微软雅黑" panose="020B0503020204020204" pitchFamily="34" charset="-122"/>
              </a:rPr>
              <a:t>命题（统一标准）</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三、正式</a:t>
            </a:r>
            <a:r>
              <a:rPr lang="zh-CN" altLang="en-US" sz="2400" dirty="0">
                <a:latin typeface="微软雅黑" panose="020B0503020204020204" pitchFamily="34" charset="-122"/>
                <a:ea typeface="微软雅黑" panose="020B0503020204020204" pitchFamily="34" charset="-122"/>
              </a:rPr>
              <a:t>命题</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四、试题</a:t>
            </a:r>
            <a:r>
              <a:rPr lang="zh-CN" altLang="en-US" sz="2400" dirty="0">
                <a:latin typeface="微软雅黑" panose="020B0503020204020204" pitchFamily="34" charset="-122"/>
                <a:ea typeface="微软雅黑" panose="020B0503020204020204" pitchFamily="34" charset="-122"/>
              </a:rPr>
              <a:t>自审</a:t>
            </a:r>
            <a:endParaRPr lang="en-US" altLang="zh-CN" sz="2400" dirty="0">
              <a:latin typeface="微软雅黑" panose="020B0503020204020204" pitchFamily="34" charset="-122"/>
              <a:ea typeface="微软雅黑" panose="020B0503020204020204" pitchFamily="34" charset="-122"/>
            </a:endParaRPr>
          </a:p>
          <a:p>
            <a:pPr>
              <a:lnSpc>
                <a:spcPct val="150000"/>
              </a:lnSpc>
            </a:pPr>
            <a:r>
              <a:rPr lang="zh-CN" altLang="en-US" sz="2400" dirty="0" smtClean="0">
                <a:latin typeface="微软雅黑" panose="020B0503020204020204" pitchFamily="34" charset="-122"/>
                <a:ea typeface="微软雅黑" panose="020B0503020204020204" pitchFamily="34" charset="-122"/>
              </a:rPr>
              <a:t>五、提交验收</a:t>
            </a:r>
            <a:endParaRPr lang="zh-CN" altLang="en-US" sz="2400" dirty="0">
              <a:latin typeface="微软雅黑" panose="020B0503020204020204" pitchFamily="34" charset="-122"/>
              <a:ea typeface="微软雅黑" panose="020B0503020204020204" pitchFamily="34" charset="-122"/>
            </a:endParaRPr>
          </a:p>
        </p:txBody>
      </p:sp>
      <p:sp>
        <p:nvSpPr>
          <p:cNvPr id="10" name="文本框 9"/>
          <p:cNvSpPr txBox="1"/>
          <p:nvPr/>
        </p:nvSpPr>
        <p:spPr>
          <a:xfrm>
            <a:off x="1900915" y="1674812"/>
            <a:ext cx="2005041" cy="662554"/>
          </a:xfrm>
          <a:prstGeom prst="rect">
            <a:avLst/>
          </a:prstGeom>
          <a:noFill/>
        </p:spPr>
        <p:txBody>
          <a:bodyPr vert="horz" wrap="square" rtlCol="0">
            <a:spAutoFit/>
          </a:bodyPr>
          <a:lstStyle/>
          <a:p>
            <a:pPr>
              <a:lnSpc>
                <a:spcPct val="150000"/>
              </a:lnSpc>
            </a:pPr>
            <a:r>
              <a:rPr lang="zh-CN" altLang="en-US" sz="2800" b="1" dirty="0" smtClean="0">
                <a:solidFill>
                  <a:srgbClr val="C00000"/>
                </a:solidFill>
                <a:latin typeface="微软雅黑" panose="020B0503020204020204" pitchFamily="34" charset="-122"/>
                <a:ea typeface="微软雅黑" panose="020B0503020204020204" pitchFamily="34" charset="-122"/>
              </a:rPr>
              <a:t>主要内容：</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04129888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3230691" y="2337366"/>
            <a:ext cx="3441042" cy="2196883"/>
          </a:xfrm>
          <a:prstGeom prst="rect">
            <a:avLst/>
          </a:prstGeom>
          <a:noFill/>
        </p:spPr>
        <p:txBody>
          <a:bodyPr wrap="square" rtlCol="0">
            <a:spAutoFit/>
          </a:bodyPr>
          <a:lstStyle/>
          <a:p>
            <a:pPr>
              <a:lnSpc>
                <a:spcPct val="200000"/>
              </a:lnSpc>
            </a:pPr>
            <a:r>
              <a:rPr lang="zh-CN" altLang="en-US" sz="2400" dirty="0" smtClean="0">
                <a:latin typeface="微软雅黑" panose="020B0503020204020204" pitchFamily="34" charset="-122"/>
                <a:ea typeface="微软雅黑" panose="020B0503020204020204" pitchFamily="34" charset="-122"/>
              </a:rPr>
              <a:t>一、命题范围要求</a:t>
            </a:r>
            <a:endParaRPr lang="en-US" altLang="zh-CN" sz="2400" dirty="0" smtClean="0">
              <a:latin typeface="微软雅黑" panose="020B0503020204020204" pitchFamily="34" charset="-122"/>
              <a:ea typeface="微软雅黑" panose="020B0503020204020204" pitchFamily="34" charset="-122"/>
            </a:endParaRPr>
          </a:p>
          <a:p>
            <a:pPr>
              <a:lnSpc>
                <a:spcPct val="200000"/>
              </a:lnSpc>
            </a:pPr>
            <a:r>
              <a:rPr lang="zh-CN" altLang="en-US" sz="2400" dirty="0" smtClean="0">
                <a:latin typeface="微软雅黑" panose="020B0503020204020204" pitchFamily="34" charset="-122"/>
                <a:ea typeface="微软雅黑" panose="020B0503020204020204" pitchFamily="34" charset="-122"/>
              </a:rPr>
              <a:t>二、命题质量要求</a:t>
            </a:r>
            <a:endParaRPr lang="en-US" altLang="zh-CN" sz="2400" dirty="0" smtClean="0">
              <a:latin typeface="微软雅黑" panose="020B0503020204020204" pitchFamily="34" charset="-122"/>
              <a:ea typeface="微软雅黑" panose="020B0503020204020204" pitchFamily="34" charset="-122"/>
            </a:endParaRPr>
          </a:p>
          <a:p>
            <a:pPr>
              <a:lnSpc>
                <a:spcPct val="200000"/>
              </a:lnSpc>
            </a:pPr>
            <a:r>
              <a:rPr lang="zh-CN" altLang="en-US" sz="2400" dirty="0" smtClean="0">
                <a:latin typeface="微软雅黑" panose="020B0503020204020204" pitchFamily="34" charset="-122"/>
                <a:ea typeface="微软雅黑" panose="020B0503020204020204" pitchFamily="34" charset="-122"/>
              </a:rPr>
              <a:t>三、命题数量要求</a:t>
            </a:r>
            <a:endParaRPr lang="zh-CN" altLang="en-US" sz="2400" dirty="0">
              <a:latin typeface="微软雅黑" panose="020B0503020204020204" pitchFamily="34" charset="-122"/>
              <a:ea typeface="微软雅黑" panose="020B0503020204020204" pitchFamily="34" charset="-122"/>
            </a:endParaRPr>
          </a:p>
        </p:txBody>
      </p:sp>
      <p:sp>
        <p:nvSpPr>
          <p:cNvPr id="10" name="文本框 9"/>
          <p:cNvSpPr txBox="1"/>
          <p:nvPr/>
        </p:nvSpPr>
        <p:spPr>
          <a:xfrm>
            <a:off x="1900915" y="1674812"/>
            <a:ext cx="2005041" cy="662554"/>
          </a:xfrm>
          <a:prstGeom prst="rect">
            <a:avLst/>
          </a:prstGeom>
          <a:noFill/>
        </p:spPr>
        <p:txBody>
          <a:bodyPr vert="horz" wrap="square" rtlCol="0">
            <a:spAutoFit/>
          </a:bodyPr>
          <a:lstStyle/>
          <a:p>
            <a:pPr>
              <a:lnSpc>
                <a:spcPct val="150000"/>
              </a:lnSpc>
            </a:pPr>
            <a:r>
              <a:rPr lang="zh-CN" altLang="en-US" sz="2800" b="1" dirty="0" smtClean="0">
                <a:solidFill>
                  <a:srgbClr val="C00000"/>
                </a:solidFill>
                <a:latin typeface="微软雅黑" panose="020B0503020204020204" pitchFamily="34" charset="-122"/>
                <a:ea typeface="微软雅黑" panose="020B0503020204020204" pitchFamily="34" charset="-122"/>
              </a:rPr>
              <a:t>主要内容：</a:t>
            </a:r>
            <a:endParaRPr lang="zh-CN" altLang="en-US" sz="2800" b="1"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6575799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0-#ppt_w/2"/>
                                          </p:val>
                                        </p:tav>
                                        <p:tav tm="100000">
                                          <p:val>
                                            <p:strVal val="#ppt_x"/>
                                          </p:val>
                                        </p:tav>
                                      </p:tavLst>
                                    </p:anim>
                                    <p:anim calcmode="lin" valueType="num">
                                      <p:cBhvr additive="base">
                                        <p:cTn id="8" dur="500" fill="hold"/>
                                        <p:tgtEl>
                                          <p:spTgt spid="10"/>
                                        </p:tgtEl>
                                        <p:attrNameLst>
                                          <p:attrName>ppt_y</p:attrName>
                                        </p:attrNameLst>
                                      </p:cBhvr>
                                      <p:tavLst>
                                        <p:tav tm="0">
                                          <p:val>
                                            <p:strVal val="#ppt_y"/>
                                          </p:val>
                                        </p:tav>
                                        <p:tav tm="100000">
                                          <p:val>
                                            <p:strVal val="#ppt_y"/>
                                          </p:val>
                                        </p:tav>
                                      </p:tavLst>
                                    </p:anim>
                                  </p:childTnLst>
                                </p:cTn>
                              </p:par>
                              <p:par>
                                <p:cTn id="9" presetID="10" presetClass="entr" presetSubtype="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fade">
                                      <p:cBhvr>
                                        <p:cTn id="1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10"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、确定命题计划及人员分工</a:t>
            </a:r>
          </a:p>
        </p:txBody>
      </p:sp>
      <p:sp>
        <p:nvSpPr>
          <p:cNvPr id="12" name="内容占位符 2"/>
          <p:cNvSpPr txBox="1">
            <a:spLocks/>
          </p:cNvSpPr>
          <p:nvPr/>
        </p:nvSpPr>
        <p:spPr>
          <a:xfrm>
            <a:off x="1215528" y="1595789"/>
            <a:ext cx="6720562" cy="409381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60000"/>
              </a:lnSpc>
              <a:spcBef>
                <a:spcPts val="0"/>
              </a:spcBef>
              <a:buNone/>
            </a:pPr>
            <a:r>
              <a:rPr lang="zh-CN" altLang="en-US" sz="1800" dirty="0"/>
              <a:t>第一步：根据考试院的要求和课程具体情况，确定课程命题的总题数。</a:t>
            </a:r>
            <a:endParaRPr lang="en-US" altLang="zh-CN" sz="1800" dirty="0"/>
          </a:p>
          <a:p>
            <a:pPr marL="0" indent="457200">
              <a:lnSpc>
                <a:spcPct val="160000"/>
              </a:lnSpc>
              <a:spcBef>
                <a:spcPts val="0"/>
              </a:spcBef>
              <a:buNone/>
            </a:pPr>
            <a:r>
              <a:rPr lang="zh-CN" altLang="en-US" sz="1800" dirty="0"/>
              <a:t>第二步：按照试卷结构中的题型比例，确定各种题型的题数；</a:t>
            </a:r>
            <a:endParaRPr lang="en-US" altLang="zh-CN" sz="1800" dirty="0"/>
          </a:p>
          <a:p>
            <a:pPr marL="0" indent="457200">
              <a:lnSpc>
                <a:spcPct val="160000"/>
              </a:lnSpc>
              <a:spcBef>
                <a:spcPts val="0"/>
              </a:spcBef>
              <a:buNone/>
            </a:pPr>
            <a:r>
              <a:rPr lang="zh-CN" altLang="en-US" sz="1800" dirty="0"/>
              <a:t>第三步：按照试卷结构中的内容比例，确定各知识单元的题数；</a:t>
            </a:r>
            <a:endParaRPr lang="en-US" altLang="zh-CN" sz="1800" dirty="0"/>
          </a:p>
          <a:p>
            <a:pPr marL="0" indent="457200">
              <a:lnSpc>
                <a:spcPct val="160000"/>
              </a:lnSpc>
              <a:spcBef>
                <a:spcPts val="0"/>
              </a:spcBef>
              <a:buNone/>
            </a:pPr>
            <a:r>
              <a:rPr lang="zh-CN" altLang="en-US" sz="1800" dirty="0"/>
              <a:t>第四步：根据各知识单元的难度情况，估算各知识单元中不同难度层次的题数；</a:t>
            </a:r>
            <a:endParaRPr lang="en-US" altLang="zh-CN" sz="1800" dirty="0"/>
          </a:p>
          <a:p>
            <a:pPr marL="0" indent="457200">
              <a:lnSpc>
                <a:spcPct val="160000"/>
              </a:lnSpc>
              <a:spcBef>
                <a:spcPts val="0"/>
              </a:spcBef>
              <a:buNone/>
            </a:pPr>
            <a:r>
              <a:rPr lang="zh-CN" altLang="en-US" sz="1800" dirty="0"/>
              <a:t>第五步：根据各知识单元的内容特点，估算各知识单元中不同题型的题数。</a:t>
            </a: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671104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a:t>
            </a:r>
            <a:r>
              <a:rPr lang="zh-CN" altLang="en-US" sz="2400" dirty="0">
                <a:latin typeface="微软雅黑" panose="020B0503020204020204" pitchFamily="34" charset="-122"/>
                <a:ea typeface="微软雅黑" panose="020B0503020204020204" pitchFamily="34" charset="-122"/>
              </a:rPr>
              <a:t>、确定命题计划及人员分工</a:t>
            </a:r>
          </a:p>
        </p:txBody>
      </p:sp>
      <p:sp>
        <p:nvSpPr>
          <p:cNvPr id="12" name="内容占位符 2"/>
          <p:cNvSpPr txBox="1">
            <a:spLocks/>
          </p:cNvSpPr>
          <p:nvPr/>
        </p:nvSpPr>
        <p:spPr>
          <a:xfrm>
            <a:off x="3081346" y="1460323"/>
            <a:ext cx="2904916" cy="5829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600"/>
              </a:spcBef>
              <a:buNone/>
            </a:pPr>
            <a:r>
              <a:rPr lang="zh-CN" altLang="en-US" sz="1800" b="1" dirty="0" smtClean="0">
                <a:solidFill>
                  <a:srgbClr val="C00000"/>
                </a:solidFill>
              </a:rPr>
              <a:t>命题计划及人员分工</a:t>
            </a:r>
            <a:r>
              <a:rPr lang="zh-CN" altLang="en-US" sz="1800" b="1" dirty="0">
                <a:solidFill>
                  <a:srgbClr val="C00000"/>
                </a:solidFill>
              </a:rPr>
              <a:t>表</a:t>
            </a: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graphicFrame>
        <p:nvGraphicFramePr>
          <p:cNvPr id="5" name="表格 4"/>
          <p:cNvGraphicFramePr>
            <a:graphicFrameLocks noGrp="1"/>
          </p:cNvGraphicFramePr>
          <p:nvPr>
            <p:extLst>
              <p:ext uri="{D42A27DB-BD31-4B8C-83A1-F6EECF244321}">
                <p14:modId xmlns:p14="http://schemas.microsoft.com/office/powerpoint/2010/main" val="1888992143"/>
              </p:ext>
            </p:extLst>
          </p:nvPr>
        </p:nvGraphicFramePr>
        <p:xfrm>
          <a:off x="789383" y="2009423"/>
          <a:ext cx="7485374" cy="3984980"/>
        </p:xfrm>
        <a:graphic>
          <a:graphicData uri="http://schemas.openxmlformats.org/drawingml/2006/table">
            <a:tbl>
              <a:tblPr firstRow="1" bandRow="1">
                <a:tableStyleId>{5C22544A-7EE6-4342-B048-85BDC9FD1C3A}</a:tableStyleId>
              </a:tblPr>
              <a:tblGrid>
                <a:gridCol w="654152"/>
                <a:gridCol w="560702"/>
                <a:gridCol w="884664"/>
                <a:gridCol w="884664"/>
                <a:gridCol w="884664"/>
                <a:gridCol w="1252234"/>
                <a:gridCol w="1196164"/>
                <a:gridCol w="1168130"/>
              </a:tblGrid>
              <a:tr h="684783">
                <a:tc>
                  <a:txBody>
                    <a:bodyPr/>
                    <a:lstStyle/>
                    <a:p>
                      <a:pPr algn="ctr"/>
                      <a:r>
                        <a:rPr lang="zh-CN" altLang="en-US" sz="1400" dirty="0" smtClean="0"/>
                        <a:t>内</a:t>
                      </a:r>
                      <a:endParaRPr lang="en-US" altLang="zh-CN" sz="1400" dirty="0" smtClean="0"/>
                    </a:p>
                    <a:p>
                      <a:pPr algn="ctr"/>
                      <a:r>
                        <a:rPr lang="zh-CN" altLang="en-US" sz="1400" dirty="0" smtClean="0"/>
                        <a:t>容</a:t>
                      </a:r>
                      <a:endParaRPr lang="zh-CN" altLang="en-US" sz="1400" dirty="0"/>
                    </a:p>
                  </a:txBody>
                  <a:tcPr marL="68581" marR="68581" marT="34298" marB="34298" anchor="ctr"/>
                </a:tc>
                <a:tc>
                  <a:txBody>
                    <a:bodyPr/>
                    <a:lstStyle/>
                    <a:p>
                      <a:pPr algn="ctr"/>
                      <a:r>
                        <a:rPr lang="zh-CN" altLang="en-US" sz="1400" dirty="0" smtClean="0"/>
                        <a:t>难</a:t>
                      </a:r>
                      <a:endParaRPr lang="en-US" altLang="zh-CN" sz="1400" dirty="0" smtClean="0"/>
                    </a:p>
                    <a:p>
                      <a:pPr algn="ctr"/>
                      <a:r>
                        <a:rPr lang="zh-CN" altLang="en-US" sz="1400" dirty="0" smtClean="0"/>
                        <a:t>度</a:t>
                      </a:r>
                      <a:endParaRPr lang="zh-CN" altLang="en-US" sz="1400" dirty="0"/>
                    </a:p>
                  </a:txBody>
                  <a:tcPr marL="68581" marR="68581" marT="34298" marB="34298" anchor="ctr"/>
                </a:tc>
                <a:tc>
                  <a:txBody>
                    <a:bodyPr/>
                    <a:lstStyle/>
                    <a:p>
                      <a:pPr algn="ctr"/>
                      <a:r>
                        <a:rPr lang="zh-CN" altLang="en-US" sz="1400" dirty="0" smtClean="0"/>
                        <a:t>单</a:t>
                      </a:r>
                      <a:r>
                        <a:rPr lang="zh-CN" altLang="en-US" sz="1400" baseline="0" dirty="0" smtClean="0"/>
                        <a:t> </a:t>
                      </a:r>
                      <a:r>
                        <a:rPr lang="zh-CN" altLang="en-US" sz="1400" dirty="0" smtClean="0"/>
                        <a:t>选</a:t>
                      </a:r>
                      <a:endParaRPr lang="en-US" altLang="zh-CN" sz="1400" dirty="0" smtClean="0"/>
                    </a:p>
                    <a:p>
                      <a:pPr algn="ctr"/>
                      <a:r>
                        <a:rPr lang="zh-CN" altLang="en-US" sz="1400" dirty="0" smtClean="0"/>
                        <a:t>题 数</a:t>
                      </a:r>
                      <a:endParaRPr lang="zh-CN" altLang="en-US" sz="1400" dirty="0"/>
                    </a:p>
                  </a:txBody>
                  <a:tcPr marL="68581" marR="68581" marT="34298" marB="34298" anchor="ctr"/>
                </a:tc>
                <a:tc>
                  <a:txBody>
                    <a:bodyPr/>
                    <a:lstStyle/>
                    <a:p>
                      <a:pPr algn="ctr"/>
                      <a:r>
                        <a:rPr lang="zh-CN" altLang="en-US" sz="1400" dirty="0" smtClean="0"/>
                        <a:t>多 选</a:t>
                      </a:r>
                      <a:endParaRPr lang="en-US" altLang="zh-CN" sz="1400" dirty="0" smtClean="0"/>
                    </a:p>
                    <a:p>
                      <a:pPr algn="ctr"/>
                      <a:r>
                        <a:rPr lang="zh-CN" altLang="en-US" sz="1400" dirty="0" smtClean="0"/>
                        <a:t>题 数</a:t>
                      </a:r>
                      <a:endParaRPr lang="zh-CN" altLang="en-US" sz="1400" dirty="0"/>
                    </a:p>
                  </a:txBody>
                  <a:tcPr marL="68581" marR="68581" marT="34298" marB="34298" anchor="ctr"/>
                </a:tc>
                <a:tc>
                  <a:txBody>
                    <a:bodyPr/>
                    <a:lstStyle/>
                    <a:p>
                      <a:pPr algn="ctr"/>
                      <a:r>
                        <a:rPr lang="zh-CN" altLang="en-US" sz="1400" dirty="0" smtClean="0"/>
                        <a:t>判 断</a:t>
                      </a:r>
                      <a:endParaRPr lang="en-US" altLang="zh-CN" sz="1400" dirty="0" smtClean="0"/>
                    </a:p>
                    <a:p>
                      <a:pPr algn="ctr"/>
                      <a:r>
                        <a:rPr lang="zh-CN" altLang="en-US" sz="1400" dirty="0" smtClean="0"/>
                        <a:t>题 数</a:t>
                      </a:r>
                      <a:endParaRPr lang="zh-CN" altLang="en-US" sz="1400" dirty="0"/>
                    </a:p>
                  </a:txBody>
                  <a:tcPr marL="68581" marR="68581" marT="34298" marB="34298" anchor="ctr"/>
                </a:tc>
                <a:tc>
                  <a:txBody>
                    <a:bodyPr/>
                    <a:lstStyle/>
                    <a:p>
                      <a:pPr algn="ctr"/>
                      <a:r>
                        <a:rPr lang="zh-CN" altLang="en-US" sz="1400" dirty="0" smtClean="0"/>
                        <a:t>分  难  度</a:t>
                      </a:r>
                      <a:endParaRPr lang="en-US" altLang="zh-CN" sz="1400" dirty="0" smtClean="0"/>
                    </a:p>
                    <a:p>
                      <a:pPr algn="ctr"/>
                      <a:r>
                        <a:rPr lang="zh-CN" altLang="en-US" sz="1400" dirty="0" smtClean="0"/>
                        <a:t>小计题数</a:t>
                      </a:r>
                      <a:endParaRPr lang="zh-CN" altLang="en-US" sz="1400" dirty="0"/>
                    </a:p>
                  </a:txBody>
                  <a:tcPr marL="68581" marR="68581" marT="34298" marB="34298" anchor="ctr"/>
                </a:tc>
                <a:tc>
                  <a:txBody>
                    <a:bodyPr/>
                    <a:lstStyle/>
                    <a:p>
                      <a:pPr algn="ctr"/>
                      <a:r>
                        <a:rPr lang="zh-CN" altLang="en-US" sz="1400" dirty="0" smtClean="0"/>
                        <a:t>单元合计</a:t>
                      </a:r>
                      <a:endParaRPr lang="en-US" altLang="zh-CN" sz="1400" dirty="0" smtClean="0"/>
                    </a:p>
                    <a:p>
                      <a:pPr algn="ctr"/>
                      <a:r>
                        <a:rPr lang="zh-CN" altLang="en-US" sz="1400" dirty="0" smtClean="0"/>
                        <a:t>题        数</a:t>
                      </a:r>
                      <a:endParaRPr lang="zh-CN" altLang="en-US" sz="1400" dirty="0"/>
                    </a:p>
                  </a:txBody>
                  <a:tcPr marL="68581" marR="68581" marT="34298" marB="34298" anchor="ctr"/>
                </a:tc>
                <a:tc>
                  <a:txBody>
                    <a:bodyPr/>
                    <a:lstStyle/>
                    <a:p>
                      <a:pPr algn="ctr"/>
                      <a:r>
                        <a:rPr lang="zh-CN" altLang="en-US" sz="1400" dirty="0" smtClean="0"/>
                        <a:t>命题人员</a:t>
                      </a:r>
                      <a:endParaRPr lang="zh-CN" altLang="en-US" sz="1400" dirty="0"/>
                    </a:p>
                  </a:txBody>
                  <a:tcPr marL="68581" marR="68581" marT="34298" marB="34298" anchor="ctr"/>
                </a:tc>
              </a:tr>
              <a:tr h="343960">
                <a:tc rowSpan="3">
                  <a:txBody>
                    <a:bodyPr/>
                    <a:lstStyle/>
                    <a:p>
                      <a:pPr algn="ctr"/>
                      <a:r>
                        <a:rPr lang="zh-CN" altLang="en-US" sz="1400" dirty="0" smtClean="0"/>
                        <a:t>单</a:t>
                      </a:r>
                      <a:endParaRPr lang="en-US" altLang="zh-CN" sz="1400" dirty="0" smtClean="0"/>
                    </a:p>
                    <a:p>
                      <a:pPr algn="ctr"/>
                      <a:r>
                        <a:rPr lang="zh-CN" altLang="en-US" sz="1400" dirty="0" smtClean="0"/>
                        <a:t>元</a:t>
                      </a:r>
                      <a:endParaRPr lang="en-US" altLang="zh-CN" sz="1400" dirty="0" smtClean="0"/>
                    </a:p>
                    <a:p>
                      <a:pPr algn="ctr"/>
                      <a:r>
                        <a:rPr lang="zh-CN" altLang="en-US" sz="1400" dirty="0" smtClean="0"/>
                        <a:t>一</a:t>
                      </a:r>
                      <a:endParaRPr lang="zh-CN" altLang="en-US" sz="1400" dirty="0"/>
                    </a:p>
                  </a:txBody>
                  <a:tcPr marL="68581" marR="68581" marT="34298" marB="34298" anchor="ctr"/>
                </a:tc>
                <a:tc>
                  <a:txBody>
                    <a:bodyPr/>
                    <a:lstStyle/>
                    <a:p>
                      <a:pPr algn="ctr"/>
                      <a:r>
                        <a:rPr lang="zh-CN" altLang="en-US" sz="1400" dirty="0" smtClean="0"/>
                        <a:t>易</a:t>
                      </a: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a:p>
                  </a:txBody>
                  <a:tcPr marL="68581" marR="68581" marT="34298" marB="34298" anchor="ctr"/>
                </a:tc>
                <a:tc>
                  <a:txBody>
                    <a:bodyPr/>
                    <a:lstStyle/>
                    <a:p>
                      <a:pPr algn="ctr"/>
                      <a:endParaRPr lang="zh-CN" altLang="en-US" sz="1400"/>
                    </a:p>
                  </a:txBody>
                  <a:tcPr marL="68581" marR="68581" marT="34298" marB="34298" anchor="ctr"/>
                </a:tc>
                <a:tc rowSpan="3">
                  <a:txBody>
                    <a:bodyPr/>
                    <a:lstStyle/>
                    <a:p>
                      <a:pPr algn="ctr"/>
                      <a:endParaRPr lang="zh-CN" altLang="en-US" sz="1400" dirty="0"/>
                    </a:p>
                  </a:txBody>
                  <a:tcPr marL="68581" marR="68581" marT="34298" marB="34298" anchor="ctr"/>
                </a:tc>
                <a:tc rowSpan="3">
                  <a:txBody>
                    <a:bodyPr/>
                    <a:lstStyle/>
                    <a:p>
                      <a:pPr algn="ctr"/>
                      <a:endParaRPr lang="zh-CN" altLang="en-US" sz="1400" dirty="0"/>
                    </a:p>
                  </a:txBody>
                  <a:tcPr marL="68581" marR="68581" marT="34298" marB="34298" anchor="ctr"/>
                </a:tc>
              </a:tr>
              <a:tr h="343960">
                <a:tc vMerge="1">
                  <a:txBody>
                    <a:bodyPr/>
                    <a:lstStyle/>
                    <a:p>
                      <a:endParaRPr lang="zh-CN" altLang="en-US" sz="1200" dirty="0"/>
                    </a:p>
                  </a:txBody>
                  <a:tcPr anchor="ctr"/>
                </a:tc>
                <a:tc>
                  <a:txBody>
                    <a:bodyPr/>
                    <a:lstStyle/>
                    <a:p>
                      <a:pPr algn="ctr"/>
                      <a:r>
                        <a:rPr lang="zh-CN" altLang="en-US" sz="1400" dirty="0" smtClean="0"/>
                        <a:t>中</a:t>
                      </a: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vMerge="1">
                  <a:txBody>
                    <a:bodyPr/>
                    <a:lstStyle/>
                    <a:p>
                      <a:endParaRPr lang="zh-CN" altLang="en-US" sz="1200" dirty="0"/>
                    </a:p>
                  </a:txBody>
                  <a:tcPr anchor="ctr"/>
                </a:tc>
                <a:tc vMerge="1">
                  <a:txBody>
                    <a:bodyPr/>
                    <a:lstStyle/>
                    <a:p>
                      <a:endParaRPr lang="zh-CN" altLang="en-US" sz="1200" dirty="0"/>
                    </a:p>
                  </a:txBody>
                  <a:tcPr anchor="ctr"/>
                </a:tc>
              </a:tr>
              <a:tr h="343960">
                <a:tc vMerge="1">
                  <a:txBody>
                    <a:bodyPr/>
                    <a:lstStyle/>
                    <a:p>
                      <a:endParaRPr lang="zh-CN" altLang="en-US" sz="1200" dirty="0"/>
                    </a:p>
                  </a:txBody>
                  <a:tcPr anchor="ctr"/>
                </a:tc>
                <a:tc>
                  <a:txBody>
                    <a:bodyPr/>
                    <a:lstStyle/>
                    <a:p>
                      <a:pPr algn="ctr"/>
                      <a:r>
                        <a:rPr lang="zh-CN" altLang="en-US" sz="1400" dirty="0" smtClean="0"/>
                        <a:t>难</a:t>
                      </a: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a:p>
                  </a:txBody>
                  <a:tcPr marL="68581" marR="68581" marT="34298" marB="34298" anchor="ctr"/>
                </a:tc>
                <a:tc>
                  <a:txBody>
                    <a:bodyPr/>
                    <a:lstStyle/>
                    <a:p>
                      <a:pPr algn="ctr"/>
                      <a:endParaRPr lang="zh-CN" altLang="en-US" sz="1400" dirty="0"/>
                    </a:p>
                  </a:txBody>
                  <a:tcPr marL="68581" marR="68581" marT="34298" marB="34298" anchor="ctr"/>
                </a:tc>
                <a:tc vMerge="1">
                  <a:txBody>
                    <a:bodyPr/>
                    <a:lstStyle/>
                    <a:p>
                      <a:endParaRPr lang="zh-CN" altLang="en-US" sz="1200" dirty="0"/>
                    </a:p>
                  </a:txBody>
                  <a:tcPr anchor="ctr"/>
                </a:tc>
                <a:tc vMerge="1">
                  <a:txBody>
                    <a:bodyPr/>
                    <a:lstStyle/>
                    <a:p>
                      <a:pPr algn="ctr"/>
                      <a:endParaRPr lang="zh-CN" altLang="en-US" sz="1200" dirty="0"/>
                    </a:p>
                  </a:txBody>
                  <a:tcPr anchor="ctr"/>
                </a:tc>
              </a:tr>
              <a:tr h="343960">
                <a:tc rowSpan="3">
                  <a:txBody>
                    <a:bodyPr/>
                    <a:lstStyle/>
                    <a:p>
                      <a:pPr algn="ctr"/>
                      <a:r>
                        <a:rPr lang="zh-CN" altLang="en-US" sz="1400" dirty="0" smtClean="0"/>
                        <a:t>单</a:t>
                      </a:r>
                      <a:endParaRPr lang="en-US" altLang="zh-CN" sz="1400" dirty="0" smtClean="0"/>
                    </a:p>
                    <a:p>
                      <a:pPr algn="ctr"/>
                      <a:r>
                        <a:rPr lang="zh-CN" altLang="en-US" sz="1400" dirty="0" smtClean="0"/>
                        <a:t>元</a:t>
                      </a:r>
                      <a:endParaRPr lang="en-US" altLang="zh-CN" sz="1400" dirty="0" smtClean="0"/>
                    </a:p>
                    <a:p>
                      <a:pPr algn="ctr"/>
                      <a:r>
                        <a:rPr lang="zh-CN" altLang="en-US" sz="1400" dirty="0" smtClean="0"/>
                        <a:t>二</a:t>
                      </a:r>
                      <a:endParaRPr lang="zh-CN" altLang="en-US" sz="1400" dirty="0"/>
                    </a:p>
                  </a:txBody>
                  <a:tcPr marL="68581" marR="68581" marT="34298" marB="34298" anchor="ctr"/>
                </a:tc>
                <a:tc>
                  <a:txBody>
                    <a:bodyPr/>
                    <a:lstStyle/>
                    <a:p>
                      <a:pPr algn="ctr"/>
                      <a:r>
                        <a:rPr lang="zh-CN" altLang="en-US" sz="1400" dirty="0" smtClean="0"/>
                        <a:t>易</a:t>
                      </a: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rowSpan="3">
                  <a:txBody>
                    <a:bodyPr/>
                    <a:lstStyle/>
                    <a:p>
                      <a:pPr algn="ctr">
                        <a:lnSpc>
                          <a:spcPts val="1200"/>
                        </a:lnSpc>
                      </a:pPr>
                      <a:endParaRPr lang="zh-CN" altLang="en-US" sz="1400" dirty="0"/>
                    </a:p>
                  </a:txBody>
                  <a:tcPr marL="68581" marR="68581" marT="34298" marB="34298" anchor="ctr"/>
                </a:tc>
                <a:tc rowSpan="3">
                  <a:txBody>
                    <a:bodyPr/>
                    <a:lstStyle/>
                    <a:p>
                      <a:pPr algn="ctr"/>
                      <a:endParaRPr lang="zh-CN" altLang="en-US" sz="1400" dirty="0"/>
                    </a:p>
                  </a:txBody>
                  <a:tcPr marL="68581" marR="68581" marT="34298" marB="34298" anchor="ctr"/>
                </a:tc>
              </a:tr>
              <a:tr h="343960">
                <a:tc vMerge="1">
                  <a:txBody>
                    <a:bodyPr/>
                    <a:lstStyle/>
                    <a:p>
                      <a:endParaRPr lang="zh-CN" altLang="en-US" sz="1200" dirty="0"/>
                    </a:p>
                  </a:txBody>
                  <a:tcPr anchor="ctr"/>
                </a:tc>
                <a:tc>
                  <a:txBody>
                    <a:bodyPr/>
                    <a:lstStyle/>
                    <a:p>
                      <a:pPr algn="ctr"/>
                      <a:r>
                        <a:rPr lang="zh-CN" altLang="en-US" sz="1400" dirty="0" smtClean="0"/>
                        <a:t>中</a:t>
                      </a:r>
                      <a:endParaRPr lang="zh-CN" altLang="en-US" sz="1400" dirty="0"/>
                    </a:p>
                  </a:txBody>
                  <a:tcPr marL="68581" marR="68581" marT="34298" marB="34298" anchor="ctr"/>
                </a:tc>
                <a:tc>
                  <a:txBody>
                    <a:bodyPr/>
                    <a:lstStyle/>
                    <a:p>
                      <a:pPr algn="ctr"/>
                      <a:endParaRPr lang="zh-CN" altLang="en-US" sz="1400"/>
                    </a:p>
                  </a:txBody>
                  <a:tcPr marL="68581" marR="68581" marT="34298" marB="34298" anchor="ctr"/>
                </a:tc>
                <a:tc>
                  <a:txBody>
                    <a:bodyPr/>
                    <a:lstStyle/>
                    <a:p>
                      <a:pPr algn="ctr"/>
                      <a:endParaRPr lang="zh-CN" altLang="en-US" sz="1400"/>
                    </a:p>
                  </a:txBody>
                  <a:tcPr marL="68581" marR="68581" marT="34298" marB="34298" anchor="ctr"/>
                </a:tc>
                <a:tc>
                  <a:txBody>
                    <a:bodyPr/>
                    <a:lstStyle/>
                    <a:p>
                      <a:pPr algn="ctr"/>
                      <a:endParaRPr lang="zh-CN" altLang="en-US" sz="1400" dirty="0"/>
                    </a:p>
                  </a:txBody>
                  <a:tcPr marL="68581" marR="68581" marT="34298" marB="34298" anchor="ctr"/>
                </a:tc>
                <a:tc>
                  <a:txBody>
                    <a:bodyPr/>
                    <a:lstStyle/>
                    <a:p>
                      <a:pPr algn="ctr"/>
                      <a:endParaRPr lang="zh-CN" altLang="en-US" sz="1400" dirty="0"/>
                    </a:p>
                  </a:txBody>
                  <a:tcPr marL="68581" marR="68581" marT="34298" marB="34298" anchor="ctr"/>
                </a:tc>
                <a:tc vMerge="1">
                  <a:txBody>
                    <a:bodyPr/>
                    <a:lstStyle/>
                    <a:p>
                      <a:endParaRPr lang="zh-CN" altLang="en-US" sz="1200" dirty="0"/>
                    </a:p>
                  </a:txBody>
                  <a:tcPr anchor="ctr"/>
                </a:tc>
                <a:tc vMerge="1">
                  <a:txBody>
                    <a:bodyPr/>
                    <a:lstStyle/>
                    <a:p>
                      <a:endParaRPr lang="zh-CN" altLang="en-US" sz="1200" dirty="0"/>
                    </a:p>
                  </a:txBody>
                  <a:tcPr anchor="ctr"/>
                </a:tc>
              </a:tr>
              <a:tr h="369388">
                <a:tc vMerge="1">
                  <a:txBody>
                    <a:bodyPr/>
                    <a:lstStyle/>
                    <a:p>
                      <a:endParaRPr lang="zh-CN" altLang="en-US" sz="1200" dirty="0"/>
                    </a:p>
                  </a:txBody>
                  <a:tcPr anchor="ctr"/>
                </a:tc>
                <a:tc>
                  <a:txBody>
                    <a:bodyPr/>
                    <a:lstStyle/>
                    <a:p>
                      <a:pPr algn="ctr">
                        <a:lnSpc>
                          <a:spcPts val="1200"/>
                        </a:lnSpc>
                      </a:pPr>
                      <a:r>
                        <a:rPr lang="zh-CN" altLang="en-US" sz="1400" dirty="0" smtClean="0"/>
                        <a:t>难</a:t>
                      </a: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vMerge="1">
                  <a:txBody>
                    <a:bodyPr/>
                    <a:lstStyle/>
                    <a:p>
                      <a:endParaRPr lang="zh-CN" altLang="en-US" sz="1200" dirty="0"/>
                    </a:p>
                  </a:txBody>
                  <a:tcPr anchor="ctr"/>
                </a:tc>
                <a:tc vMerge="1">
                  <a:txBody>
                    <a:bodyPr/>
                    <a:lstStyle/>
                    <a:p>
                      <a:pPr algn="ctr"/>
                      <a:endParaRPr lang="zh-CN" altLang="en-US" sz="1200" dirty="0"/>
                    </a:p>
                  </a:txBody>
                  <a:tcPr anchor="ctr"/>
                </a:tc>
              </a:tr>
              <a:tr h="369388">
                <a:tc>
                  <a:txBody>
                    <a:bodyPr/>
                    <a:lstStyle/>
                    <a:p>
                      <a:pPr algn="ctr">
                        <a:lnSpc>
                          <a:spcPts val="1200"/>
                        </a:lnSpc>
                      </a:pPr>
                      <a:r>
                        <a:rPr lang="en-US" altLang="zh-CN" sz="1400" dirty="0" smtClean="0"/>
                        <a:t>……</a:t>
                      </a: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a:p>
                  </a:txBody>
                  <a:tcPr marL="68581" marR="68581" marT="34298" marB="34298" anchor="ctr"/>
                </a:tc>
                <a:tc>
                  <a:txBody>
                    <a:bodyPr/>
                    <a:lstStyle/>
                    <a:p>
                      <a:pPr algn="ctr">
                        <a:lnSpc>
                          <a:spcPts val="1200"/>
                        </a:lnSpc>
                      </a:pPr>
                      <a:endParaRPr lang="zh-CN" altLang="en-US" sz="1400"/>
                    </a:p>
                  </a:txBody>
                  <a:tcPr marL="68581" marR="68581" marT="34298" marB="34298" anchor="ctr"/>
                </a:tc>
                <a:tc>
                  <a:txBody>
                    <a:bodyPr/>
                    <a:lstStyle/>
                    <a:p>
                      <a:pPr algn="ctr">
                        <a:lnSpc>
                          <a:spcPts val="1200"/>
                        </a:lnSpc>
                      </a:pPr>
                      <a:endParaRPr lang="zh-CN" altLang="en-US" sz="140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r>
              <a:tr h="376639">
                <a:tc>
                  <a:txBody>
                    <a:bodyPr/>
                    <a:lstStyle/>
                    <a:p>
                      <a:pPr algn="ctr">
                        <a:lnSpc>
                          <a:spcPts val="1200"/>
                        </a:lnSpc>
                      </a:pPr>
                      <a:r>
                        <a:rPr lang="en-US" altLang="zh-CN" sz="1400" dirty="0" smtClean="0"/>
                        <a:t>……</a:t>
                      </a:r>
                      <a:endParaRPr lang="zh-CN" altLang="en-US" sz="1400" dirty="0"/>
                    </a:p>
                  </a:txBody>
                  <a:tcPr marL="68581" marR="68581" marT="34298" marB="34298" anchor="ctr"/>
                </a:tc>
                <a:tc>
                  <a:txBody>
                    <a:bodyPr/>
                    <a:lstStyle/>
                    <a:p>
                      <a:pPr algn="ctr">
                        <a:lnSpc>
                          <a:spcPts val="1200"/>
                        </a:lnSpc>
                      </a:pPr>
                      <a:endParaRPr lang="zh-CN" altLang="en-US" sz="140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r>
              <a:tr h="464982">
                <a:tc gridSpan="2">
                  <a:txBody>
                    <a:bodyPr/>
                    <a:lstStyle/>
                    <a:p>
                      <a:pPr algn="ctr">
                        <a:lnSpc>
                          <a:spcPts val="1200"/>
                        </a:lnSpc>
                      </a:pPr>
                      <a:r>
                        <a:rPr lang="zh-CN" altLang="en-US" sz="1400" dirty="0" smtClean="0"/>
                        <a:t>题型合计数</a:t>
                      </a:r>
                      <a:endParaRPr lang="zh-CN" altLang="en-US" sz="1400" dirty="0"/>
                    </a:p>
                  </a:txBody>
                  <a:tcPr marL="68581" marR="68581" marT="34298" marB="34298" anchor="ctr"/>
                </a:tc>
                <a:tc hMerge="1">
                  <a:txBody>
                    <a:bodyPr/>
                    <a:lstStyle/>
                    <a:p>
                      <a:pPr algn="ctr">
                        <a:lnSpc>
                          <a:spcPts val="1200"/>
                        </a:lnSpc>
                      </a:pPr>
                      <a:endParaRPr lang="zh-CN" altLang="en-US" dirty="0"/>
                    </a:p>
                  </a:txBody>
                  <a:tcPr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r>
                        <a:rPr lang="zh-CN" altLang="en-US" sz="1400" dirty="0" smtClean="0"/>
                        <a:t>总题数</a:t>
                      </a: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c>
                  <a:txBody>
                    <a:bodyPr/>
                    <a:lstStyle/>
                    <a:p>
                      <a:pPr algn="ctr">
                        <a:lnSpc>
                          <a:spcPts val="1200"/>
                        </a:lnSpc>
                      </a:pPr>
                      <a:endParaRPr lang="zh-CN" altLang="en-US" sz="1400" dirty="0"/>
                    </a:p>
                  </a:txBody>
                  <a:tcPr marL="68581" marR="68581" marT="34298" marB="34298" anchor="ctr"/>
                </a:tc>
              </a:tr>
            </a:tbl>
          </a:graphicData>
        </a:graphic>
      </p:graphicFrame>
    </p:spTree>
    <p:extLst>
      <p:ext uri="{BB962C8B-B14F-4D97-AF65-F5344CB8AC3E}">
        <p14:creationId xmlns:p14="http://schemas.microsoft.com/office/powerpoint/2010/main" val="15795310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二、试命题（统一标准）</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1272116" y="1893006"/>
            <a:ext cx="6686550" cy="283368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200000"/>
              </a:lnSpc>
              <a:buFont typeface="Arial" panose="020B0604020202020204" pitchFamily="34" charset="0"/>
              <a:buNone/>
            </a:pPr>
            <a:r>
              <a:rPr lang="zh-CN" altLang="en-US" sz="1800" dirty="0" smtClean="0"/>
              <a:t>（</a:t>
            </a:r>
            <a:r>
              <a:rPr lang="en-US" altLang="zh-CN" sz="1800" dirty="0" smtClean="0"/>
              <a:t>1）</a:t>
            </a:r>
            <a:r>
              <a:rPr lang="zh-CN" altLang="en-US" sz="1800" dirty="0" smtClean="0"/>
              <a:t>根据命题计划及人员分工，每人先命制部分试题，并标注试题的难度、能级层次等技术参数。</a:t>
            </a:r>
            <a:endParaRPr lang="en-US" altLang="zh-CN" sz="1800" dirty="0" smtClean="0"/>
          </a:p>
          <a:p>
            <a:pPr marL="0" indent="457200">
              <a:lnSpc>
                <a:spcPct val="200000"/>
              </a:lnSpc>
              <a:buFont typeface="Arial" panose="020B0604020202020204" pitchFamily="34" charset="0"/>
              <a:buNone/>
            </a:pPr>
            <a:r>
              <a:rPr lang="zh-CN" altLang="en-US" sz="1800" dirty="0" smtClean="0"/>
              <a:t>（</a:t>
            </a:r>
            <a:r>
              <a:rPr lang="en-US" altLang="zh-CN" sz="1800" dirty="0" smtClean="0"/>
              <a:t>2）</a:t>
            </a:r>
            <a:r>
              <a:rPr lang="zh-CN" altLang="en-US" sz="1800" dirty="0" smtClean="0"/>
              <a:t>统一命题规范与标准：对照试命题的试题，统一各种题型编制的注意事项，统一难度和能级层次标注的方法、标准。</a:t>
            </a:r>
            <a:endParaRPr lang="en-US" altLang="zh-CN" sz="1800" dirty="0" smtClean="0"/>
          </a:p>
        </p:txBody>
      </p:sp>
    </p:spTree>
    <p:extLst>
      <p:ext uri="{BB962C8B-B14F-4D97-AF65-F5344CB8AC3E}">
        <p14:creationId xmlns:p14="http://schemas.microsoft.com/office/powerpoint/2010/main" val="1691213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三、正式命题</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7" name="内容占位符 2"/>
          <p:cNvSpPr txBox="1">
            <a:spLocks/>
          </p:cNvSpPr>
          <p:nvPr/>
        </p:nvSpPr>
        <p:spPr>
          <a:xfrm>
            <a:off x="1272116" y="2062339"/>
            <a:ext cx="6686550" cy="73730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1800" dirty="0"/>
              <a:t>各命题人员按照分工和讨论确定的标准独立进行命题。</a:t>
            </a:r>
          </a:p>
        </p:txBody>
      </p:sp>
    </p:spTree>
    <p:extLst>
      <p:ext uri="{BB962C8B-B14F-4D97-AF65-F5344CB8AC3E}">
        <p14:creationId xmlns:p14="http://schemas.microsoft.com/office/powerpoint/2010/main" val="28864246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四、试题自审</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内容占位符 2"/>
          <p:cNvSpPr txBox="1">
            <a:spLocks/>
          </p:cNvSpPr>
          <p:nvPr/>
        </p:nvSpPr>
        <p:spPr>
          <a:xfrm>
            <a:off x="2954165" y="1384275"/>
            <a:ext cx="2915859" cy="3968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1800" b="1" dirty="0" smtClean="0">
                <a:solidFill>
                  <a:srgbClr val="C00000"/>
                </a:solidFill>
              </a:rPr>
              <a:t>试题内容审查项目对照表</a:t>
            </a:r>
          </a:p>
        </p:txBody>
      </p:sp>
      <p:graphicFrame>
        <p:nvGraphicFramePr>
          <p:cNvPr id="8" name="表格 7"/>
          <p:cNvGraphicFramePr>
            <a:graphicFrameLocks noGrp="1"/>
          </p:cNvGraphicFramePr>
          <p:nvPr>
            <p:extLst>
              <p:ext uri="{D42A27DB-BD31-4B8C-83A1-F6EECF244321}">
                <p14:modId xmlns:p14="http://schemas.microsoft.com/office/powerpoint/2010/main" val="2203255216"/>
              </p:ext>
            </p:extLst>
          </p:nvPr>
        </p:nvGraphicFramePr>
        <p:xfrm>
          <a:off x="879694" y="1758572"/>
          <a:ext cx="7282173" cy="4061512"/>
        </p:xfrm>
        <a:graphic>
          <a:graphicData uri="http://schemas.openxmlformats.org/drawingml/2006/table">
            <a:tbl>
              <a:tblPr firstRow="1" bandRow="1">
                <a:tableStyleId>{5C22544A-7EE6-4342-B048-85BDC9FD1C3A}</a:tableStyleId>
              </a:tblPr>
              <a:tblGrid>
                <a:gridCol w="6288750"/>
                <a:gridCol w="993423"/>
              </a:tblGrid>
              <a:tr h="278148">
                <a:tc>
                  <a:txBody>
                    <a:bodyPr/>
                    <a:lstStyle/>
                    <a:p>
                      <a:r>
                        <a:rPr lang="zh-CN" altLang="en-US" sz="1600" dirty="0" smtClean="0"/>
                        <a:t>主要审查内容</a:t>
                      </a:r>
                      <a:endParaRPr lang="zh-CN" altLang="en-US" sz="1600" dirty="0"/>
                    </a:p>
                  </a:txBody>
                  <a:tcPr marL="68587" marR="68587" marT="34292" marB="34292"/>
                </a:tc>
                <a:tc>
                  <a:txBody>
                    <a:bodyPr/>
                    <a:lstStyle/>
                    <a:p>
                      <a:r>
                        <a:rPr lang="zh-CN" altLang="en-US" sz="1600" dirty="0" smtClean="0"/>
                        <a:t>审查结果</a:t>
                      </a:r>
                      <a:endParaRPr lang="zh-CN" altLang="en-US" sz="1600" dirty="0"/>
                    </a:p>
                  </a:txBody>
                  <a:tcPr marL="68587" marR="68587" marT="34292" marB="34292"/>
                </a:tc>
              </a:tr>
              <a:tr h="278148">
                <a:tc>
                  <a:txBody>
                    <a:bodyPr/>
                    <a:lstStyle/>
                    <a:p>
                      <a:r>
                        <a:rPr lang="en-US" altLang="zh-CN" sz="1600" dirty="0" smtClean="0"/>
                        <a:t>1.  </a:t>
                      </a:r>
                      <a:r>
                        <a:rPr lang="zh-CN" altLang="en-US" sz="1600" dirty="0" smtClean="0"/>
                        <a:t>试题有无政治性（如法律、政策、民族、宗教事务等方面）错误</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2.  </a:t>
                      </a:r>
                      <a:r>
                        <a:rPr lang="zh-CN" altLang="en-US" sz="1600" dirty="0" smtClean="0"/>
                        <a:t>试题有无科学性错误或不严谨现象</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3.  </a:t>
                      </a:r>
                      <a:r>
                        <a:rPr lang="zh-CN" altLang="en-US" sz="1600" dirty="0" smtClean="0"/>
                        <a:t>试题是否超出大纲考核要求或存在涉及学术争议的试题</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4.  </a:t>
                      </a:r>
                      <a:r>
                        <a:rPr lang="zh-CN" altLang="en-US" sz="1600" dirty="0" smtClean="0"/>
                        <a:t>试题及答案编制是否以大纲指定教材为依据</a:t>
                      </a:r>
                      <a:endParaRPr lang="zh-CN" altLang="en-US" sz="1600" dirty="0"/>
                    </a:p>
                  </a:txBody>
                  <a:tcPr marL="68587" marR="68587" marT="34292" marB="34292"/>
                </a:tc>
                <a:tc>
                  <a:txBody>
                    <a:bodyPr/>
                    <a:lstStyle/>
                    <a:p>
                      <a:endParaRPr lang="zh-CN" altLang="en-US" sz="1600" dirty="0"/>
                    </a:p>
                  </a:txBody>
                  <a:tcPr marL="68587" marR="68587" marT="34292" marB="34292"/>
                </a:tc>
              </a:tr>
              <a:tr h="278148">
                <a:tc>
                  <a:txBody>
                    <a:bodyPr/>
                    <a:lstStyle/>
                    <a:p>
                      <a:r>
                        <a:rPr lang="en-US" altLang="zh-CN" sz="1600" dirty="0" smtClean="0"/>
                        <a:t>5.  </a:t>
                      </a:r>
                      <a:r>
                        <a:rPr lang="zh-CN" altLang="en-US" sz="1600" dirty="0" smtClean="0"/>
                        <a:t>题意是否明确，易于理解，不产生歧义</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6.  </a:t>
                      </a:r>
                      <a:r>
                        <a:rPr lang="zh-CN" altLang="en-US" sz="1600" dirty="0" smtClean="0"/>
                        <a:t>试题知识点、能级要求、难度层次等参数是否标注准确</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7.  </a:t>
                      </a:r>
                      <a:r>
                        <a:rPr lang="zh-CN" altLang="en-US" sz="1600" dirty="0" smtClean="0"/>
                        <a:t>试题中的图表、符号、名词术语等是否符合规范</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8.  </a:t>
                      </a:r>
                      <a:r>
                        <a:rPr lang="zh-CN" altLang="en-US" sz="1600" dirty="0" smtClean="0"/>
                        <a:t>试题素材是否存在对部分考生不公平的现象</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9.  </a:t>
                      </a:r>
                      <a:r>
                        <a:rPr lang="zh-CN" altLang="en-US" sz="1600" dirty="0" smtClean="0"/>
                        <a:t>试题是否有考核意义，考核目标是否明确</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10.  </a:t>
                      </a:r>
                      <a:r>
                        <a:rPr lang="zh-CN" altLang="en-US" sz="1600" dirty="0" smtClean="0"/>
                        <a:t>是否有陈题、旧题和网上下载的试题</a:t>
                      </a:r>
                      <a:endParaRPr lang="zh-CN" altLang="en-US" sz="1600" dirty="0"/>
                    </a:p>
                  </a:txBody>
                  <a:tcPr marL="68587" marR="68587" marT="34292" marB="34292"/>
                </a:tc>
                <a:tc>
                  <a:txBody>
                    <a:bodyPr/>
                    <a:lstStyle/>
                    <a:p>
                      <a:endParaRPr lang="zh-CN" altLang="en-US" sz="1600"/>
                    </a:p>
                  </a:txBody>
                  <a:tcPr marL="68587" marR="68587" marT="34292" marB="34292"/>
                </a:tc>
              </a:tr>
              <a:tr h="278148">
                <a:tc>
                  <a:txBody>
                    <a:bodyPr/>
                    <a:lstStyle/>
                    <a:p>
                      <a:r>
                        <a:rPr lang="en-US" altLang="zh-CN" sz="1600" dirty="0" smtClean="0"/>
                        <a:t>11.  </a:t>
                      </a:r>
                      <a:r>
                        <a:rPr lang="zh-CN" altLang="en-US" sz="1600" dirty="0" smtClean="0"/>
                        <a:t>有无雷同试题</a:t>
                      </a:r>
                      <a:endParaRPr lang="zh-CN" altLang="en-US" sz="1600" dirty="0"/>
                    </a:p>
                  </a:txBody>
                  <a:tcPr marL="68587" marR="68587" marT="34292" marB="34292"/>
                </a:tc>
                <a:tc>
                  <a:txBody>
                    <a:bodyPr/>
                    <a:lstStyle/>
                    <a:p>
                      <a:endParaRPr lang="zh-CN" altLang="en-US" sz="1600" dirty="0"/>
                    </a:p>
                  </a:txBody>
                  <a:tcPr marL="68587" marR="68587" marT="34292" marB="34292"/>
                </a:tc>
              </a:tr>
              <a:tr h="278148">
                <a:tc>
                  <a:txBody>
                    <a:bodyPr/>
                    <a:lstStyle/>
                    <a:p>
                      <a:r>
                        <a:rPr lang="en-US" altLang="zh-CN" sz="1600" smtClean="0"/>
                        <a:t>12.  </a:t>
                      </a:r>
                      <a:r>
                        <a:rPr lang="zh-CN" altLang="en-US" sz="1600" smtClean="0"/>
                        <a:t>试题</a:t>
                      </a:r>
                      <a:r>
                        <a:rPr lang="zh-CN" altLang="en-US" sz="1600" dirty="0" smtClean="0"/>
                        <a:t>总数及各项比例是否符合规定要求</a:t>
                      </a:r>
                      <a:endParaRPr lang="zh-CN" altLang="en-US" sz="1600" dirty="0"/>
                    </a:p>
                  </a:txBody>
                  <a:tcPr marL="68587" marR="68587" marT="34292" marB="34292"/>
                </a:tc>
                <a:tc>
                  <a:txBody>
                    <a:bodyPr/>
                    <a:lstStyle/>
                    <a:p>
                      <a:endParaRPr lang="zh-CN" altLang="en-US" sz="1600" dirty="0"/>
                    </a:p>
                  </a:txBody>
                  <a:tcPr marL="68587" marR="68587" marT="34292" marB="34292"/>
                </a:tc>
              </a:tr>
            </a:tbl>
          </a:graphicData>
        </a:graphic>
      </p:graphicFrame>
    </p:spTree>
    <p:extLst>
      <p:ext uri="{BB962C8B-B14F-4D97-AF65-F5344CB8AC3E}">
        <p14:creationId xmlns:p14="http://schemas.microsoft.com/office/powerpoint/2010/main" val="16735176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四、试题自审</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内容占位符 2"/>
          <p:cNvSpPr txBox="1">
            <a:spLocks/>
          </p:cNvSpPr>
          <p:nvPr/>
        </p:nvSpPr>
        <p:spPr>
          <a:xfrm>
            <a:off x="3213809" y="1045316"/>
            <a:ext cx="2915859" cy="39687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1800" b="1" dirty="0">
                <a:solidFill>
                  <a:srgbClr val="C00000"/>
                </a:solidFill>
              </a:rPr>
              <a:t>选择题编制规范审查对照表</a:t>
            </a:r>
          </a:p>
        </p:txBody>
      </p:sp>
      <p:graphicFrame>
        <p:nvGraphicFramePr>
          <p:cNvPr id="7" name="表格 6"/>
          <p:cNvGraphicFramePr>
            <a:graphicFrameLocks noGrp="1"/>
          </p:cNvGraphicFramePr>
          <p:nvPr>
            <p:extLst>
              <p:ext uri="{D42A27DB-BD31-4B8C-83A1-F6EECF244321}">
                <p14:modId xmlns:p14="http://schemas.microsoft.com/office/powerpoint/2010/main" val="888327746"/>
              </p:ext>
            </p:extLst>
          </p:nvPr>
        </p:nvGraphicFramePr>
        <p:xfrm>
          <a:off x="755516" y="1360675"/>
          <a:ext cx="7626526" cy="4810990"/>
        </p:xfrm>
        <a:graphic>
          <a:graphicData uri="http://schemas.openxmlformats.org/drawingml/2006/table">
            <a:tbl>
              <a:tblPr firstRow="1" bandRow="1">
                <a:tableStyleId>{5C22544A-7EE6-4342-B048-85BDC9FD1C3A}</a:tableStyleId>
              </a:tblPr>
              <a:tblGrid>
                <a:gridCol w="6590341"/>
                <a:gridCol w="1036185"/>
              </a:tblGrid>
              <a:tr h="276335">
                <a:tc>
                  <a:txBody>
                    <a:bodyPr/>
                    <a:lstStyle/>
                    <a:p>
                      <a:pPr algn="ctr">
                        <a:lnSpc>
                          <a:spcPct val="100000"/>
                        </a:lnSpc>
                      </a:pPr>
                      <a:r>
                        <a:rPr lang="zh-CN" altLang="en-US" sz="1400" dirty="0" smtClean="0"/>
                        <a:t>主要审查内容</a:t>
                      </a:r>
                      <a:endParaRPr lang="zh-CN" altLang="en-US" sz="1400" dirty="0"/>
                    </a:p>
                  </a:txBody>
                  <a:tcPr marL="68576" marR="68576" marT="34292" marB="34292" anchor="ctr"/>
                </a:tc>
                <a:tc>
                  <a:txBody>
                    <a:bodyPr/>
                    <a:lstStyle/>
                    <a:p>
                      <a:pPr algn="ctr">
                        <a:lnSpc>
                          <a:spcPct val="100000"/>
                        </a:lnSpc>
                      </a:pPr>
                      <a:r>
                        <a:rPr lang="zh-CN" altLang="en-US" sz="1400" dirty="0" smtClean="0"/>
                        <a:t>审查结果</a:t>
                      </a:r>
                      <a:endParaRPr lang="zh-CN" altLang="en-US" sz="1400" dirty="0"/>
                    </a:p>
                  </a:txBody>
                  <a:tcPr marL="68576" marR="68576" marT="34292" marB="34292" anchor="ctr"/>
                </a:tc>
              </a:tr>
              <a:tr h="276335">
                <a:tc>
                  <a:txBody>
                    <a:bodyPr/>
                    <a:lstStyle/>
                    <a:p>
                      <a:pPr>
                        <a:lnSpc>
                          <a:spcPct val="100000"/>
                        </a:lnSpc>
                      </a:pPr>
                      <a:r>
                        <a:rPr lang="en-US" altLang="zh-CN" sz="1400" dirty="0" smtClean="0"/>
                        <a:t>1.  </a:t>
                      </a:r>
                      <a:r>
                        <a:rPr lang="zh-CN" altLang="en-US" sz="1400" dirty="0" smtClean="0"/>
                        <a:t>题</a:t>
                      </a:r>
                      <a:r>
                        <a:rPr lang="zh-CN" altLang="en-US" sz="1400" dirty="0" smtClean="0"/>
                        <a:t>干表述是否简练</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2.  </a:t>
                      </a:r>
                      <a:r>
                        <a:rPr lang="zh-CN" altLang="en-US" sz="1400" dirty="0" smtClean="0"/>
                        <a:t>题</a:t>
                      </a:r>
                      <a:r>
                        <a:rPr lang="zh-CN" altLang="en-US" sz="1400" dirty="0" smtClean="0"/>
                        <a:t>干与选项构成的句子是否意思明确</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3.  </a:t>
                      </a:r>
                      <a:r>
                        <a:rPr lang="zh-CN" altLang="en-US" sz="1400" dirty="0" smtClean="0"/>
                        <a:t>题</a:t>
                      </a:r>
                      <a:r>
                        <a:rPr lang="zh-CN" altLang="en-US" sz="1400" dirty="0" smtClean="0"/>
                        <a:t>干是否对选项构成暗示或包含</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4.  </a:t>
                      </a:r>
                      <a:r>
                        <a:rPr lang="zh-CN" altLang="en-US" sz="1400" dirty="0" smtClean="0"/>
                        <a:t>题</a:t>
                      </a:r>
                      <a:r>
                        <a:rPr lang="zh-CN" altLang="en-US" sz="1400" dirty="0" smtClean="0"/>
                        <a:t>干是否从反向设问（如是，否定词加粗、加着重号）</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5.  </a:t>
                      </a:r>
                      <a:r>
                        <a:rPr lang="zh-CN" altLang="en-US" sz="1400" dirty="0" smtClean="0"/>
                        <a:t>选项</a:t>
                      </a:r>
                      <a:r>
                        <a:rPr lang="zh-CN" altLang="en-US" sz="1400" dirty="0" smtClean="0"/>
                        <a:t>是否设置在题干最后（外语课程除外）</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6.  </a:t>
                      </a:r>
                      <a:r>
                        <a:rPr lang="zh-CN" altLang="en-US" sz="1400" dirty="0" smtClean="0"/>
                        <a:t>选项</a:t>
                      </a:r>
                      <a:r>
                        <a:rPr lang="zh-CN" altLang="en-US" sz="1400" dirty="0" smtClean="0"/>
                        <a:t>中的重复性词语是否可以放在题干</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7.  </a:t>
                      </a:r>
                      <a:r>
                        <a:rPr lang="zh-CN" altLang="en-US" sz="1400" dirty="0" smtClean="0"/>
                        <a:t>选项</a:t>
                      </a:r>
                      <a:r>
                        <a:rPr lang="zh-CN" altLang="en-US" sz="1400" dirty="0" smtClean="0"/>
                        <a:t>意思是否相对完整</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8.  </a:t>
                      </a:r>
                      <a:r>
                        <a:rPr lang="zh-CN" altLang="en-US" sz="1400" dirty="0" smtClean="0"/>
                        <a:t>选项</a:t>
                      </a:r>
                      <a:r>
                        <a:rPr lang="zh-CN" altLang="en-US" sz="1400" dirty="0" smtClean="0"/>
                        <a:t>长度是否基本一致</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9.  </a:t>
                      </a:r>
                      <a:r>
                        <a:rPr lang="zh-CN" altLang="en-US" sz="1400" dirty="0" smtClean="0"/>
                        <a:t>是否</a:t>
                      </a:r>
                      <a:r>
                        <a:rPr lang="zh-CN" altLang="en-US" sz="1400" dirty="0" smtClean="0"/>
                        <a:t>有明显不合理的拼凑选项</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10.  </a:t>
                      </a:r>
                      <a:r>
                        <a:rPr lang="zh-CN" altLang="en-US" sz="1400" dirty="0" smtClean="0"/>
                        <a:t>选项</a:t>
                      </a:r>
                      <a:r>
                        <a:rPr lang="zh-CN" altLang="en-US" sz="1400" dirty="0" smtClean="0"/>
                        <a:t>之间是否有逻辑包含关系</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11.  </a:t>
                      </a:r>
                      <a:r>
                        <a:rPr lang="zh-CN" altLang="en-US" sz="1400" dirty="0" smtClean="0"/>
                        <a:t>涉及</a:t>
                      </a:r>
                      <a:r>
                        <a:rPr lang="zh-CN" altLang="en-US" sz="1400" dirty="0" smtClean="0"/>
                        <a:t>数据大小的选项，是否按统一顺序排列</a:t>
                      </a:r>
                      <a:endParaRPr lang="zh-CN" altLang="en-US" sz="1400" dirty="0"/>
                    </a:p>
                  </a:txBody>
                  <a:tcPr marL="68576" marR="68576" marT="34292" marB="34292" anchor="ctr"/>
                </a:tc>
                <a:tc>
                  <a:txBody>
                    <a:bodyPr/>
                    <a:lstStyle/>
                    <a:p>
                      <a:pPr>
                        <a:lnSpc>
                          <a:spcPct val="100000"/>
                        </a:lnSpc>
                      </a:pPr>
                      <a:endParaRPr lang="zh-CN" altLang="en-US" sz="1400"/>
                    </a:p>
                  </a:txBody>
                  <a:tcPr marL="68576" marR="68576" marT="34292" marB="34292" anchor="ctr"/>
                </a:tc>
              </a:tr>
              <a:tr h="276335">
                <a:tc>
                  <a:txBody>
                    <a:bodyPr/>
                    <a:lstStyle/>
                    <a:p>
                      <a:pPr>
                        <a:lnSpc>
                          <a:spcPct val="100000"/>
                        </a:lnSpc>
                      </a:pPr>
                      <a:r>
                        <a:rPr lang="en-US" altLang="zh-CN" sz="1400" dirty="0" smtClean="0"/>
                        <a:t>12.  </a:t>
                      </a:r>
                      <a:r>
                        <a:rPr lang="zh-CN" altLang="en-US" sz="1400" dirty="0" smtClean="0"/>
                        <a:t>是否</a:t>
                      </a:r>
                      <a:r>
                        <a:rPr lang="zh-CN" altLang="en-US" sz="1400" dirty="0" smtClean="0"/>
                        <a:t>有</a:t>
                      </a:r>
                      <a:r>
                        <a:rPr lang="en-US" altLang="zh-CN" sz="1400" dirty="0" smtClean="0"/>
                        <a:t>”</a:t>
                      </a:r>
                      <a:r>
                        <a:rPr lang="zh-CN" altLang="en-US" sz="1400" dirty="0" smtClean="0"/>
                        <a:t>以上都（不）是</a:t>
                      </a:r>
                      <a:r>
                        <a:rPr lang="en-US" altLang="zh-CN" sz="1400" dirty="0" smtClean="0"/>
                        <a:t>“、”</a:t>
                      </a:r>
                      <a:r>
                        <a:rPr lang="zh-CN" altLang="en-US" sz="1400" dirty="0" smtClean="0"/>
                        <a:t>上述全对（错）</a:t>
                      </a:r>
                      <a:r>
                        <a:rPr lang="en-US" altLang="zh-CN" sz="1400" dirty="0" smtClean="0"/>
                        <a:t>“</a:t>
                      </a:r>
                      <a:r>
                        <a:rPr lang="zh-CN" altLang="en-US" sz="1400" dirty="0" smtClean="0"/>
                        <a:t>等选项</a:t>
                      </a:r>
                      <a:endParaRPr lang="zh-CN" altLang="en-US" sz="1400" dirty="0"/>
                    </a:p>
                  </a:txBody>
                  <a:tcPr marL="68576" marR="68576" marT="34292" marB="34292" anchor="ctr"/>
                </a:tc>
                <a:tc>
                  <a:txBody>
                    <a:bodyPr/>
                    <a:lstStyle/>
                    <a:p>
                      <a:pPr>
                        <a:lnSpc>
                          <a:spcPct val="100000"/>
                        </a:lnSpc>
                      </a:pPr>
                      <a:endParaRPr lang="zh-CN" altLang="en-US" sz="1400" dirty="0"/>
                    </a:p>
                  </a:txBody>
                  <a:tcPr marL="68576" marR="68576" marT="34292" marB="34292" anchor="ctr"/>
                </a:tc>
              </a:tr>
              <a:tr h="276335">
                <a:tc>
                  <a:txBody>
                    <a:bodyPr/>
                    <a:lstStyle/>
                    <a:p>
                      <a:pPr>
                        <a:lnSpc>
                          <a:spcPct val="100000"/>
                        </a:lnSpc>
                      </a:pPr>
                      <a:r>
                        <a:rPr lang="en-US" altLang="zh-CN" sz="1400" dirty="0" smtClean="0"/>
                        <a:t>13.  </a:t>
                      </a:r>
                      <a:r>
                        <a:rPr lang="zh-CN" altLang="en-US" sz="1400" dirty="0" smtClean="0"/>
                        <a:t>单项</a:t>
                      </a:r>
                      <a:r>
                        <a:rPr lang="zh-CN" altLang="en-US" sz="1400" dirty="0" smtClean="0"/>
                        <a:t>选择题的正确选项是否唯一</a:t>
                      </a:r>
                      <a:endParaRPr lang="zh-CN" altLang="en-US" sz="1400" dirty="0"/>
                    </a:p>
                  </a:txBody>
                  <a:tcPr marL="68576" marR="68576" marT="34292" marB="34292" anchor="ctr"/>
                </a:tc>
                <a:tc>
                  <a:txBody>
                    <a:bodyPr/>
                    <a:lstStyle/>
                    <a:p>
                      <a:pPr>
                        <a:lnSpc>
                          <a:spcPct val="100000"/>
                        </a:lnSpc>
                      </a:pPr>
                      <a:endParaRPr lang="zh-CN" altLang="en-US" sz="1400" dirty="0"/>
                    </a:p>
                  </a:txBody>
                  <a:tcPr marL="68576" marR="68576" marT="34292" marB="34292" anchor="ctr"/>
                </a:tc>
              </a:tr>
              <a:tr h="276335">
                <a:tc>
                  <a:txBody>
                    <a:bodyPr/>
                    <a:lstStyle/>
                    <a:p>
                      <a:pPr>
                        <a:lnSpc>
                          <a:spcPct val="100000"/>
                        </a:lnSpc>
                      </a:pPr>
                      <a:r>
                        <a:rPr lang="en-US" altLang="zh-CN" sz="1400" dirty="0" smtClean="0"/>
                        <a:t>14.  </a:t>
                      </a:r>
                      <a:r>
                        <a:rPr lang="zh-CN" altLang="en-US" sz="1400" dirty="0" smtClean="0"/>
                        <a:t>单项</a:t>
                      </a:r>
                      <a:r>
                        <a:rPr lang="zh-CN" altLang="en-US" sz="1400" dirty="0" smtClean="0"/>
                        <a:t>选择题的正确选项是否集中于某一、二个代码</a:t>
                      </a:r>
                      <a:endParaRPr lang="zh-CN" altLang="en-US" sz="1400" dirty="0"/>
                    </a:p>
                  </a:txBody>
                  <a:tcPr marL="68576" marR="68576" marT="34292" marB="34292" anchor="ctr"/>
                </a:tc>
                <a:tc>
                  <a:txBody>
                    <a:bodyPr/>
                    <a:lstStyle/>
                    <a:p>
                      <a:pPr>
                        <a:lnSpc>
                          <a:spcPct val="100000"/>
                        </a:lnSpc>
                      </a:pPr>
                      <a:endParaRPr lang="zh-CN" altLang="en-US" sz="1400" dirty="0"/>
                    </a:p>
                  </a:txBody>
                  <a:tcPr marL="68576" marR="68576" marT="34292" marB="34292" anchor="ctr"/>
                </a:tc>
              </a:tr>
              <a:tr h="276335">
                <a:tc>
                  <a:txBody>
                    <a:bodyPr/>
                    <a:lstStyle/>
                    <a:p>
                      <a:pPr>
                        <a:lnSpc>
                          <a:spcPct val="100000"/>
                        </a:lnSpc>
                      </a:pPr>
                      <a:r>
                        <a:rPr lang="en-US" altLang="zh-CN" sz="1400" dirty="0" smtClean="0"/>
                        <a:t>15.  </a:t>
                      </a:r>
                      <a:r>
                        <a:rPr lang="zh-CN" altLang="en-US" sz="1400" dirty="0" smtClean="0"/>
                        <a:t>双</a:t>
                      </a:r>
                      <a:r>
                        <a:rPr lang="zh-CN" altLang="en-US" sz="1400" dirty="0" smtClean="0"/>
                        <a:t>项选择题的正确选项是否为两个，多项选择题的正确选项是否为两个及以上</a:t>
                      </a:r>
                      <a:endParaRPr lang="zh-CN" altLang="en-US" sz="1400" dirty="0"/>
                    </a:p>
                  </a:txBody>
                  <a:tcPr marL="68576" marR="68576" marT="34292" marB="34292" anchor="ctr"/>
                </a:tc>
                <a:tc>
                  <a:txBody>
                    <a:bodyPr/>
                    <a:lstStyle/>
                    <a:p>
                      <a:pPr>
                        <a:lnSpc>
                          <a:spcPct val="100000"/>
                        </a:lnSpc>
                      </a:pPr>
                      <a:endParaRPr lang="zh-CN" altLang="en-US" sz="1400" dirty="0"/>
                    </a:p>
                  </a:txBody>
                  <a:tcPr marL="68576" marR="68576" marT="34292" marB="34292" anchor="ctr"/>
                </a:tc>
              </a:tr>
              <a:tr h="299886">
                <a:tc>
                  <a:txBody>
                    <a:bodyPr/>
                    <a:lstStyle/>
                    <a:p>
                      <a:pPr>
                        <a:lnSpc>
                          <a:spcPct val="100000"/>
                        </a:lnSpc>
                      </a:pPr>
                      <a:r>
                        <a:rPr lang="en-US" altLang="zh-CN" sz="1400" dirty="0" smtClean="0"/>
                        <a:t>16.  </a:t>
                      </a:r>
                      <a:r>
                        <a:rPr lang="zh-CN" altLang="en-US" sz="1400" dirty="0" smtClean="0"/>
                        <a:t>同</a:t>
                      </a:r>
                      <a:r>
                        <a:rPr lang="zh-CN" altLang="en-US" sz="1400" dirty="0" smtClean="0"/>
                        <a:t>一种选择题的选项数量是否统一</a:t>
                      </a:r>
                      <a:endParaRPr lang="zh-CN" altLang="en-US" sz="1400" dirty="0"/>
                    </a:p>
                  </a:txBody>
                  <a:tcPr marL="68576" marR="68576" marT="34292" marB="34292" anchor="ctr"/>
                </a:tc>
                <a:tc>
                  <a:txBody>
                    <a:bodyPr/>
                    <a:lstStyle/>
                    <a:p>
                      <a:pPr>
                        <a:lnSpc>
                          <a:spcPct val="100000"/>
                        </a:lnSpc>
                      </a:pPr>
                      <a:endParaRPr lang="zh-CN" altLang="en-US" sz="1400" dirty="0"/>
                    </a:p>
                  </a:txBody>
                  <a:tcPr marL="68576" marR="68576" marT="34292" marB="34292" anchor="ctr"/>
                </a:tc>
              </a:tr>
            </a:tbl>
          </a:graphicData>
        </a:graphic>
      </p:graphicFrame>
    </p:spTree>
    <p:extLst>
      <p:ext uri="{BB962C8B-B14F-4D97-AF65-F5344CB8AC3E}">
        <p14:creationId xmlns:p14="http://schemas.microsoft.com/office/powerpoint/2010/main" val="223671505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四、试题自审</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6" name="内容占位符 2"/>
          <p:cNvSpPr txBox="1">
            <a:spLocks/>
          </p:cNvSpPr>
          <p:nvPr/>
        </p:nvSpPr>
        <p:spPr>
          <a:xfrm>
            <a:off x="3081346" y="1880693"/>
            <a:ext cx="2915859" cy="39687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zh-CN" altLang="en-US" sz="1800" b="1" dirty="0" smtClean="0">
                <a:solidFill>
                  <a:srgbClr val="C00000"/>
                </a:solidFill>
              </a:rPr>
              <a:t>判断题</a:t>
            </a:r>
            <a:r>
              <a:rPr lang="zh-CN" altLang="en-US" sz="1800" b="1" dirty="0">
                <a:solidFill>
                  <a:srgbClr val="C00000"/>
                </a:solidFill>
              </a:rPr>
              <a:t>编制规范审查对照表</a:t>
            </a:r>
          </a:p>
        </p:txBody>
      </p:sp>
      <p:graphicFrame>
        <p:nvGraphicFramePr>
          <p:cNvPr id="8" name="表格 7"/>
          <p:cNvGraphicFramePr>
            <a:graphicFrameLocks noGrp="1"/>
          </p:cNvGraphicFramePr>
          <p:nvPr>
            <p:extLst>
              <p:ext uri="{D42A27DB-BD31-4B8C-83A1-F6EECF244321}">
                <p14:modId xmlns:p14="http://schemas.microsoft.com/office/powerpoint/2010/main" val="875374770"/>
              </p:ext>
            </p:extLst>
          </p:nvPr>
        </p:nvGraphicFramePr>
        <p:xfrm>
          <a:off x="1081370" y="2277568"/>
          <a:ext cx="6915810" cy="3150834"/>
        </p:xfrm>
        <a:graphic>
          <a:graphicData uri="http://schemas.openxmlformats.org/drawingml/2006/table">
            <a:tbl>
              <a:tblPr firstRow="1" bandRow="1">
                <a:tableStyleId>{5C22544A-7EE6-4342-B048-85BDC9FD1C3A}</a:tableStyleId>
              </a:tblPr>
              <a:tblGrid>
                <a:gridCol w="5470832"/>
                <a:gridCol w="1444978"/>
              </a:tblGrid>
              <a:tr h="525139">
                <a:tc>
                  <a:txBody>
                    <a:bodyPr/>
                    <a:lstStyle/>
                    <a:p>
                      <a:pPr algn="ctr"/>
                      <a:r>
                        <a:rPr lang="zh-CN" altLang="en-US" sz="1800" dirty="0" smtClean="0"/>
                        <a:t>规范审查内容</a:t>
                      </a:r>
                      <a:endParaRPr lang="zh-CN" altLang="en-US" sz="1800" dirty="0"/>
                    </a:p>
                  </a:txBody>
                  <a:tcPr marL="68587" marR="68587" marT="34300" marB="34300" anchor="ctr"/>
                </a:tc>
                <a:tc>
                  <a:txBody>
                    <a:bodyPr/>
                    <a:lstStyle/>
                    <a:p>
                      <a:pPr algn="ctr"/>
                      <a:r>
                        <a:rPr lang="zh-CN" altLang="en-US" sz="1800" dirty="0" smtClean="0"/>
                        <a:t>审查结果</a:t>
                      </a:r>
                      <a:endParaRPr lang="zh-CN" altLang="en-US" sz="1800" dirty="0"/>
                    </a:p>
                  </a:txBody>
                  <a:tcPr marL="68587" marR="68587" marT="34300" marB="34300" anchor="ctr"/>
                </a:tc>
              </a:tr>
              <a:tr h="525139">
                <a:tc>
                  <a:txBody>
                    <a:bodyPr/>
                    <a:lstStyle/>
                    <a:p>
                      <a:r>
                        <a:rPr lang="en-US" altLang="zh-CN" sz="1800" dirty="0" smtClean="0"/>
                        <a:t>1.  </a:t>
                      </a:r>
                      <a:r>
                        <a:rPr lang="zh-CN" altLang="en-US" sz="1800" dirty="0" smtClean="0"/>
                        <a:t>是否</a:t>
                      </a:r>
                      <a:r>
                        <a:rPr lang="zh-CN" altLang="en-US" sz="1800" dirty="0" smtClean="0"/>
                        <a:t>有疑问句</a:t>
                      </a:r>
                      <a:endParaRPr lang="zh-CN" altLang="en-US" sz="1800" dirty="0"/>
                    </a:p>
                  </a:txBody>
                  <a:tcPr marL="68587" marR="68587" marT="34300" marB="34300" anchor="ctr"/>
                </a:tc>
                <a:tc>
                  <a:txBody>
                    <a:bodyPr/>
                    <a:lstStyle/>
                    <a:p>
                      <a:endParaRPr lang="zh-CN" altLang="en-US" sz="1800"/>
                    </a:p>
                  </a:txBody>
                  <a:tcPr marL="68587" marR="68587" marT="34300" marB="34300" anchor="ctr"/>
                </a:tc>
              </a:tr>
              <a:tr h="525139">
                <a:tc>
                  <a:txBody>
                    <a:bodyPr/>
                    <a:lstStyle/>
                    <a:p>
                      <a:r>
                        <a:rPr lang="en-US" altLang="zh-CN" sz="1800" dirty="0" smtClean="0"/>
                        <a:t>2.  </a:t>
                      </a:r>
                      <a:r>
                        <a:rPr lang="zh-CN" altLang="en-US" sz="1800" dirty="0" smtClean="0"/>
                        <a:t>是否</a:t>
                      </a:r>
                      <a:r>
                        <a:rPr lang="zh-CN" altLang="en-US" sz="1800" dirty="0" smtClean="0"/>
                        <a:t>有模棱两可的词汇</a:t>
                      </a:r>
                      <a:endParaRPr lang="zh-CN" altLang="en-US" sz="1800" dirty="0"/>
                    </a:p>
                  </a:txBody>
                  <a:tcPr marL="68587" marR="68587" marT="34300" marB="34300" anchor="ctr"/>
                </a:tc>
                <a:tc>
                  <a:txBody>
                    <a:bodyPr/>
                    <a:lstStyle/>
                    <a:p>
                      <a:endParaRPr lang="zh-CN" altLang="en-US" sz="1800"/>
                    </a:p>
                  </a:txBody>
                  <a:tcPr marL="68587" marR="68587" marT="34300" marB="34300" anchor="ctr"/>
                </a:tc>
              </a:tr>
              <a:tr h="525139">
                <a:tc>
                  <a:txBody>
                    <a:bodyPr/>
                    <a:lstStyle/>
                    <a:p>
                      <a:r>
                        <a:rPr lang="en-US" altLang="zh-CN" sz="1800" dirty="0" smtClean="0"/>
                        <a:t>3.  </a:t>
                      </a:r>
                      <a:r>
                        <a:rPr lang="zh-CN" altLang="en-US" sz="1800" dirty="0" smtClean="0"/>
                        <a:t>是否</a:t>
                      </a:r>
                      <a:r>
                        <a:rPr lang="zh-CN" altLang="en-US" sz="1800" dirty="0" smtClean="0"/>
                        <a:t>有多重否定句</a:t>
                      </a:r>
                      <a:endParaRPr lang="zh-CN" altLang="en-US" sz="1800" dirty="0"/>
                    </a:p>
                  </a:txBody>
                  <a:tcPr marL="68587" marR="68587" marT="34300" marB="34300" anchor="ctr"/>
                </a:tc>
                <a:tc>
                  <a:txBody>
                    <a:bodyPr/>
                    <a:lstStyle/>
                    <a:p>
                      <a:endParaRPr lang="zh-CN" altLang="en-US" sz="1800"/>
                    </a:p>
                  </a:txBody>
                  <a:tcPr marL="68587" marR="68587" marT="34300" marB="34300" anchor="ctr"/>
                </a:tc>
              </a:tr>
              <a:tr h="525139">
                <a:tc>
                  <a:txBody>
                    <a:bodyPr/>
                    <a:lstStyle/>
                    <a:p>
                      <a:r>
                        <a:rPr lang="en-US" altLang="zh-CN" sz="1800" dirty="0" smtClean="0"/>
                        <a:t>4.  </a:t>
                      </a:r>
                      <a:r>
                        <a:rPr lang="zh-CN" altLang="en-US" sz="1800" dirty="0" smtClean="0"/>
                        <a:t>语言</a:t>
                      </a:r>
                      <a:r>
                        <a:rPr lang="zh-CN" altLang="en-US" sz="1800" dirty="0" smtClean="0"/>
                        <a:t>表述是否清晰</a:t>
                      </a:r>
                      <a:endParaRPr lang="zh-CN" altLang="en-US" sz="1800" dirty="0"/>
                    </a:p>
                  </a:txBody>
                  <a:tcPr marL="68587" marR="68587" marT="34300" marB="34300" anchor="ctr"/>
                </a:tc>
                <a:tc>
                  <a:txBody>
                    <a:bodyPr/>
                    <a:lstStyle/>
                    <a:p>
                      <a:endParaRPr lang="zh-CN" altLang="en-US" sz="1800"/>
                    </a:p>
                  </a:txBody>
                  <a:tcPr marL="68587" marR="68587" marT="34300" marB="34300" anchor="ctr"/>
                </a:tc>
              </a:tr>
              <a:tr h="525139">
                <a:tc>
                  <a:txBody>
                    <a:bodyPr/>
                    <a:lstStyle/>
                    <a:p>
                      <a:r>
                        <a:rPr lang="en-US" altLang="zh-CN" sz="1800" dirty="0" smtClean="0"/>
                        <a:t>5.  </a:t>
                      </a:r>
                      <a:r>
                        <a:rPr lang="zh-CN" altLang="en-US" sz="1800" dirty="0" smtClean="0"/>
                        <a:t>正确</a:t>
                      </a:r>
                      <a:r>
                        <a:rPr lang="zh-CN" altLang="en-US" sz="1800" dirty="0" smtClean="0"/>
                        <a:t>判断和错误判断的数量比例是否过于悬殊</a:t>
                      </a:r>
                      <a:endParaRPr lang="zh-CN" altLang="en-US" sz="1800" dirty="0"/>
                    </a:p>
                  </a:txBody>
                  <a:tcPr marL="68587" marR="68587" marT="34300" marB="34300" anchor="ctr"/>
                </a:tc>
                <a:tc>
                  <a:txBody>
                    <a:bodyPr/>
                    <a:lstStyle/>
                    <a:p>
                      <a:endParaRPr lang="zh-CN" altLang="en-US" sz="1800" dirty="0"/>
                    </a:p>
                  </a:txBody>
                  <a:tcPr marL="68587" marR="68587" marT="34300" marB="34300" anchor="ctr"/>
                </a:tc>
              </a:tr>
            </a:tbl>
          </a:graphicData>
        </a:graphic>
      </p:graphicFrame>
    </p:spTree>
    <p:extLst>
      <p:ext uri="{BB962C8B-B14F-4D97-AF65-F5344CB8AC3E}">
        <p14:creationId xmlns:p14="http://schemas.microsoft.com/office/powerpoint/2010/main" val="41617406"/>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4583926"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四</a:t>
            </a:r>
            <a:r>
              <a:rPr lang="zh-CN" altLang="en-US" sz="2400" dirty="0" smtClean="0">
                <a:latin typeface="微软雅黑" panose="020B0503020204020204" pitchFamily="34" charset="-122"/>
                <a:ea typeface="微软雅黑" panose="020B0503020204020204" pitchFamily="34" charset="-122"/>
              </a:rPr>
              <a:t>、</a:t>
            </a:r>
            <a:r>
              <a:rPr lang="zh-CN" altLang="en-US" sz="2400" dirty="0" smtClean="0">
                <a:latin typeface="微软雅黑" panose="020B0503020204020204" pitchFamily="34" charset="-122"/>
                <a:ea typeface="微软雅黑" panose="020B0503020204020204" pitchFamily="34" charset="-122"/>
              </a:rPr>
              <a:t>提交</a:t>
            </a:r>
            <a:r>
              <a:rPr lang="zh-CN" altLang="en-US" sz="2400" dirty="0">
                <a:latin typeface="微软雅黑" panose="020B0503020204020204" pitchFamily="34" charset="-122"/>
                <a:ea typeface="微软雅黑" panose="020B0503020204020204" pitchFamily="34" charset="-122"/>
              </a:rPr>
              <a:t>验收</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第三部分    命题工作流程</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9" name="内容占位符 2"/>
          <p:cNvSpPr txBox="1">
            <a:spLocks/>
          </p:cNvSpPr>
          <p:nvPr/>
        </p:nvSpPr>
        <p:spPr>
          <a:xfrm>
            <a:off x="2344561" y="2141361"/>
            <a:ext cx="4688417" cy="14372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buNone/>
            </a:pPr>
            <a:r>
              <a:rPr lang="en-US" altLang="zh-CN" sz="2000" dirty="0" smtClean="0"/>
              <a:t>1.  </a:t>
            </a:r>
            <a:r>
              <a:rPr lang="zh-CN" altLang="en-US" sz="2000" dirty="0" smtClean="0"/>
              <a:t>各命题组在线提交到服务器；</a:t>
            </a:r>
            <a:endParaRPr lang="en-US" altLang="zh-CN" sz="2000" dirty="0" smtClean="0"/>
          </a:p>
          <a:p>
            <a:pPr marL="0" indent="0">
              <a:lnSpc>
                <a:spcPct val="200000"/>
              </a:lnSpc>
              <a:buNone/>
            </a:pPr>
            <a:r>
              <a:rPr lang="en-US" altLang="zh-CN" sz="2000" dirty="0" smtClean="0"/>
              <a:t>2.  </a:t>
            </a:r>
            <a:r>
              <a:rPr lang="zh-CN" altLang="en-US" sz="2000" dirty="0" smtClean="0"/>
              <a:t>省考试院组织专家进行验收。</a:t>
            </a:r>
            <a:endParaRPr lang="zh-CN" altLang="en-US" sz="2000" dirty="0" smtClean="0"/>
          </a:p>
        </p:txBody>
      </p:sp>
    </p:spTree>
    <p:extLst>
      <p:ext uri="{BB962C8B-B14F-4D97-AF65-F5344CB8AC3E}">
        <p14:creationId xmlns:p14="http://schemas.microsoft.com/office/powerpoint/2010/main" val="4919024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250">
        <p15:prstTrans prst="peelOff"/>
      </p:transition>
    </mc:Choice>
    <mc:Fallback>
      <p:transition spd="slow">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3"/>
          <p:cNvSpPr txBox="1">
            <a:spLocks noChangeArrowheads="1"/>
          </p:cNvSpPr>
          <p:nvPr/>
        </p:nvSpPr>
        <p:spPr bwMode="auto">
          <a:xfrm>
            <a:off x="856268" y="1736104"/>
            <a:ext cx="7467600" cy="2657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ts val="10000"/>
              </a:lnSpc>
            </a:pPr>
            <a:r>
              <a:rPr lang="zh-CN" altLang="en-US" sz="4400" dirty="0" smtClean="0">
                <a:solidFill>
                  <a:srgbClr val="C00000"/>
                </a:solidFill>
                <a:latin typeface="微软雅黑" panose="020B0503020204020204" pitchFamily="34" charset="-122"/>
                <a:ea typeface="微软雅黑" panose="020B0503020204020204" pitchFamily="34" charset="-122"/>
              </a:rPr>
              <a:t>感谢各位的聆听！</a:t>
            </a:r>
            <a:endParaRPr lang="en-US" altLang="zh-CN" sz="4400" dirty="0">
              <a:solidFill>
                <a:srgbClr val="C00000"/>
              </a:solidFill>
              <a:latin typeface="微软雅黑" panose="020B0503020204020204" pitchFamily="34" charset="-122"/>
              <a:ea typeface="微软雅黑" panose="020B0503020204020204" pitchFamily="34" charset="-122"/>
            </a:endParaRPr>
          </a:p>
          <a:p>
            <a:pPr algn="ctr" eaLnBrk="1" hangingPunct="1">
              <a:lnSpc>
                <a:spcPts val="10000"/>
              </a:lnSpc>
            </a:pPr>
            <a:r>
              <a:rPr lang="zh-CN" altLang="en-US" sz="4400" dirty="0" smtClean="0">
                <a:solidFill>
                  <a:srgbClr val="C00000"/>
                </a:solidFill>
                <a:latin typeface="微软雅黑" panose="020B0503020204020204" pitchFamily="34" charset="-122"/>
                <a:ea typeface="微软雅黑" panose="020B0503020204020204" pitchFamily="34" charset="-122"/>
              </a:rPr>
              <a:t>不当之处敬请批评指正！</a:t>
            </a:r>
            <a:endParaRPr lang="zh-CN" altLang="en-US" sz="4400" dirty="0">
              <a:solidFill>
                <a:srgbClr val="C00000"/>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578234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标题 1"/>
          <p:cNvSpPr txBox="1">
            <a:spLocks/>
          </p:cNvSpPr>
          <p:nvPr/>
        </p:nvSpPr>
        <p:spPr>
          <a:xfrm>
            <a:off x="786518" y="1246541"/>
            <a:ext cx="3341864" cy="480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了解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能级的试题示例</a:t>
            </a:r>
          </a:p>
        </p:txBody>
      </p:sp>
      <p:sp>
        <p:nvSpPr>
          <p:cNvPr id="2" name="Rectangle 2"/>
          <p:cNvSpPr>
            <a:spLocks noChangeArrowheads="1"/>
          </p:cNvSpPr>
          <p:nvPr/>
        </p:nvSpPr>
        <p:spPr bwMode="auto">
          <a:xfrm>
            <a:off x="1125185" y="1727200"/>
            <a:ext cx="7805716" cy="2031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0005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200000"/>
              </a:lnSpc>
              <a:spcBef>
                <a:spcPct val="0"/>
              </a:spcBef>
              <a:spcAft>
                <a:spcPct val="0"/>
              </a:spcAft>
              <a:buClrTx/>
              <a:buSzTx/>
              <a:buFontTx/>
              <a:buNone/>
              <a:tabLst/>
            </a:pPr>
            <a:r>
              <a:rPr kumimoji="0" lang="zh-CN" altLang="en-US"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在长方体</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ABCD</a:t>
            </a:r>
            <a:r>
              <a:rPr kumimoji="0" lang="zh-CN" altLang="en-US"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a:t>
            </a:r>
            <a:r>
              <a:rPr kumimoji="0" lang="en-US" altLang="zh-CN" b="0" i="0" u="none" strike="noStrike" cap="none" normalizeH="0" baseline="-3000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B</a:t>
            </a:r>
            <a:r>
              <a:rPr kumimoji="0" lang="en-US" altLang="zh-CN" b="0" i="0" u="none" strike="noStrike" cap="none" normalizeH="0" baseline="-3000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C</a:t>
            </a:r>
            <a:r>
              <a:rPr kumimoji="0" lang="en-US" altLang="zh-CN" b="0" i="0" u="none" strike="noStrike" cap="none" normalizeH="0" baseline="-3000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D</a:t>
            </a:r>
            <a:r>
              <a:rPr kumimoji="0" lang="en-US" altLang="zh-CN" b="0" i="0" u="none" strike="noStrike" cap="none" normalizeH="0" baseline="-3000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zh-CN" altLang="en-US"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中，直线</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AC</a:t>
            </a:r>
            <a:r>
              <a:rPr kumimoji="0" lang="zh-CN" altLang="en-US"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与直线</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C</a:t>
            </a:r>
            <a:r>
              <a:rPr kumimoji="0" lang="en-US" altLang="zh-CN" b="0" i="0" u="none" strike="noStrike" cap="none" normalizeH="0" baseline="-3000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B</a:t>
            </a:r>
            <a:r>
              <a:rPr kumimoji="0" lang="en-US" altLang="zh-CN" b="0" i="0" u="none" strike="noStrike" cap="none" normalizeH="0" baseline="-3000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1</a:t>
            </a:r>
            <a:r>
              <a:rPr kumimoji="0" lang="zh-CN" altLang="en-US"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rPr>
              <a:t>的关系为（   ）</a:t>
            </a:r>
            <a:endParaRPr kumimoji="0" lang="en-US" altLang="zh-CN"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indent="0">
              <a:lnSpc>
                <a:spcPct val="200000"/>
              </a:lnSpc>
            </a:pP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A</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．平行   </a:t>
            </a:r>
            <a:r>
              <a:rPr lang="zh-CN" altLang="en-US" dirty="0" smtClean="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B</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．垂直      </a:t>
            </a:r>
            <a:endParaRPr lang="en-US" altLang="zh-CN" dirty="0" smtClean="0">
              <a:latin typeface="微软雅黑" panose="020B0503020204020204" pitchFamily="34" charset="-122"/>
              <a:ea typeface="微软雅黑" panose="020B0503020204020204" pitchFamily="34" charset="-122"/>
              <a:cs typeface="Times New Roman" panose="02020603050405020304" pitchFamily="18" charset="0"/>
            </a:endParaRPr>
          </a:p>
          <a:p>
            <a:pPr indent="0">
              <a:lnSpc>
                <a:spcPct val="200000"/>
              </a:lnSpc>
            </a:pPr>
            <a:r>
              <a:rPr lang="en-US" altLang="zh-CN" dirty="0" smtClean="0">
                <a:latin typeface="微软雅黑" panose="020B0503020204020204" pitchFamily="34" charset="-122"/>
                <a:ea typeface="微软雅黑" panose="020B0503020204020204" pitchFamily="34" charset="-122"/>
                <a:cs typeface="Times New Roman" panose="02020603050405020304" pitchFamily="18" charset="0"/>
              </a:rPr>
              <a:t>C</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．异面   </a:t>
            </a:r>
            <a:r>
              <a:rPr lang="zh-CN" altLang="en-US" dirty="0" smtClean="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dirty="0">
                <a:latin typeface="微软雅黑" panose="020B0503020204020204" pitchFamily="34" charset="-122"/>
                <a:ea typeface="微软雅黑" panose="020B0503020204020204" pitchFamily="34" charset="-122"/>
                <a:cs typeface="Times New Roman" panose="02020603050405020304" pitchFamily="18" charset="0"/>
              </a:rPr>
              <a:t>D</a:t>
            </a:r>
            <a:r>
              <a:rPr lang="zh-CN" altLang="en-US" dirty="0">
                <a:latin typeface="微软雅黑" panose="020B0503020204020204" pitchFamily="34" charset="-122"/>
                <a:ea typeface="微软雅黑" panose="020B0503020204020204" pitchFamily="34" charset="-122"/>
                <a:cs typeface="Times New Roman" panose="02020603050405020304" pitchFamily="18" charset="0"/>
              </a:rPr>
              <a:t>．在同一个平面</a:t>
            </a:r>
            <a:r>
              <a:rPr lang="zh-CN" altLang="en-US" dirty="0" smtClean="0">
                <a:latin typeface="微软雅黑" panose="020B0503020204020204" pitchFamily="34" charset="-122"/>
                <a:ea typeface="微软雅黑" panose="020B0503020204020204" pitchFamily="34" charset="-122"/>
                <a:cs typeface="Times New Roman" panose="02020603050405020304" pitchFamily="18" charset="0"/>
              </a:rPr>
              <a:t>内</a:t>
            </a:r>
            <a:endParaRPr kumimoji="0" lang="zh-CN" altLang="en-US" b="0" i="0" u="none" strike="noStrike" cap="none" normalizeH="0" baseline="0" dirty="0" smtClean="0">
              <a:ln>
                <a:noFill/>
              </a:ln>
              <a:solidFill>
                <a:schemeClr val="tx1"/>
              </a:solidFill>
              <a:effectLst/>
              <a:latin typeface="微软雅黑" panose="020B0503020204020204" pitchFamily="34" charset="-122"/>
              <a:ea typeface="微软雅黑" panose="020B0503020204020204" pitchFamily="34" charset="-122"/>
            </a:endParaRPr>
          </a:p>
          <a:p>
            <a:pPr marL="0" marR="0" lvl="0" indent="266700" algn="l" defTabSz="914400" rtl="0" eaLnBrk="0" fontAlgn="base" latinLnBrk="0" hangingPunct="0">
              <a:lnSpc>
                <a:spcPct val="100000"/>
              </a:lnSpc>
              <a:spcBef>
                <a:spcPct val="0"/>
              </a:spcBef>
              <a:spcAft>
                <a:spcPct val="0"/>
              </a:spcAft>
              <a:buClrTx/>
              <a:buSzTx/>
              <a:buFontTx/>
              <a:buNone/>
              <a:tabLst/>
            </a:pPr>
            <a:endParaRPr kumimoji="0" lang="zh-CN" altLang="en-US" b="0" i="0" u="none" strike="noStrike" cap="none" normalizeH="0" baseline="0" dirty="0" smtClean="0">
              <a:ln>
                <a:noFill/>
              </a:ln>
              <a:solidFill>
                <a:schemeClr val="tx1"/>
              </a:solidFill>
              <a:effectLst/>
            </a:endParaRPr>
          </a:p>
        </p:txBody>
      </p:sp>
      <p:pic>
        <p:nvPicPr>
          <p:cNvPr id="2049" name="图片 2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3970" y="2301497"/>
            <a:ext cx="1579231" cy="1654002"/>
          </a:xfrm>
          <a:prstGeom prst="rect">
            <a:avLst/>
          </a:prstGeom>
          <a:solidFill>
            <a:srgbClr val="FFFFFF"/>
          </a:solidFill>
          <a:effectLst>
            <a:softEdge rad="50800"/>
          </a:effectLst>
        </p:spPr>
      </p:pic>
      <p:sp>
        <p:nvSpPr>
          <p:cNvPr id="4" name="矩形 3"/>
          <p:cNvSpPr/>
          <p:nvPr/>
        </p:nvSpPr>
        <p:spPr>
          <a:xfrm>
            <a:off x="786518" y="4152473"/>
            <a:ext cx="7591778" cy="1338828"/>
          </a:xfrm>
          <a:prstGeom prst="rect">
            <a:avLst/>
          </a:prstGeom>
        </p:spPr>
        <p:txBody>
          <a:bodyPr wrap="square">
            <a:spAutoFit/>
          </a:bodyPr>
          <a:lstStyle/>
          <a:p>
            <a:pPr indent="457200">
              <a:lnSpc>
                <a:spcPct val="150000"/>
              </a:lnSpc>
            </a:pPr>
            <a:r>
              <a:rPr lang="zh-CN" altLang="en-US" b="1" kern="100" spc="-20" dirty="0" smtClean="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注：</a:t>
            </a:r>
            <a:r>
              <a:rPr lang="zh-CN" altLang="en-US"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这是考试大纲中的一个样题，该题主要考查考生是否</a:t>
            </a:r>
            <a:r>
              <a:rPr lang="zh-CN" altLang="zh-CN"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了解</a:t>
            </a:r>
            <a:r>
              <a:rPr lang="zh-CN" altLang="zh-CN"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空间两条直线的三种位置关系</a:t>
            </a:r>
            <a:r>
              <a:rPr lang="zh-CN" altLang="zh-CN"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r>
              <a:rPr lang="zh-CN" altLang="en-US"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以及是否</a:t>
            </a:r>
            <a:r>
              <a:rPr lang="zh-CN" altLang="zh-CN"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会</a:t>
            </a:r>
            <a:r>
              <a:rPr lang="zh-CN" altLang="zh-CN"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在简单几何图形中判断两条直线的位置</a:t>
            </a:r>
            <a:r>
              <a:rPr lang="zh-CN" altLang="zh-CN"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关系</a:t>
            </a:r>
            <a:r>
              <a:rPr lang="zh-CN" altLang="en-US"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zh-CN" altLang="en-US"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380119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一、命题范围要求</a:t>
            </a:r>
            <a:endParaRPr lang="zh-CN" altLang="en-US" sz="2400" dirty="0">
              <a:latin typeface="微软雅黑" panose="020B0503020204020204" pitchFamily="34" charset="-122"/>
              <a:ea typeface="微软雅黑" panose="020B0503020204020204" pitchFamily="34" charset="-122"/>
            </a:endParaRPr>
          </a:p>
        </p:txBody>
      </p:sp>
      <p:sp>
        <p:nvSpPr>
          <p:cNvPr id="12" name="内容占位符 2"/>
          <p:cNvSpPr txBox="1">
            <a:spLocks/>
          </p:cNvSpPr>
          <p:nvPr/>
        </p:nvSpPr>
        <p:spPr>
          <a:xfrm>
            <a:off x="707527" y="1471612"/>
            <a:ext cx="7838161" cy="4658255"/>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spcAft>
                <a:spcPts val="600"/>
              </a:spcAft>
              <a:buNone/>
            </a:pPr>
            <a:r>
              <a:rPr lang="zh-CN" altLang="en-US" sz="1800" dirty="0" smtClean="0"/>
              <a:t>中职学业水平测试是对全省中等职业学校学生进行的一种标准参照性考试，它以某种既定的标准为参照系考查学生掌握知识的程度和运用知识解决问题的能力，这个标准就是根据课程标准和人才培养目标制定的考试大纲。因此，中职学业水平考试的命题范围必须以考试大纲的规定为准，具体包括两个方面：</a:t>
            </a:r>
            <a:endParaRPr lang="en-US" altLang="zh-CN" sz="1800" dirty="0" smtClean="0"/>
          </a:p>
          <a:p>
            <a:pPr marL="0" indent="457200">
              <a:lnSpc>
                <a:spcPct val="150000"/>
              </a:lnSpc>
              <a:spcBef>
                <a:spcPts val="0"/>
              </a:spcBef>
              <a:spcAft>
                <a:spcPts val="600"/>
              </a:spcAft>
              <a:buNone/>
            </a:pPr>
            <a:r>
              <a:rPr lang="en-US" altLang="zh-CN" sz="1800" dirty="0" smtClean="0"/>
              <a:t>1. </a:t>
            </a:r>
            <a:r>
              <a:rPr lang="zh-CN" altLang="en-US" sz="1800" dirty="0" smtClean="0"/>
              <a:t>必须按考试大纲规定的知识点考核范围命题。大纲有考核要求的知识点才能命题，大纲中没有考核要求的知识点则不能命题。</a:t>
            </a:r>
            <a:endParaRPr lang="en-US" altLang="zh-CN" sz="1800" dirty="0" smtClean="0"/>
          </a:p>
          <a:p>
            <a:pPr marL="0" indent="457200">
              <a:lnSpc>
                <a:spcPct val="150000"/>
              </a:lnSpc>
              <a:spcBef>
                <a:spcPts val="0"/>
              </a:spcBef>
              <a:spcAft>
                <a:spcPts val="600"/>
              </a:spcAft>
              <a:buNone/>
            </a:pPr>
            <a:r>
              <a:rPr lang="en-US" altLang="zh-CN" sz="1800" dirty="0" smtClean="0"/>
              <a:t>2.</a:t>
            </a:r>
            <a:r>
              <a:rPr lang="zh-CN" altLang="en-US" sz="1800" dirty="0"/>
              <a:t> </a:t>
            </a:r>
            <a:r>
              <a:rPr lang="zh-CN" altLang="en-US" sz="1800" dirty="0" smtClean="0"/>
              <a:t>必须按考试大纲规定的知识点能级要求命题。考试大纲一般将知识点的考核要求分为了解（</a:t>
            </a:r>
            <a:r>
              <a:rPr lang="en-US" altLang="zh-CN" sz="1800" dirty="0" smtClean="0"/>
              <a:t>A）、</a:t>
            </a:r>
            <a:r>
              <a:rPr lang="zh-CN" altLang="en-US" sz="1800" dirty="0" smtClean="0"/>
              <a:t>理解（</a:t>
            </a:r>
            <a:r>
              <a:rPr lang="en-US" altLang="zh-CN" sz="1800" dirty="0" smtClean="0"/>
              <a:t>B）</a:t>
            </a:r>
            <a:r>
              <a:rPr lang="zh-CN" altLang="en-US" sz="1800" dirty="0" smtClean="0"/>
              <a:t>和掌握（</a:t>
            </a:r>
            <a:r>
              <a:rPr lang="en-US" altLang="zh-CN" sz="1800" dirty="0" smtClean="0"/>
              <a:t>C）</a:t>
            </a:r>
            <a:r>
              <a:rPr lang="zh-CN" altLang="en-US" sz="1800" dirty="0" smtClean="0"/>
              <a:t>三个能级，这三个能级对于考生掌握知识的程度和运用知识解决问题的能力要求是一种由低到高的顺序，命题时不能随便将一种能级要求的知识点命制成另一种能级要求的试题。否则，不是人为拔高要求，就是人为降低要求。</a:t>
            </a: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42749476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标题 1"/>
          <p:cNvSpPr txBox="1">
            <a:spLocks/>
          </p:cNvSpPr>
          <p:nvPr/>
        </p:nvSpPr>
        <p:spPr>
          <a:xfrm>
            <a:off x="786518" y="1246541"/>
            <a:ext cx="3341864" cy="480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理解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能级的试题示例</a:t>
            </a:r>
          </a:p>
        </p:txBody>
      </p:sp>
      <p:sp>
        <p:nvSpPr>
          <p:cNvPr id="4" name="矩形 3"/>
          <p:cNvSpPr/>
          <p:nvPr/>
        </p:nvSpPr>
        <p:spPr>
          <a:xfrm>
            <a:off x="786518" y="4011666"/>
            <a:ext cx="7591778" cy="874407"/>
          </a:xfrm>
          <a:prstGeom prst="rect">
            <a:avLst/>
          </a:prstGeom>
        </p:spPr>
        <p:txBody>
          <a:bodyPr wrap="square">
            <a:spAutoFit/>
          </a:bodyPr>
          <a:lstStyle/>
          <a:p>
            <a:pPr indent="457200">
              <a:lnSpc>
                <a:spcPct val="150000"/>
              </a:lnSpc>
            </a:pPr>
            <a:r>
              <a:rPr lang="zh-CN" altLang="en-US" b="1" kern="100" spc="-20" dirty="0" smtClean="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注：</a:t>
            </a:r>
            <a:r>
              <a:rPr lang="zh-CN" altLang="en-US"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这是考试大纲中的一个样题，</a:t>
            </a:r>
            <a:r>
              <a:rPr lang="zh-CN" altLang="en-US"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该题主要考查考生是否</a:t>
            </a:r>
            <a:r>
              <a:rPr lang="zh-CN" altLang="zh-CN"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理解不等式的基本性质</a:t>
            </a:r>
            <a:r>
              <a:rPr lang="zh-CN" altLang="en-US"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，以及是否能在实际问题中应用这些性质。</a:t>
            </a:r>
          </a:p>
        </p:txBody>
      </p:sp>
      <p:sp>
        <p:nvSpPr>
          <p:cNvPr id="3" name="矩形 2"/>
          <p:cNvSpPr/>
          <p:nvPr/>
        </p:nvSpPr>
        <p:spPr>
          <a:xfrm>
            <a:off x="786518" y="2051214"/>
            <a:ext cx="7106356" cy="1338828"/>
          </a:xfrm>
          <a:prstGeom prst="rect">
            <a:avLst/>
          </a:prstGeom>
        </p:spPr>
        <p:txBody>
          <a:bodyPr wrap="square">
            <a:spAutoFit/>
          </a:bodyPr>
          <a:lstStyle/>
          <a:p>
            <a:pPr indent="266700" algn="just">
              <a:lnSpc>
                <a:spcPct val="150000"/>
              </a:lnSpc>
              <a:spcAft>
                <a:spcPts val="0"/>
              </a:spcAft>
            </a:pPr>
            <a:r>
              <a:rPr lang="zh-CN" altLang="zh-CN" kern="100" dirty="0" smtClean="0">
                <a:latin typeface="Times New Roman" panose="02020603050405020304" pitchFamily="18" charset="0"/>
                <a:cs typeface="Times New Roman" panose="02020603050405020304" pitchFamily="18" charset="0"/>
              </a:rPr>
              <a:t>下列</a:t>
            </a:r>
            <a:r>
              <a:rPr lang="zh-CN" altLang="zh-CN" kern="100" dirty="0">
                <a:latin typeface="Times New Roman" panose="02020603050405020304" pitchFamily="18" charset="0"/>
                <a:cs typeface="Times New Roman" panose="02020603050405020304" pitchFamily="18" charset="0"/>
              </a:rPr>
              <a:t>叙述正确的</a:t>
            </a:r>
            <a:r>
              <a:rPr lang="zh-CN" altLang="zh-CN" kern="100" dirty="0" smtClean="0">
                <a:latin typeface="Times New Roman" panose="02020603050405020304" pitchFamily="18" charset="0"/>
                <a:cs typeface="Times New Roman" panose="02020603050405020304" pitchFamily="18" charset="0"/>
              </a:rPr>
              <a:t>是（</a:t>
            </a:r>
            <a:r>
              <a:rPr lang="en-US" altLang="zh-CN" kern="100" dirty="0" smtClean="0">
                <a:latin typeface="Times New Roman" panose="02020603050405020304" pitchFamily="18" charset="0"/>
                <a:cs typeface="Times New Roman" panose="02020603050405020304" pitchFamily="18" charset="0"/>
              </a:rPr>
              <a:t>   </a:t>
            </a:r>
            <a:r>
              <a:rPr lang="zh-CN" altLang="zh-CN" kern="100" dirty="0">
                <a:latin typeface="Times New Roman" panose="02020603050405020304" pitchFamily="18" charset="0"/>
                <a:cs typeface="Times New Roman" panose="02020603050405020304" pitchFamily="18" charset="0"/>
              </a:rPr>
              <a:t>）</a:t>
            </a:r>
            <a:endParaRPr lang="zh-CN" altLang="zh-CN" kern="100" dirty="0">
              <a:latin typeface="Calibri" panose="020F0502020204030204" pitchFamily="34" charset="0"/>
              <a:cs typeface="Times New Roman" panose="02020603050405020304" pitchFamily="18" charset="0"/>
            </a:endParaRPr>
          </a:p>
          <a:p>
            <a:pPr indent="400050" algn="just">
              <a:lnSpc>
                <a:spcPct val="150000"/>
              </a:lnSpc>
              <a:spcAft>
                <a:spcPts val="0"/>
              </a:spcAft>
            </a:pPr>
            <a:r>
              <a:rPr lang="zh-CN" altLang="en-US" kern="100" dirty="0">
                <a:latin typeface="Times New Roman" panose="02020603050405020304" pitchFamily="18" charset="0"/>
                <a:cs typeface="Times New Roman" panose="02020603050405020304" pitchFamily="18" charset="0"/>
              </a:rPr>
              <a:t> </a:t>
            </a:r>
            <a:r>
              <a:rPr lang="zh-CN" altLang="en-US" kern="100" dirty="0" smtClean="0">
                <a:latin typeface="Times New Roman" panose="02020603050405020304" pitchFamily="18" charset="0"/>
                <a:cs typeface="Times New Roman" panose="02020603050405020304" pitchFamily="18" charset="0"/>
              </a:rPr>
              <a:t>     </a:t>
            </a:r>
            <a:r>
              <a:rPr lang="en-US" altLang="zh-CN" kern="100" dirty="0" smtClean="0">
                <a:latin typeface="Times New Roman" panose="02020603050405020304" pitchFamily="18" charset="0"/>
                <a:cs typeface="Times New Roman" panose="02020603050405020304" pitchFamily="18" charset="0"/>
              </a:rPr>
              <a:t>A</a:t>
            </a:r>
            <a:r>
              <a:rPr lang="zh-CN" altLang="zh-CN" kern="100" dirty="0">
                <a:latin typeface="Times New Roman" panose="02020603050405020304" pitchFamily="18" charset="0"/>
                <a:cs typeface="Times New Roman" panose="02020603050405020304" pitchFamily="18" charset="0"/>
              </a:rPr>
              <a:t>．若</a:t>
            </a:r>
            <a:r>
              <a:rPr lang="zh-CN" altLang="zh-CN"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a </a:t>
            </a:r>
            <a:r>
              <a:rPr lang="en-US" altLang="zh-CN" kern="100" dirty="0">
                <a:latin typeface="Calibri" panose="020F0502020204030204" pitchFamily="34" charset="0"/>
                <a:ea typeface="Times New Roman" panose="02020603050405020304" pitchFamily="18" charset="0"/>
                <a:cs typeface="Times New Roman" panose="02020603050405020304" pitchFamily="18" charset="0"/>
              </a:rPr>
              <a:t>&lt;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b</a:t>
            </a:r>
            <a:r>
              <a:rPr lang="zh-CN" altLang="zh-CN" kern="100" dirty="0">
                <a:latin typeface="Times New Roman" panose="02020603050405020304" pitchFamily="18" charset="0"/>
                <a:cs typeface="Times New Roman" panose="02020603050405020304" pitchFamily="18" charset="0"/>
              </a:rPr>
              <a:t>，则</a:t>
            </a:r>
            <a:r>
              <a:rPr lang="zh-CN" altLang="zh-CN"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a c</a:t>
            </a:r>
            <a:r>
              <a:rPr lang="en-US" altLang="zh-CN" kern="100" baseline="30000" dirty="0">
                <a:latin typeface="Calibri" panose="020F0502020204030204" pitchFamily="34" charset="0"/>
                <a:ea typeface="Times New Roman" panose="02020603050405020304" pitchFamily="18" charset="0"/>
                <a:cs typeface="Times New Roman" panose="02020603050405020304" pitchFamily="18" charset="0"/>
              </a:rPr>
              <a:t>2 </a:t>
            </a:r>
            <a:r>
              <a:rPr lang="en-US" altLang="zh-CN" kern="100" dirty="0">
                <a:latin typeface="Calibri" panose="020F0502020204030204" pitchFamily="34" charset="0"/>
                <a:ea typeface="Times New Roman" panose="02020603050405020304" pitchFamily="18" charset="0"/>
                <a:cs typeface="Times New Roman" panose="02020603050405020304" pitchFamily="18" charset="0"/>
              </a:rPr>
              <a:t>&gt;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b c</a:t>
            </a:r>
            <a:r>
              <a:rPr lang="en-US" altLang="zh-CN" kern="100" baseline="30000" dirty="0">
                <a:latin typeface="Calibri" panose="020F0502020204030204" pitchFamily="34" charset="0"/>
                <a:ea typeface="Times New Roman" panose="02020603050405020304" pitchFamily="18" charset="0"/>
                <a:cs typeface="Times New Roman" panose="02020603050405020304" pitchFamily="18" charset="0"/>
              </a:rPr>
              <a:t>2</a:t>
            </a:r>
            <a:r>
              <a:rPr lang="en-US" altLang="zh-CN" kern="100" dirty="0">
                <a:latin typeface="Calibri" panose="020F0502020204030204" pitchFamily="34" charset="0"/>
                <a:ea typeface="Times New Roman" panose="02020603050405020304" pitchFamily="18" charset="0"/>
                <a:cs typeface="Times New Roman" panose="02020603050405020304" pitchFamily="18" charset="0"/>
              </a:rPr>
              <a:t>             B</a:t>
            </a:r>
            <a:r>
              <a:rPr lang="zh-CN" altLang="zh-CN" kern="100" dirty="0">
                <a:latin typeface="Times New Roman" panose="02020603050405020304" pitchFamily="18" charset="0"/>
                <a:cs typeface="Times New Roman" panose="02020603050405020304" pitchFamily="18" charset="0"/>
              </a:rPr>
              <a:t>．若</a:t>
            </a:r>
            <a:r>
              <a:rPr lang="en-US" altLang="zh-CN" kern="100" dirty="0">
                <a:latin typeface="Times New Roman" panose="02020603050405020304" pitchFamily="18" charset="0"/>
                <a:cs typeface="Times New Roman" panose="02020603050405020304" pitchFamily="18" charset="0"/>
              </a:rPr>
              <a:t> 2 </a:t>
            </a:r>
            <a:r>
              <a:rPr lang="en-US" altLang="zh-CN" i="1" kern="100" dirty="0">
                <a:latin typeface="Times New Roman" panose="02020603050405020304" pitchFamily="18" charset="0"/>
                <a:cs typeface="Times New Roman" panose="02020603050405020304" pitchFamily="18" charset="0"/>
              </a:rPr>
              <a:t>x </a:t>
            </a:r>
            <a:r>
              <a:rPr lang="en-US" altLang="zh-CN" kern="100" dirty="0">
                <a:latin typeface="Times New Roman" panose="02020603050405020304" pitchFamily="18" charset="0"/>
                <a:cs typeface="Times New Roman" panose="02020603050405020304" pitchFamily="18" charset="0"/>
              </a:rPr>
              <a:t>&lt;</a:t>
            </a:r>
            <a:r>
              <a:rPr lang="zh-CN"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4</a:t>
            </a:r>
            <a:r>
              <a:rPr lang="zh-CN" altLang="zh-CN" kern="100" dirty="0">
                <a:latin typeface="Times New Roman" panose="02020603050405020304" pitchFamily="18" charset="0"/>
                <a:cs typeface="Times New Roman" panose="02020603050405020304" pitchFamily="18" charset="0"/>
              </a:rPr>
              <a:t>，则</a:t>
            </a:r>
            <a:r>
              <a:rPr lang="zh-CN" altLang="zh-CN"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x </a:t>
            </a:r>
            <a:r>
              <a:rPr lang="en-US" altLang="zh-CN" kern="100" dirty="0">
                <a:latin typeface="Calibri" panose="020F0502020204030204" pitchFamily="34" charset="0"/>
                <a:ea typeface="Times New Roman" panose="02020603050405020304" pitchFamily="18" charset="0"/>
                <a:cs typeface="Times New Roman" panose="02020603050405020304" pitchFamily="18" charset="0"/>
              </a:rPr>
              <a:t>&gt; </a:t>
            </a:r>
            <a:r>
              <a:rPr lang="zh-CN"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2</a:t>
            </a:r>
            <a:endParaRPr lang="zh-CN" altLang="zh-CN" kern="100" dirty="0">
              <a:latin typeface="Calibri" panose="020F0502020204030204" pitchFamily="34" charset="0"/>
              <a:cs typeface="Times New Roman" panose="02020603050405020304" pitchFamily="18" charset="0"/>
            </a:endParaRPr>
          </a:p>
          <a:p>
            <a:pPr indent="400050" algn="just">
              <a:lnSpc>
                <a:spcPct val="150000"/>
              </a:lnSpc>
              <a:spcAft>
                <a:spcPts val="0"/>
              </a:spcAft>
            </a:pPr>
            <a:r>
              <a:rPr lang="en-US" altLang="zh-CN" kern="100" dirty="0" smtClean="0">
                <a:latin typeface="Times New Roman" panose="02020603050405020304" pitchFamily="18" charset="0"/>
                <a:cs typeface="Times New Roman" panose="02020603050405020304" pitchFamily="18" charset="0"/>
              </a:rPr>
              <a:t>      C</a:t>
            </a:r>
            <a:r>
              <a:rPr lang="zh-CN" altLang="zh-CN" kern="100" dirty="0">
                <a:latin typeface="Times New Roman" panose="02020603050405020304" pitchFamily="18" charset="0"/>
                <a:cs typeface="Times New Roman" panose="02020603050405020304" pitchFamily="18" charset="0"/>
              </a:rPr>
              <a:t>．若</a:t>
            </a:r>
            <a:r>
              <a:rPr lang="zh-CN" altLang="zh-CN"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x </a:t>
            </a:r>
            <a:r>
              <a:rPr lang="en-US" altLang="zh-CN" kern="100" dirty="0">
                <a:latin typeface="Calibri" panose="020F0502020204030204" pitchFamily="34" charset="0"/>
                <a:ea typeface="Times New Roman" panose="02020603050405020304" pitchFamily="18" charset="0"/>
                <a:cs typeface="Times New Roman" panose="02020603050405020304" pitchFamily="18" charset="0"/>
              </a:rPr>
              <a:t>&lt; 7</a:t>
            </a:r>
            <a:r>
              <a:rPr lang="zh-CN" altLang="zh-CN" kern="100" dirty="0">
                <a:latin typeface="Times New Roman" panose="02020603050405020304" pitchFamily="18" charset="0"/>
                <a:cs typeface="Times New Roman" panose="02020603050405020304" pitchFamily="18" charset="0"/>
              </a:rPr>
              <a:t>，则</a:t>
            </a:r>
            <a:r>
              <a:rPr lang="zh-CN" altLang="zh-CN"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x</a:t>
            </a:r>
            <a:r>
              <a:rPr lang="zh-CN" altLang="zh-CN" kern="100" dirty="0">
                <a:latin typeface="Times New Roman" panose="02020603050405020304" pitchFamily="18" charset="0"/>
                <a:cs typeface="Times New Roman" panose="02020603050405020304" pitchFamily="18" charset="0"/>
              </a:rPr>
              <a:t>－</a:t>
            </a:r>
            <a:r>
              <a:rPr lang="en-US" altLang="zh-CN" kern="100" dirty="0">
                <a:latin typeface="Times New Roman" panose="02020603050405020304" pitchFamily="18" charset="0"/>
                <a:cs typeface="Times New Roman" panose="02020603050405020304" pitchFamily="18" charset="0"/>
              </a:rPr>
              <a:t>7 &gt; 0              D</a:t>
            </a:r>
            <a:r>
              <a:rPr lang="zh-CN" altLang="zh-CN" kern="100" dirty="0">
                <a:latin typeface="Times New Roman" panose="02020603050405020304" pitchFamily="18" charset="0"/>
                <a:cs typeface="Times New Roman" panose="02020603050405020304" pitchFamily="18" charset="0"/>
              </a:rPr>
              <a:t>．若</a:t>
            </a:r>
            <a:r>
              <a:rPr lang="zh-CN" altLang="zh-CN"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a </a:t>
            </a:r>
            <a:r>
              <a:rPr lang="en-US" altLang="zh-CN" kern="100" dirty="0">
                <a:latin typeface="Calibri" panose="020F0502020204030204" pitchFamily="34" charset="0"/>
                <a:ea typeface="Times New Roman" panose="02020603050405020304" pitchFamily="18" charset="0"/>
                <a:cs typeface="Times New Roman" panose="02020603050405020304" pitchFamily="18" charset="0"/>
              </a:rPr>
              <a:t>&gt;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b</a:t>
            </a:r>
            <a:r>
              <a:rPr lang="zh-CN" altLang="zh-CN" kern="100" dirty="0">
                <a:latin typeface="Times New Roman" panose="02020603050405020304" pitchFamily="18" charset="0"/>
                <a:cs typeface="Times New Roman" panose="02020603050405020304" pitchFamily="18" charset="0"/>
              </a:rPr>
              <a:t>，</a:t>
            </a:r>
            <a:r>
              <a:rPr lang="en-US" altLang="zh-CN" i="1" kern="100" dirty="0">
                <a:latin typeface="Times New Roman" panose="02020603050405020304" pitchFamily="18" charset="0"/>
                <a:cs typeface="Times New Roman" panose="02020603050405020304" pitchFamily="18" charset="0"/>
              </a:rPr>
              <a:t>b </a:t>
            </a:r>
            <a:r>
              <a:rPr lang="en-US" altLang="zh-CN" kern="100" dirty="0">
                <a:latin typeface="Times New Roman" panose="02020603050405020304" pitchFamily="18" charset="0"/>
                <a:cs typeface="Times New Roman" panose="02020603050405020304" pitchFamily="18" charset="0"/>
              </a:rPr>
              <a:t>&gt; </a:t>
            </a:r>
            <a:r>
              <a:rPr lang="en-US" altLang="zh-CN" i="1" kern="100" dirty="0">
                <a:latin typeface="Times New Roman" panose="02020603050405020304" pitchFamily="18" charset="0"/>
                <a:cs typeface="Times New Roman" panose="02020603050405020304" pitchFamily="18" charset="0"/>
              </a:rPr>
              <a:t>c</a:t>
            </a:r>
            <a:r>
              <a:rPr lang="zh-CN" altLang="zh-CN" kern="100" dirty="0">
                <a:latin typeface="Times New Roman" panose="02020603050405020304" pitchFamily="18" charset="0"/>
                <a:cs typeface="Times New Roman" panose="02020603050405020304" pitchFamily="18" charset="0"/>
              </a:rPr>
              <a:t>，则</a:t>
            </a:r>
            <a:r>
              <a:rPr lang="zh-CN" altLang="zh-CN" kern="100" dirty="0">
                <a:latin typeface="Calibri" panose="020F0502020204030204" pitchFamily="34" charset="0"/>
                <a:ea typeface="Times New Roman" panose="02020603050405020304" pitchFamily="18" charset="0"/>
                <a:cs typeface="Times New Roman" panose="02020603050405020304" pitchFamily="18" charset="0"/>
              </a:rPr>
              <a:t> </a:t>
            </a:r>
            <a:r>
              <a:rPr lang="en-US" altLang="zh-CN" i="1" kern="100" dirty="0">
                <a:latin typeface="Calibri" panose="020F0502020204030204" pitchFamily="34" charset="0"/>
                <a:ea typeface="Times New Roman" panose="02020603050405020304" pitchFamily="18" charset="0"/>
                <a:cs typeface="Times New Roman" panose="02020603050405020304" pitchFamily="18" charset="0"/>
              </a:rPr>
              <a:t>a </a:t>
            </a:r>
            <a:r>
              <a:rPr lang="en-US" altLang="zh-CN" kern="100" dirty="0">
                <a:latin typeface="Calibri" panose="020F0502020204030204" pitchFamily="34" charset="0"/>
                <a:ea typeface="Times New Roman" panose="02020603050405020304" pitchFamily="18" charset="0"/>
                <a:cs typeface="Times New Roman" panose="02020603050405020304" pitchFamily="18" charset="0"/>
              </a:rPr>
              <a:t>&gt; </a:t>
            </a:r>
            <a:r>
              <a:rPr lang="en-US" altLang="zh-CN" i="1" kern="100" dirty="0" smtClean="0">
                <a:latin typeface="Calibri" panose="020F0502020204030204" pitchFamily="34" charset="0"/>
                <a:ea typeface="Times New Roman" panose="02020603050405020304" pitchFamily="18" charset="0"/>
                <a:cs typeface="Times New Roman" panose="02020603050405020304" pitchFamily="18" charset="0"/>
              </a:rPr>
              <a:t>c</a:t>
            </a:r>
            <a:endParaRPr lang="zh-CN" altLang="zh-CN" kern="1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698591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标题 1"/>
          <p:cNvSpPr txBox="1">
            <a:spLocks/>
          </p:cNvSpPr>
          <p:nvPr/>
        </p:nvSpPr>
        <p:spPr>
          <a:xfrm>
            <a:off x="786518" y="1246541"/>
            <a:ext cx="3341864" cy="480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掌握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能级的试题示例</a:t>
            </a:r>
          </a:p>
        </p:txBody>
      </p:sp>
      <p:sp>
        <p:nvSpPr>
          <p:cNvPr id="4" name="矩形 3"/>
          <p:cNvSpPr/>
          <p:nvPr/>
        </p:nvSpPr>
        <p:spPr>
          <a:xfrm>
            <a:off x="786518" y="3785888"/>
            <a:ext cx="7591778" cy="871392"/>
          </a:xfrm>
          <a:prstGeom prst="rect">
            <a:avLst/>
          </a:prstGeom>
        </p:spPr>
        <p:txBody>
          <a:bodyPr wrap="square">
            <a:spAutoFit/>
          </a:bodyPr>
          <a:lstStyle/>
          <a:p>
            <a:pPr indent="457200">
              <a:lnSpc>
                <a:spcPct val="150000"/>
              </a:lnSpc>
            </a:pPr>
            <a:r>
              <a:rPr lang="zh-CN" altLang="en-US" b="1" kern="100" spc="-20" dirty="0" smtClean="0">
                <a:solidFill>
                  <a:srgbClr val="C00000"/>
                </a:solidFill>
                <a:latin typeface="微软雅黑" panose="020B0503020204020204" pitchFamily="34" charset="-122"/>
                <a:ea typeface="微软雅黑" panose="020B0503020204020204" pitchFamily="34" charset="-122"/>
                <a:cs typeface="Times New Roman" panose="02020603050405020304" pitchFamily="18" charset="0"/>
              </a:rPr>
              <a:t>注：</a:t>
            </a:r>
            <a:r>
              <a:rPr lang="zh-CN" altLang="en-US" kern="100" spc="-20" dirty="0" smtClean="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这</a:t>
            </a:r>
            <a:r>
              <a:rPr lang="zh-CN" altLang="en-US"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是考试大纲中的一个样题，该题主要考查考生是否</a:t>
            </a:r>
            <a:r>
              <a:rPr lang="zh-CN" altLang="zh-CN"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掌握解一元二次不等式的方法，</a:t>
            </a:r>
            <a:r>
              <a:rPr lang="zh-CN" altLang="en-US"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以及是否</a:t>
            </a:r>
            <a:r>
              <a:rPr lang="zh-CN" altLang="zh-CN"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会</a:t>
            </a:r>
            <a:r>
              <a:rPr lang="zh-CN" altLang="en-US"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正确去</a:t>
            </a:r>
            <a:r>
              <a:rPr lang="zh-CN" altLang="zh-CN"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解一元二次不等式</a:t>
            </a:r>
            <a:r>
              <a:rPr lang="zh-CN" altLang="en-US"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kern="100" spc="-20" dirty="0">
              <a:solidFill>
                <a:srgbClr val="000000"/>
              </a:solidFill>
              <a:latin typeface="微软雅黑" panose="020B0503020204020204" pitchFamily="34" charset="-122"/>
              <a:ea typeface="微软雅黑" panose="020B0503020204020204" pitchFamily="34"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31" name="文本框 30"/>
              <p:cNvSpPr txBox="1"/>
              <p:nvPr/>
            </p:nvSpPr>
            <p:spPr>
              <a:xfrm>
                <a:off x="1336431" y="2025748"/>
                <a:ext cx="6443003" cy="1615827"/>
              </a:xfrm>
              <a:prstGeom prst="rect">
                <a:avLst/>
              </a:prstGeom>
              <a:noFill/>
            </p:spPr>
            <p:txBody>
              <a:bodyPr wrap="square" rtlCol="0">
                <a:spAutoFit/>
              </a:bodyPr>
              <a:lstStyle/>
              <a:p>
                <a:pPr>
                  <a:lnSpc>
                    <a:spcPct val="150000"/>
                  </a:lnSpc>
                </a:pPr>
                <a:r>
                  <a:rPr lang="zh-CN" altLang="en-US" dirty="0" smtClean="0"/>
                  <a:t>不等式</a:t>
                </a:r>
                <a14:m>
                  <m:oMath xmlns:m="http://schemas.openxmlformats.org/officeDocument/2006/math">
                    <m:r>
                      <a:rPr lang="en-US" altLang="zh-CN" b="0" i="1" smtClean="0">
                        <a:latin typeface="Cambria Math" panose="02040503050406030204" pitchFamily="18" charset="0"/>
                      </a:rPr>
                      <m:t>−</m:t>
                    </m:r>
                    <m:sSup>
                      <m:sSupPr>
                        <m:ctrlPr>
                          <a:rPr lang="en-US" altLang="zh-CN" b="0" i="1" smtClean="0">
                            <a:latin typeface="Cambria Math" panose="02040503050406030204" pitchFamily="18" charset="0"/>
                          </a:rPr>
                        </m:ctrlPr>
                      </m:sSupPr>
                      <m:e>
                        <m:r>
                          <a:rPr lang="en-US" altLang="zh-CN" b="0" i="1" smtClean="0">
                            <a:latin typeface="Cambria Math" panose="02040503050406030204" pitchFamily="18" charset="0"/>
                          </a:rPr>
                          <m:t>𝑥</m:t>
                        </m:r>
                      </m:e>
                      <m:sup>
                        <m:r>
                          <a:rPr lang="en-US" altLang="zh-CN" b="0" i="1" smtClean="0">
                            <a:latin typeface="Cambria Math" panose="02040503050406030204" pitchFamily="18" charset="0"/>
                          </a:rPr>
                          <m:t>2</m:t>
                        </m:r>
                      </m:sup>
                    </m:sSup>
                    <m:r>
                      <a:rPr lang="en-US" altLang="zh-CN" b="0" i="0" smtClean="0">
                        <a:latin typeface="Cambria Math" panose="02040503050406030204" pitchFamily="18" charset="0"/>
                      </a:rPr>
                      <m:t>−</m:t>
                    </m:r>
                    <m:r>
                      <m:rPr>
                        <m:sty m:val="p"/>
                      </m:rPr>
                      <a:rPr lang="en-US" altLang="zh-CN" b="0" i="0" smtClean="0">
                        <a:latin typeface="Cambria Math" panose="02040503050406030204" pitchFamily="18" charset="0"/>
                      </a:rPr>
                      <m:t>x</m:t>
                    </m:r>
                    <m:r>
                      <a:rPr lang="en-US" altLang="zh-CN" b="0" i="0" smtClean="0">
                        <a:latin typeface="Cambria Math" panose="02040503050406030204" pitchFamily="18" charset="0"/>
                      </a:rPr>
                      <m:t>+6</m:t>
                    </m:r>
                    <m:r>
                      <a:rPr lang="en-US" altLang="zh-CN" b="0" i="1" smtClean="0">
                        <a:latin typeface="Cambria Math" panose="02040503050406030204" pitchFamily="18" charset="0"/>
                        <a:ea typeface="Cambria Math" panose="02040503050406030204" pitchFamily="18" charset="0"/>
                      </a:rPr>
                      <m:t>&lt;0</m:t>
                    </m:r>
                    <m:r>
                      <a:rPr lang="en-US" altLang="zh-CN" b="0" i="0" smtClean="0">
                        <a:latin typeface="Cambria Math" panose="02040503050406030204" pitchFamily="18" charset="0"/>
                        <a:ea typeface="Cambria Math" panose="02040503050406030204" pitchFamily="18" charset="0"/>
                      </a:rPr>
                      <m:t>  </m:t>
                    </m:r>
                    <m:r>
                      <a:rPr lang="zh-CN" altLang="en-US" b="0" i="1" smtClean="0">
                        <a:latin typeface="Cambria Math" panose="02040503050406030204" pitchFamily="18" charset="0"/>
                        <a:ea typeface="Cambria Math" panose="02040503050406030204" pitchFamily="18" charset="0"/>
                      </a:rPr>
                      <m:t>的解集为（</m:t>
                    </m:r>
                  </m:oMath>
                </a14:m>
                <a:r>
                  <a:rPr lang="zh-CN" altLang="en-US" dirty="0" smtClean="0"/>
                  <a:t>         ）</a:t>
                </a:r>
                <a:endParaRPr lang="en-US" altLang="zh-CN" dirty="0" smtClean="0"/>
              </a:p>
              <a:p>
                <a:pPr>
                  <a:lnSpc>
                    <a:spcPct val="150000"/>
                  </a:lnSpc>
                </a:pPr>
                <a:r>
                  <a:rPr lang="en-US" altLang="zh-CN" dirty="0" smtClean="0"/>
                  <a:t>         A. </a:t>
                </a:r>
                <a14:m>
                  <m:oMath xmlns:m="http://schemas.openxmlformats.org/officeDocument/2006/math">
                    <m:r>
                      <a:rPr lang="zh-CN" altLang="en-US" b="0" i="0" smtClean="0">
                        <a:latin typeface="Cambria Math" panose="02040503050406030204" pitchFamily="18" charset="0"/>
                      </a:rPr>
                      <m:t>（</m:t>
                    </m:r>
                    <m:r>
                      <a:rPr lang="en-US" altLang="zh-CN" b="0" i="1" smtClean="0">
                        <a:latin typeface="Cambria Math" panose="02040503050406030204" pitchFamily="18" charset="0"/>
                      </a:rPr>
                      <m:t>−3</m:t>
                    </m:r>
                    <m:r>
                      <a:rPr lang="zh-CN" altLang="en-US" b="0" i="1" smtClean="0">
                        <a:latin typeface="Cambria Math" panose="02040503050406030204" pitchFamily="18" charset="0"/>
                      </a:rPr>
                      <m:t>，</m:t>
                    </m:r>
                    <m:r>
                      <a:rPr lang="en-US" altLang="zh-CN" b="0" i="1" smtClean="0">
                        <a:latin typeface="Cambria Math" panose="02040503050406030204" pitchFamily="18" charset="0"/>
                      </a:rPr>
                      <m:t>2</m:t>
                    </m:r>
                    <m:r>
                      <a:rPr lang="zh-CN" altLang="en-US" b="0" i="1" smtClean="0">
                        <a:latin typeface="Cambria Math" panose="02040503050406030204" pitchFamily="18" charset="0"/>
                      </a:rPr>
                      <m:t>）</m:t>
                    </m:r>
                  </m:oMath>
                </a14:m>
                <a:r>
                  <a:rPr lang="en-US" altLang="zh-CN" dirty="0" smtClean="0"/>
                  <a:t>          B.</a:t>
                </a:r>
                <a:r>
                  <a:rPr lang="zh-CN" altLang="en-US" dirty="0" smtClean="0"/>
                  <a:t> </a:t>
                </a:r>
                <a14:m>
                  <m:oMath xmlns:m="http://schemas.openxmlformats.org/officeDocument/2006/math">
                    <m:r>
                      <a:rPr lang="zh-CN" altLang="en-US">
                        <a:latin typeface="Cambria Math" panose="02040503050406030204" pitchFamily="18" charset="0"/>
                      </a:rPr>
                      <m:t>（</m:t>
                    </m:r>
                    <m:r>
                      <a:rPr lang="en-US" altLang="zh-CN" i="1">
                        <a:latin typeface="Cambria Math" panose="02040503050406030204" pitchFamily="18" charset="0"/>
                      </a:rPr>
                      <m:t>−</m:t>
                    </m:r>
                    <m:r>
                      <a:rPr lang="en-US" altLang="zh-CN" i="1" smtClean="0">
                        <a:latin typeface="Cambria Math" panose="02040503050406030204" pitchFamily="18" charset="0"/>
                        <a:ea typeface="Cambria Math" panose="02040503050406030204" pitchFamily="18" charset="0"/>
                      </a:rPr>
                      <m:t>∞</m:t>
                    </m:r>
                    <m:r>
                      <a:rPr lang="zh-CN" altLang="en-US" i="1">
                        <a:latin typeface="Cambria Math" panose="02040503050406030204" pitchFamily="18" charset="0"/>
                      </a:rPr>
                      <m:t>，</m:t>
                    </m:r>
                    <m:r>
                      <a:rPr lang="en-US" altLang="zh-CN" b="0" i="1" smtClean="0">
                        <a:latin typeface="Cambria Math" panose="02040503050406030204" pitchFamily="18" charset="0"/>
                      </a:rPr>
                      <m:t>−3</m:t>
                    </m:r>
                    <m:r>
                      <a:rPr lang="zh-CN" altLang="en-US" i="1">
                        <a:latin typeface="Cambria Math" panose="02040503050406030204" pitchFamily="18" charset="0"/>
                      </a:rPr>
                      <m:t>）</m:t>
                    </m:r>
                    <m:r>
                      <a:rPr lang="zh-CN" altLang="en-US" i="1" smtClean="0">
                        <a:latin typeface="Cambria Math" panose="02040503050406030204" pitchFamily="18" charset="0"/>
                      </a:rPr>
                      <m:t>∪</m:t>
                    </m:r>
                    <m:r>
                      <a:rPr lang="zh-CN" altLang="en-US" b="0" i="1" smtClean="0">
                        <a:latin typeface="Cambria Math" panose="02040503050406030204" pitchFamily="18" charset="0"/>
                      </a:rPr>
                      <m:t>（</m:t>
                    </m:r>
                    <m:r>
                      <a:rPr lang="en-US" altLang="zh-CN" b="0" i="1" smtClean="0">
                        <a:latin typeface="Cambria Math" panose="02040503050406030204" pitchFamily="18" charset="0"/>
                      </a:rPr>
                      <m:t>2</m:t>
                    </m:r>
                    <m:r>
                      <a:rPr lang="zh-CN" altLang="en-US" b="0" i="1" smtClean="0">
                        <a:latin typeface="Cambria Math" panose="02040503050406030204" pitchFamily="18" charset="0"/>
                      </a:rPr>
                      <m:t>，</m:t>
                    </m:r>
                    <m:r>
                      <a:rPr lang="en-US" altLang="zh-CN" b="0" i="1" smtClean="0">
                        <a:latin typeface="Cambria Math" panose="02040503050406030204" pitchFamily="18" charset="0"/>
                      </a:rPr>
                      <m:t>+</m:t>
                    </m:r>
                    <m:r>
                      <a:rPr lang="en-US" altLang="zh-CN" b="0" i="1" smtClean="0">
                        <a:latin typeface="Cambria Math" panose="02040503050406030204" pitchFamily="18" charset="0"/>
                        <a:ea typeface="Cambria Math" panose="02040503050406030204" pitchFamily="18" charset="0"/>
                      </a:rPr>
                      <m:t>∞</m:t>
                    </m:r>
                    <m:r>
                      <a:rPr lang="zh-CN" altLang="en-US" b="0" i="1" smtClean="0">
                        <a:latin typeface="Cambria Math" panose="02040503050406030204" pitchFamily="18" charset="0"/>
                        <a:ea typeface="Cambria Math" panose="02040503050406030204" pitchFamily="18" charset="0"/>
                      </a:rPr>
                      <m:t>）</m:t>
                    </m:r>
                  </m:oMath>
                </a14:m>
                <a:r>
                  <a:rPr lang="zh-CN" altLang="en-US" dirty="0" smtClean="0"/>
                  <a:t> </a:t>
                </a:r>
                <a:endParaRPr lang="en-US" altLang="zh-CN" dirty="0" smtClean="0"/>
              </a:p>
              <a:p>
                <a:pPr>
                  <a:lnSpc>
                    <a:spcPct val="150000"/>
                  </a:lnSpc>
                </a:pPr>
                <a:r>
                  <a:rPr lang="en-US" altLang="zh-CN" dirty="0" smtClean="0"/>
                  <a:t>         C.</a:t>
                </a:r>
                <a:r>
                  <a:rPr lang="zh-CN" altLang="en-US" dirty="0" smtClean="0"/>
                  <a:t> </a:t>
                </a:r>
                <a14:m>
                  <m:oMath xmlns:m="http://schemas.openxmlformats.org/officeDocument/2006/math">
                    <m:r>
                      <a:rPr lang="zh-CN" altLang="en-US">
                        <a:latin typeface="Cambria Math" panose="02040503050406030204" pitchFamily="18" charset="0"/>
                      </a:rPr>
                      <m:t>（</m:t>
                    </m:r>
                    <m:r>
                      <a:rPr lang="en-US" altLang="zh-CN" i="1">
                        <a:latin typeface="Cambria Math" panose="02040503050406030204" pitchFamily="18" charset="0"/>
                      </a:rPr>
                      <m:t>−</m:t>
                    </m:r>
                    <m:r>
                      <a:rPr lang="en-US" altLang="zh-CN" b="0" i="1" smtClean="0">
                        <a:latin typeface="Cambria Math" panose="02040503050406030204" pitchFamily="18" charset="0"/>
                      </a:rPr>
                      <m:t>2</m:t>
                    </m:r>
                    <m:r>
                      <a:rPr lang="zh-CN" altLang="en-US" i="1">
                        <a:latin typeface="Cambria Math" panose="02040503050406030204" pitchFamily="18" charset="0"/>
                      </a:rPr>
                      <m:t>，</m:t>
                    </m:r>
                    <m:r>
                      <a:rPr lang="en-US" altLang="zh-CN" b="0" i="1" smtClean="0">
                        <a:latin typeface="Cambria Math" panose="02040503050406030204" pitchFamily="18" charset="0"/>
                      </a:rPr>
                      <m:t>3</m:t>
                    </m:r>
                    <m:r>
                      <a:rPr lang="zh-CN" altLang="en-US" i="1">
                        <a:latin typeface="Cambria Math" panose="02040503050406030204" pitchFamily="18" charset="0"/>
                      </a:rPr>
                      <m:t>）</m:t>
                    </m:r>
                  </m:oMath>
                </a14:m>
                <a:r>
                  <a:rPr lang="en-US" altLang="zh-CN" dirty="0"/>
                  <a:t>          </a:t>
                </a:r>
                <a:r>
                  <a:rPr lang="en-US" altLang="zh-CN" dirty="0" smtClean="0"/>
                  <a:t>D.</a:t>
                </a:r>
                <a:r>
                  <a:rPr lang="zh-CN" altLang="en-US" dirty="0" smtClean="0"/>
                  <a:t> </a:t>
                </a:r>
                <a14:m>
                  <m:oMath xmlns:m="http://schemas.openxmlformats.org/officeDocument/2006/math">
                    <m:r>
                      <a:rPr lang="zh-CN" altLang="en-US">
                        <a:latin typeface="Cambria Math" panose="02040503050406030204" pitchFamily="18" charset="0"/>
                      </a:rPr>
                      <m:t>（</m:t>
                    </m:r>
                    <m:r>
                      <a:rPr lang="en-US" altLang="zh-CN" i="1">
                        <a:latin typeface="Cambria Math" panose="02040503050406030204" pitchFamily="18" charset="0"/>
                      </a:rPr>
                      <m:t>−</m:t>
                    </m:r>
                    <m:r>
                      <a:rPr lang="en-US" altLang="zh-CN" i="1">
                        <a:latin typeface="Cambria Math" panose="02040503050406030204" pitchFamily="18" charset="0"/>
                        <a:ea typeface="Cambria Math" panose="02040503050406030204" pitchFamily="18" charset="0"/>
                      </a:rPr>
                      <m:t>∞</m:t>
                    </m:r>
                    <m:r>
                      <a:rPr lang="zh-CN" altLang="en-US" i="1">
                        <a:latin typeface="Cambria Math" panose="02040503050406030204" pitchFamily="18" charset="0"/>
                      </a:rPr>
                      <m:t>，</m:t>
                    </m:r>
                    <m:r>
                      <a:rPr lang="en-US" altLang="zh-CN" i="1">
                        <a:latin typeface="Cambria Math" panose="02040503050406030204" pitchFamily="18" charset="0"/>
                      </a:rPr>
                      <m:t>−</m:t>
                    </m:r>
                    <m:r>
                      <a:rPr lang="en-US" altLang="zh-CN" b="0" i="1" smtClean="0">
                        <a:latin typeface="Cambria Math" panose="02040503050406030204" pitchFamily="18" charset="0"/>
                      </a:rPr>
                      <m:t>2</m:t>
                    </m:r>
                    <m:r>
                      <a:rPr lang="zh-CN" altLang="en-US" i="1">
                        <a:latin typeface="Cambria Math" panose="02040503050406030204" pitchFamily="18" charset="0"/>
                      </a:rPr>
                      <m:t>）</m:t>
                    </m:r>
                    <m:r>
                      <a:rPr lang="zh-CN" altLang="en-US" i="1">
                        <a:latin typeface="Cambria Math" panose="02040503050406030204" pitchFamily="18" charset="0"/>
                      </a:rPr>
                      <m:t>∪</m:t>
                    </m:r>
                    <m:r>
                      <a:rPr lang="zh-CN" altLang="en-US" i="1">
                        <a:latin typeface="Cambria Math" panose="02040503050406030204" pitchFamily="18" charset="0"/>
                      </a:rPr>
                      <m:t>（</m:t>
                    </m:r>
                    <m:r>
                      <a:rPr lang="en-US" altLang="zh-CN" b="0" i="1" smtClean="0">
                        <a:latin typeface="Cambria Math" panose="02040503050406030204" pitchFamily="18" charset="0"/>
                      </a:rPr>
                      <m:t>3</m:t>
                    </m:r>
                    <m:r>
                      <a:rPr lang="zh-CN" altLang="en-US" i="1">
                        <a:latin typeface="Cambria Math" panose="02040503050406030204" pitchFamily="18" charset="0"/>
                      </a:rPr>
                      <m:t>，</m:t>
                    </m:r>
                    <m:r>
                      <a:rPr lang="en-US" altLang="zh-CN" i="1">
                        <a:latin typeface="Cambria Math" panose="02040503050406030204" pitchFamily="18" charset="0"/>
                      </a:rPr>
                      <m:t>+</m:t>
                    </m:r>
                    <m:r>
                      <a:rPr lang="en-US" altLang="zh-CN" i="1">
                        <a:latin typeface="Cambria Math" panose="02040503050406030204" pitchFamily="18" charset="0"/>
                        <a:ea typeface="Cambria Math" panose="02040503050406030204" pitchFamily="18" charset="0"/>
                      </a:rPr>
                      <m:t>∞</m:t>
                    </m:r>
                    <m:r>
                      <a:rPr lang="zh-CN" altLang="en-US" i="1">
                        <a:latin typeface="Cambria Math" panose="02040503050406030204" pitchFamily="18" charset="0"/>
                        <a:ea typeface="Cambria Math" panose="02040503050406030204" pitchFamily="18" charset="0"/>
                      </a:rPr>
                      <m:t>）</m:t>
                    </m:r>
                  </m:oMath>
                </a14:m>
                <a:r>
                  <a:rPr lang="zh-CN" altLang="en-US" dirty="0"/>
                  <a:t> </a:t>
                </a:r>
                <a:endParaRPr lang="en-US" altLang="zh-CN" dirty="0"/>
              </a:p>
              <a:p>
                <a:endParaRPr lang="zh-CN" altLang="en-US" dirty="0"/>
              </a:p>
            </p:txBody>
          </p:sp>
        </mc:Choice>
        <mc:Fallback xmlns="">
          <p:sp>
            <p:nvSpPr>
              <p:cNvPr id="31" name="文本框 30"/>
              <p:cNvSpPr txBox="1">
                <a:spLocks noRot="1" noChangeAspect="1" noMove="1" noResize="1" noEditPoints="1" noAdjustHandles="1" noChangeArrowheads="1" noChangeShapeType="1" noTextEdit="1"/>
              </p:cNvSpPr>
              <p:nvPr/>
            </p:nvSpPr>
            <p:spPr>
              <a:xfrm>
                <a:off x="1336431" y="2025748"/>
                <a:ext cx="6443003" cy="1615827"/>
              </a:xfrm>
              <a:prstGeom prst="rect">
                <a:avLst/>
              </a:prstGeom>
              <a:blipFill rotWithShape="0">
                <a:blip r:embed="rId2"/>
                <a:stretch>
                  <a:fillRect l="-757"/>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32509765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标题 1"/>
          <p:cNvSpPr txBox="1">
            <a:spLocks/>
          </p:cNvSpPr>
          <p:nvPr/>
        </p:nvSpPr>
        <p:spPr>
          <a:xfrm>
            <a:off x="786518" y="1246541"/>
            <a:ext cx="3341864" cy="480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了解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能级的试题示例</a:t>
            </a:r>
          </a:p>
        </p:txBody>
      </p:sp>
      <p:sp>
        <p:nvSpPr>
          <p:cNvPr id="11" name="内容占位符 2"/>
          <p:cNvSpPr txBox="1">
            <a:spLocks/>
          </p:cNvSpPr>
          <p:nvPr/>
        </p:nvSpPr>
        <p:spPr>
          <a:xfrm>
            <a:off x="786518" y="2077155"/>
            <a:ext cx="7522104" cy="3778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200000"/>
              </a:lnSpc>
              <a:spcBef>
                <a:spcPts val="0"/>
              </a:spcBef>
              <a:buNone/>
            </a:pPr>
            <a:r>
              <a:rPr lang="zh-CN" altLang="en-US" sz="1800" dirty="0" smtClean="0"/>
              <a:t>十九世纪上半叶德国保护贸易理论的代表人物是（       ）</a:t>
            </a:r>
            <a:endParaRPr lang="en-US" altLang="zh-CN" sz="1800" dirty="0" smtClean="0"/>
          </a:p>
          <a:p>
            <a:pPr marL="0" indent="0">
              <a:lnSpc>
                <a:spcPct val="200000"/>
              </a:lnSpc>
              <a:spcBef>
                <a:spcPts val="0"/>
              </a:spcBef>
              <a:buNone/>
            </a:pPr>
            <a:r>
              <a:rPr lang="en-US" altLang="zh-CN" sz="1800" dirty="0" smtClean="0"/>
              <a:t>          A.</a:t>
            </a:r>
            <a:r>
              <a:rPr lang="zh-CN" altLang="en-US" sz="1800" dirty="0" smtClean="0"/>
              <a:t>  李斯特     </a:t>
            </a:r>
            <a:r>
              <a:rPr lang="en-US" altLang="zh-CN" sz="1800" dirty="0" smtClean="0"/>
              <a:t>B.  </a:t>
            </a:r>
            <a:r>
              <a:rPr lang="zh-CN" altLang="en-US" sz="1800" dirty="0" smtClean="0"/>
              <a:t>汉密尔顿</a:t>
            </a:r>
            <a:endParaRPr lang="en-US" altLang="zh-CN" sz="1800" dirty="0" smtClean="0"/>
          </a:p>
          <a:p>
            <a:pPr marL="0" indent="0">
              <a:lnSpc>
                <a:spcPct val="200000"/>
              </a:lnSpc>
              <a:spcBef>
                <a:spcPts val="0"/>
              </a:spcBef>
              <a:buNone/>
            </a:pPr>
            <a:r>
              <a:rPr lang="en-US" altLang="zh-CN" sz="1800" dirty="0" smtClean="0"/>
              <a:t>          C.  </a:t>
            </a:r>
            <a:r>
              <a:rPr lang="zh-CN" altLang="en-US" sz="1800" dirty="0" smtClean="0"/>
              <a:t>李嘉图   </a:t>
            </a:r>
            <a:r>
              <a:rPr lang="en-US" altLang="zh-CN" sz="1800" dirty="0" smtClean="0"/>
              <a:t>D.  </a:t>
            </a:r>
            <a:r>
              <a:rPr lang="zh-CN" altLang="en-US" sz="1800" dirty="0" smtClean="0"/>
              <a:t>凯恩斯</a:t>
            </a:r>
            <a:endParaRPr lang="en-US" altLang="zh-CN" sz="1800" dirty="0" smtClean="0"/>
          </a:p>
          <a:p>
            <a:pPr marL="0" indent="0">
              <a:lnSpc>
                <a:spcPct val="200000"/>
              </a:lnSpc>
              <a:spcBef>
                <a:spcPts val="0"/>
              </a:spcBef>
              <a:buNone/>
            </a:pPr>
            <a:r>
              <a:rPr lang="en-US" altLang="zh-CN" sz="1800" dirty="0" smtClean="0"/>
              <a:t>                                                                                    [</a:t>
            </a:r>
            <a:r>
              <a:rPr lang="zh-CN" altLang="en-US" sz="1800" dirty="0" smtClean="0"/>
              <a:t>答案</a:t>
            </a:r>
            <a:r>
              <a:rPr lang="en-US" altLang="zh-CN" sz="1800" dirty="0" smtClean="0"/>
              <a:t>]  A</a:t>
            </a:r>
          </a:p>
          <a:p>
            <a:pPr marL="0" indent="0">
              <a:lnSpc>
                <a:spcPct val="200000"/>
              </a:lnSpc>
              <a:spcBef>
                <a:spcPts val="0"/>
              </a:spcBef>
              <a:buNone/>
            </a:pPr>
            <a:r>
              <a:rPr lang="zh-CN" altLang="en-US" sz="1800" b="1" dirty="0" smtClean="0">
                <a:solidFill>
                  <a:srgbClr val="C00000"/>
                </a:solidFill>
              </a:rPr>
              <a:t>         注：</a:t>
            </a:r>
            <a:r>
              <a:rPr lang="zh-CN" altLang="en-US" sz="1800" dirty="0" smtClean="0"/>
              <a:t>这是</a:t>
            </a:r>
            <a:r>
              <a:rPr lang="en-US" altLang="zh-CN" sz="1800" dirty="0" smtClean="0"/>
              <a:t>《</a:t>
            </a:r>
            <a:r>
              <a:rPr lang="zh-CN" altLang="en-US" sz="1800" dirty="0" smtClean="0"/>
              <a:t>国际贸易基础</a:t>
            </a:r>
            <a:r>
              <a:rPr lang="en-US" altLang="zh-CN" sz="1800" dirty="0" smtClean="0"/>
              <a:t>》</a:t>
            </a:r>
            <a:r>
              <a:rPr lang="zh-CN" altLang="en-US" sz="1800" dirty="0" smtClean="0"/>
              <a:t>考试大纲中的一个样题，该题所考查的是考生是否</a:t>
            </a:r>
            <a:r>
              <a:rPr lang="zh-CN" altLang="en-US" sz="1800" b="1" dirty="0">
                <a:solidFill>
                  <a:srgbClr val="C00000"/>
                </a:solidFill>
              </a:rPr>
              <a:t>了解</a:t>
            </a:r>
            <a:r>
              <a:rPr lang="zh-CN" altLang="en-US" sz="1800" dirty="0" smtClean="0"/>
              <a:t>各种保护贸易政策及代表人物。</a:t>
            </a:r>
          </a:p>
        </p:txBody>
      </p:sp>
    </p:spTree>
    <p:extLst>
      <p:ext uri="{BB962C8B-B14F-4D97-AF65-F5344CB8AC3E}">
        <p14:creationId xmlns:p14="http://schemas.microsoft.com/office/powerpoint/2010/main" val="26480593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标题 1"/>
          <p:cNvSpPr txBox="1">
            <a:spLocks/>
          </p:cNvSpPr>
          <p:nvPr/>
        </p:nvSpPr>
        <p:spPr>
          <a:xfrm>
            <a:off x="786518" y="1246541"/>
            <a:ext cx="3341864" cy="480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理解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能级的试题示例</a:t>
            </a:r>
          </a:p>
        </p:txBody>
      </p:sp>
      <p:sp>
        <p:nvSpPr>
          <p:cNvPr id="8" name="内容占位符 2"/>
          <p:cNvSpPr txBox="1">
            <a:spLocks/>
          </p:cNvSpPr>
          <p:nvPr/>
        </p:nvSpPr>
        <p:spPr>
          <a:xfrm>
            <a:off x="786518" y="2111022"/>
            <a:ext cx="7345009" cy="3778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400"/>
              </a:lnSpc>
              <a:buNone/>
            </a:pPr>
            <a:r>
              <a:rPr lang="zh-CN" altLang="en-US" sz="1800" dirty="0" smtClean="0"/>
              <a:t>稻田养鱼是存在于传统社会的一种农耕文化，形成简单的农田生态系统，下列说法正确的是（         ）</a:t>
            </a:r>
            <a:endParaRPr lang="en-US" altLang="zh-CN" sz="1800" dirty="0"/>
          </a:p>
          <a:p>
            <a:pPr marL="0" indent="457200">
              <a:lnSpc>
                <a:spcPts val="2400"/>
              </a:lnSpc>
              <a:buNone/>
            </a:pPr>
            <a:r>
              <a:rPr lang="en-US" altLang="zh-CN" sz="1800" dirty="0" smtClean="0"/>
              <a:t>A.  </a:t>
            </a:r>
            <a:r>
              <a:rPr lang="zh-CN" altLang="en-US" sz="1800" dirty="0" smtClean="0"/>
              <a:t>该生态系统中的成分只有水稻和鱼</a:t>
            </a:r>
            <a:endParaRPr lang="en-US" altLang="zh-CN" sz="1800" dirty="0" smtClean="0"/>
          </a:p>
          <a:p>
            <a:pPr marL="0" indent="457200">
              <a:lnSpc>
                <a:spcPts val="2400"/>
              </a:lnSpc>
              <a:buNone/>
            </a:pPr>
            <a:r>
              <a:rPr lang="en-US" altLang="zh-CN" sz="1800" dirty="0" smtClean="0"/>
              <a:t>B.  </a:t>
            </a:r>
            <a:r>
              <a:rPr lang="zh-CN" altLang="en-US" sz="1800" dirty="0" smtClean="0"/>
              <a:t>水稻与鱼存在捕食关系</a:t>
            </a:r>
            <a:endParaRPr lang="en-US" altLang="zh-CN" sz="1800" dirty="0" smtClean="0"/>
          </a:p>
          <a:p>
            <a:pPr marL="0" indent="457200">
              <a:lnSpc>
                <a:spcPts val="2400"/>
              </a:lnSpc>
              <a:buNone/>
            </a:pPr>
            <a:r>
              <a:rPr lang="en-US" altLang="zh-CN" sz="1800" dirty="0" smtClean="0"/>
              <a:t>C.  </a:t>
            </a:r>
            <a:r>
              <a:rPr lang="zh-CN" altLang="en-US" sz="1800" dirty="0" smtClean="0"/>
              <a:t>该生态系统中的人的作用很关键</a:t>
            </a:r>
            <a:endParaRPr lang="en-US" altLang="zh-CN" sz="1800" dirty="0" smtClean="0"/>
          </a:p>
          <a:p>
            <a:pPr marL="0" indent="457200">
              <a:lnSpc>
                <a:spcPts val="2400"/>
              </a:lnSpc>
              <a:buNone/>
            </a:pPr>
            <a:r>
              <a:rPr lang="en-US" altLang="zh-CN" sz="1800" dirty="0" smtClean="0"/>
              <a:t>D.  </a:t>
            </a:r>
            <a:r>
              <a:rPr lang="zh-CN" altLang="en-US" sz="1800" dirty="0" smtClean="0"/>
              <a:t>鱼是第一营养级生物</a:t>
            </a:r>
            <a:endParaRPr lang="en-US" altLang="zh-CN" sz="1800" dirty="0" smtClean="0"/>
          </a:p>
          <a:p>
            <a:pPr marL="0" indent="457200">
              <a:lnSpc>
                <a:spcPts val="2400"/>
              </a:lnSpc>
              <a:buNone/>
            </a:pPr>
            <a:r>
              <a:rPr lang="en-US" altLang="zh-CN" sz="1800" dirty="0" smtClean="0"/>
              <a:t>                                                             [</a:t>
            </a:r>
            <a:r>
              <a:rPr lang="zh-CN" altLang="en-US" sz="1800" dirty="0" smtClean="0"/>
              <a:t>答案</a:t>
            </a:r>
            <a:r>
              <a:rPr lang="en-US" altLang="zh-CN" sz="1800" dirty="0" smtClean="0"/>
              <a:t>]  C</a:t>
            </a:r>
          </a:p>
          <a:p>
            <a:pPr marL="0" indent="457200">
              <a:lnSpc>
                <a:spcPts val="2400"/>
              </a:lnSpc>
              <a:buNone/>
            </a:pPr>
            <a:r>
              <a:rPr lang="zh-CN" altLang="en-US" sz="1800" b="1" dirty="0" smtClean="0">
                <a:solidFill>
                  <a:srgbClr val="C00000"/>
                </a:solidFill>
              </a:rPr>
              <a:t>注：</a:t>
            </a:r>
            <a:r>
              <a:rPr lang="zh-CN" altLang="en-US" sz="1800" dirty="0" smtClean="0"/>
              <a:t>这是</a:t>
            </a:r>
            <a:r>
              <a:rPr lang="en-US" altLang="zh-CN" sz="1800" dirty="0" smtClean="0"/>
              <a:t>《</a:t>
            </a:r>
            <a:r>
              <a:rPr lang="zh-CN" altLang="en-US" sz="1800" dirty="0" smtClean="0"/>
              <a:t>池塘养鱼</a:t>
            </a:r>
            <a:r>
              <a:rPr lang="en-US" altLang="zh-CN" sz="1800" dirty="0" smtClean="0"/>
              <a:t>》</a:t>
            </a:r>
            <a:r>
              <a:rPr lang="zh-CN" altLang="en-US" sz="1800" dirty="0" smtClean="0"/>
              <a:t>考试大纲中的一个样题，该题所考查的是考生是否</a:t>
            </a:r>
            <a:r>
              <a:rPr lang="zh-CN" altLang="en-US" sz="1800" b="1" dirty="0" smtClean="0">
                <a:solidFill>
                  <a:srgbClr val="C00000"/>
                </a:solidFill>
              </a:rPr>
              <a:t>理解</a:t>
            </a:r>
            <a:r>
              <a:rPr lang="zh-CN" altLang="en-US" sz="1800" dirty="0" smtClean="0"/>
              <a:t>稻田养鱼生态系统的构成要素及其相互关系。</a:t>
            </a:r>
          </a:p>
        </p:txBody>
      </p:sp>
    </p:spTree>
    <p:extLst>
      <p:ext uri="{BB962C8B-B14F-4D97-AF65-F5344CB8AC3E}">
        <p14:creationId xmlns:p14="http://schemas.microsoft.com/office/powerpoint/2010/main" val="31616544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标题 1"/>
          <p:cNvSpPr txBox="1">
            <a:spLocks/>
          </p:cNvSpPr>
          <p:nvPr/>
        </p:nvSpPr>
        <p:spPr>
          <a:xfrm>
            <a:off x="786518" y="1246541"/>
            <a:ext cx="3341864" cy="480659"/>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掌握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能级的试题示例</a:t>
            </a:r>
          </a:p>
        </p:txBody>
      </p:sp>
      <p:sp>
        <p:nvSpPr>
          <p:cNvPr id="33" name="内容占位符 2"/>
          <p:cNvSpPr txBox="1">
            <a:spLocks/>
          </p:cNvSpPr>
          <p:nvPr/>
        </p:nvSpPr>
        <p:spPr>
          <a:xfrm>
            <a:off x="786518" y="2122311"/>
            <a:ext cx="7717543" cy="37782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ct val="150000"/>
              </a:lnSpc>
              <a:spcBef>
                <a:spcPts val="0"/>
              </a:spcBef>
              <a:buNone/>
            </a:pPr>
            <a:r>
              <a:rPr lang="zh-CN" altLang="en-US" sz="1800" dirty="0" smtClean="0"/>
              <a:t>扫描一张照片后，发现人像的头是朝下的，如果要使头朝上，应该使用菜单命令（  ）</a:t>
            </a:r>
            <a:endParaRPr lang="en-US" altLang="zh-CN" sz="1800" dirty="0" smtClean="0"/>
          </a:p>
          <a:p>
            <a:pPr marL="0" indent="457200">
              <a:lnSpc>
                <a:spcPct val="150000"/>
              </a:lnSpc>
              <a:spcBef>
                <a:spcPts val="0"/>
              </a:spcBef>
              <a:buNone/>
            </a:pPr>
            <a:r>
              <a:rPr lang="en-US" altLang="zh-CN" sz="1800" dirty="0" smtClean="0"/>
              <a:t>A.  </a:t>
            </a:r>
            <a:r>
              <a:rPr lang="zh-CN" altLang="en-US" sz="1800" dirty="0" smtClean="0"/>
              <a:t>编辑</a:t>
            </a:r>
            <a:r>
              <a:rPr lang="en-US" altLang="zh-CN" sz="1800" dirty="0" smtClean="0"/>
              <a:t>/</a:t>
            </a:r>
            <a:r>
              <a:rPr lang="zh-CN" altLang="en-US" sz="1800" dirty="0" smtClean="0"/>
              <a:t>变换</a:t>
            </a:r>
            <a:r>
              <a:rPr lang="en-US" altLang="zh-CN" sz="1800" dirty="0" smtClean="0"/>
              <a:t>/</a:t>
            </a:r>
            <a:r>
              <a:rPr lang="zh-CN" altLang="en-US" sz="1800" dirty="0" smtClean="0"/>
              <a:t>旋转</a:t>
            </a:r>
            <a:r>
              <a:rPr lang="en-US" altLang="zh-CN" sz="1800" dirty="0" smtClean="0"/>
              <a:t>180°                   B.  </a:t>
            </a:r>
            <a:r>
              <a:rPr lang="zh-CN" altLang="en-US" sz="1800" dirty="0" smtClean="0"/>
              <a:t>编辑</a:t>
            </a:r>
            <a:r>
              <a:rPr lang="en-US" altLang="zh-CN" sz="1800" dirty="0" smtClean="0"/>
              <a:t>/</a:t>
            </a:r>
            <a:r>
              <a:rPr lang="zh-CN" altLang="en-US" sz="1800" dirty="0" smtClean="0"/>
              <a:t>变换</a:t>
            </a:r>
            <a:r>
              <a:rPr lang="en-US" altLang="zh-CN" sz="1800" dirty="0" smtClean="0"/>
              <a:t>/</a:t>
            </a:r>
            <a:r>
              <a:rPr lang="zh-CN" altLang="en-US" sz="1800" dirty="0" smtClean="0"/>
              <a:t>水平翻转</a:t>
            </a:r>
            <a:endParaRPr lang="en-US" altLang="zh-CN" sz="1800" dirty="0" smtClean="0"/>
          </a:p>
          <a:p>
            <a:pPr marL="0" indent="457200">
              <a:lnSpc>
                <a:spcPct val="150000"/>
              </a:lnSpc>
              <a:spcBef>
                <a:spcPts val="0"/>
              </a:spcBef>
              <a:buNone/>
            </a:pPr>
            <a:r>
              <a:rPr lang="en-US" altLang="zh-CN" sz="1800" dirty="0" smtClean="0"/>
              <a:t>C.  </a:t>
            </a:r>
            <a:r>
              <a:rPr lang="zh-CN" altLang="en-US" sz="1800" dirty="0" smtClean="0"/>
              <a:t>图像</a:t>
            </a:r>
            <a:r>
              <a:rPr lang="en-US" altLang="zh-CN" sz="1800" dirty="0" smtClean="0"/>
              <a:t>/</a:t>
            </a:r>
            <a:r>
              <a:rPr lang="zh-CN" altLang="en-US" sz="1800" dirty="0" smtClean="0"/>
              <a:t>旋转画布</a:t>
            </a:r>
            <a:r>
              <a:rPr lang="en-US" altLang="zh-CN" sz="1800" dirty="0" smtClean="0"/>
              <a:t>/</a:t>
            </a:r>
            <a:r>
              <a:rPr lang="zh-CN" altLang="en-US" sz="1800" dirty="0" smtClean="0"/>
              <a:t>旋转</a:t>
            </a:r>
            <a:r>
              <a:rPr lang="en-US" altLang="zh-CN" sz="1800" dirty="0" smtClean="0"/>
              <a:t>180</a:t>
            </a:r>
            <a:r>
              <a:rPr lang="en-US" altLang="zh-CN" sz="1800" dirty="0"/>
              <a:t> </a:t>
            </a:r>
            <a:r>
              <a:rPr lang="en-US" altLang="zh-CN" sz="1800" dirty="0" smtClean="0"/>
              <a:t>°         D.  </a:t>
            </a:r>
            <a:r>
              <a:rPr lang="zh-CN" altLang="en-US" sz="1800" dirty="0" smtClean="0"/>
              <a:t>图像</a:t>
            </a:r>
            <a:r>
              <a:rPr lang="en-US" altLang="zh-CN" sz="1800" dirty="0" smtClean="0"/>
              <a:t>/</a:t>
            </a:r>
            <a:r>
              <a:rPr lang="zh-CN" altLang="en-US" sz="1800" dirty="0" smtClean="0"/>
              <a:t>旋转画布</a:t>
            </a:r>
            <a:r>
              <a:rPr lang="en-US" altLang="zh-CN" sz="1800" dirty="0" smtClean="0"/>
              <a:t>/</a:t>
            </a:r>
            <a:r>
              <a:rPr lang="zh-CN" altLang="en-US" sz="1800" dirty="0" smtClean="0"/>
              <a:t>垂直翻转</a:t>
            </a:r>
            <a:endParaRPr lang="en-US" altLang="zh-CN" sz="1800" dirty="0" smtClean="0"/>
          </a:p>
          <a:p>
            <a:pPr marL="0" indent="457200">
              <a:lnSpc>
                <a:spcPct val="150000"/>
              </a:lnSpc>
              <a:spcBef>
                <a:spcPts val="0"/>
              </a:spcBef>
              <a:spcAft>
                <a:spcPts val="1200"/>
              </a:spcAft>
              <a:buNone/>
            </a:pPr>
            <a:r>
              <a:rPr lang="en-US" altLang="zh-CN" sz="1800" dirty="0" smtClean="0"/>
              <a:t> [</a:t>
            </a:r>
            <a:r>
              <a:rPr lang="zh-CN" altLang="en-US" sz="1800" dirty="0" smtClean="0"/>
              <a:t>答案</a:t>
            </a:r>
            <a:r>
              <a:rPr lang="en-US" altLang="zh-CN" sz="1800" dirty="0" smtClean="0"/>
              <a:t>]  C</a:t>
            </a:r>
          </a:p>
          <a:p>
            <a:pPr marL="0" indent="457200">
              <a:lnSpc>
                <a:spcPct val="150000"/>
              </a:lnSpc>
              <a:spcBef>
                <a:spcPts val="0"/>
              </a:spcBef>
              <a:buNone/>
            </a:pPr>
            <a:r>
              <a:rPr lang="zh-CN" altLang="en-US" sz="1800" b="1" dirty="0" smtClean="0">
                <a:solidFill>
                  <a:srgbClr val="C00000"/>
                </a:solidFill>
              </a:rPr>
              <a:t>注：</a:t>
            </a:r>
            <a:r>
              <a:rPr lang="zh-CN" altLang="en-US" sz="1800" dirty="0" smtClean="0"/>
              <a:t>这是</a:t>
            </a:r>
            <a:r>
              <a:rPr lang="en-US" altLang="zh-CN" sz="1800" dirty="0" smtClean="0"/>
              <a:t>《Photoshop  CS5</a:t>
            </a:r>
            <a:r>
              <a:rPr lang="zh-CN" altLang="en-US" sz="1800" dirty="0" smtClean="0"/>
              <a:t>图像处理</a:t>
            </a:r>
            <a:r>
              <a:rPr lang="en-US" altLang="zh-CN" sz="1800" dirty="0" smtClean="0"/>
              <a:t>》</a:t>
            </a:r>
            <a:r>
              <a:rPr lang="zh-CN" altLang="en-US" sz="1800" dirty="0" smtClean="0"/>
              <a:t>考试大纲中的一个样题，该题所考查的是考生是否</a:t>
            </a:r>
            <a:r>
              <a:rPr lang="zh-CN" altLang="en-US" sz="1800" b="1" dirty="0">
                <a:solidFill>
                  <a:srgbClr val="C00000"/>
                </a:solidFill>
              </a:rPr>
              <a:t>掌握</a:t>
            </a:r>
            <a:r>
              <a:rPr lang="zh-CN" altLang="en-US" sz="1800" dirty="0" smtClean="0"/>
              <a:t>绘画工具中的画布功能及使用方法。</a:t>
            </a:r>
          </a:p>
        </p:txBody>
      </p:sp>
    </p:spTree>
    <p:extLst>
      <p:ext uri="{BB962C8B-B14F-4D97-AF65-F5344CB8AC3E}">
        <p14:creationId xmlns:p14="http://schemas.microsoft.com/office/powerpoint/2010/main" val="20203711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文本框 17"/>
          <p:cNvSpPr txBox="1"/>
          <p:nvPr/>
        </p:nvSpPr>
        <p:spPr>
          <a:xfrm>
            <a:off x="789383" y="900032"/>
            <a:ext cx="3773190" cy="461665"/>
          </a:xfrm>
          <a:prstGeom prst="rect">
            <a:avLst/>
          </a:prstGeom>
          <a:noFill/>
        </p:spPr>
        <p:txBody>
          <a:bodyPr wrap="square" rtlCol="0">
            <a:spAutoFit/>
          </a:bodyPr>
          <a:lstStyle/>
          <a:p>
            <a:r>
              <a:rPr lang="zh-CN" altLang="en-US" sz="2400" dirty="0" smtClean="0">
                <a:latin typeface="微软雅黑" panose="020B0503020204020204" pitchFamily="34" charset="-122"/>
                <a:ea typeface="微软雅黑" panose="020B0503020204020204" pitchFamily="34" charset="-122"/>
              </a:rPr>
              <a:t>二、命题质量要求</a:t>
            </a:r>
            <a:endParaRPr lang="zh-CN" altLang="en-US" sz="2400" dirty="0">
              <a:latin typeface="微软雅黑" panose="020B0503020204020204" pitchFamily="34" charset="-122"/>
              <a:ea typeface="微软雅黑" panose="020B0503020204020204" pitchFamily="34" charset="-122"/>
            </a:endParaRPr>
          </a:p>
        </p:txBody>
      </p:sp>
      <p:sp>
        <p:nvSpPr>
          <p:cNvPr id="13" name="文本框 12"/>
          <p:cNvSpPr txBox="1"/>
          <p:nvPr/>
        </p:nvSpPr>
        <p:spPr>
          <a:xfrm>
            <a:off x="5373309" y="93518"/>
            <a:ext cx="3669092" cy="461665"/>
          </a:xfrm>
          <a:prstGeom prst="rect">
            <a:avLst/>
          </a:prstGeom>
          <a:noFill/>
        </p:spPr>
        <p:txBody>
          <a:bodyPr wrap="square" rtlCol="0">
            <a:spAutoFit/>
          </a:bodyPr>
          <a:lstStyle/>
          <a:p>
            <a:r>
              <a:rPr lang="zh-CN" altLang="en-US" sz="2400" dirty="0" smtClean="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rPr>
              <a:t>第一部分    命题总体要求</a:t>
            </a:r>
            <a:endParaRPr lang="zh-CN" altLang="en-US" sz="2400" dirty="0">
              <a:solidFill>
                <a:srgbClr val="C00000"/>
              </a:solidFill>
              <a:effectLst>
                <a:outerShdw blurRad="50800" dist="38100" dir="2700000" algn="tl" rotWithShape="0">
                  <a:prstClr val="black">
                    <a:alpha val="40000"/>
                  </a:prstClr>
                </a:outerShdw>
              </a:effectLst>
              <a:latin typeface="微软雅黑" panose="020B0503020204020204" pitchFamily="34" charset="-122"/>
              <a:ea typeface="微软雅黑" panose="020B0503020204020204" pitchFamily="34" charset="-122"/>
            </a:endParaRPr>
          </a:p>
        </p:txBody>
      </p:sp>
      <p:sp>
        <p:nvSpPr>
          <p:cNvPr id="5" name="内容占位符 2"/>
          <p:cNvSpPr txBox="1">
            <a:spLocks/>
          </p:cNvSpPr>
          <p:nvPr/>
        </p:nvSpPr>
        <p:spPr>
          <a:xfrm>
            <a:off x="654755" y="1478932"/>
            <a:ext cx="8003823" cy="454377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457200">
              <a:lnSpc>
                <a:spcPts val="2800"/>
              </a:lnSpc>
              <a:spcBef>
                <a:spcPts val="0"/>
              </a:spcBef>
              <a:buNone/>
            </a:pPr>
            <a:r>
              <a:rPr lang="en-US" altLang="zh-CN" sz="1800" dirty="0" smtClean="0"/>
              <a:t>1. </a:t>
            </a:r>
            <a:r>
              <a:rPr lang="zh-CN" altLang="en-US" sz="1800" dirty="0" smtClean="0"/>
              <a:t>试题内容和答案无</a:t>
            </a:r>
            <a:r>
              <a:rPr lang="zh-CN" altLang="en-US" sz="1800" dirty="0"/>
              <a:t>科学性错误，对教材中表述不科学、错误或学术上有争议的内容，命题时应予以适当回避。</a:t>
            </a:r>
            <a:endParaRPr lang="en-US" altLang="zh-CN" sz="1800" dirty="0" smtClean="0"/>
          </a:p>
          <a:p>
            <a:pPr marL="0" indent="457200">
              <a:lnSpc>
                <a:spcPts val="3000"/>
              </a:lnSpc>
              <a:spcBef>
                <a:spcPts val="0"/>
              </a:spcBef>
              <a:buNone/>
            </a:pPr>
            <a:r>
              <a:rPr lang="en-US" altLang="zh-CN" sz="1800" dirty="0" smtClean="0"/>
              <a:t>2. </a:t>
            </a:r>
            <a:r>
              <a:rPr lang="zh-CN" altLang="en-US" sz="1800" dirty="0" smtClean="0"/>
              <a:t>试题内容和答案无政治性错误，不得与现行政策和法律、法规相抵触。</a:t>
            </a:r>
            <a:endParaRPr lang="en-US" altLang="zh-CN" sz="1800" dirty="0" smtClean="0"/>
          </a:p>
          <a:p>
            <a:pPr marL="0" indent="457200">
              <a:lnSpc>
                <a:spcPts val="3000"/>
              </a:lnSpc>
              <a:spcBef>
                <a:spcPts val="0"/>
              </a:spcBef>
              <a:buNone/>
            </a:pPr>
            <a:r>
              <a:rPr lang="en-US" altLang="zh-CN" sz="1800" dirty="0" smtClean="0"/>
              <a:t>3. </a:t>
            </a:r>
            <a:r>
              <a:rPr lang="zh-CN" altLang="en-US" sz="1800" dirty="0" smtClean="0"/>
              <a:t>试题内容和答案无技术性错误，题意应完整、明确、精炼，易于理解，不产生歧义。</a:t>
            </a:r>
            <a:endParaRPr lang="en-US" altLang="zh-CN" sz="1800" dirty="0" smtClean="0"/>
          </a:p>
          <a:p>
            <a:pPr marL="0" indent="457200">
              <a:lnSpc>
                <a:spcPts val="3000"/>
              </a:lnSpc>
              <a:spcBef>
                <a:spcPts val="0"/>
              </a:spcBef>
              <a:buNone/>
            </a:pPr>
            <a:r>
              <a:rPr lang="en-US" altLang="zh-CN" sz="1800" dirty="0" smtClean="0"/>
              <a:t>4. </a:t>
            </a:r>
            <a:r>
              <a:rPr lang="zh-CN" altLang="en-US" sz="1800" dirty="0" smtClean="0"/>
              <a:t>试题内容应具有考查意义，有明确的考核目标，不应出现考核目标不明确的试题。</a:t>
            </a:r>
            <a:endParaRPr lang="en-US" altLang="zh-CN" sz="1800" dirty="0" smtClean="0"/>
          </a:p>
          <a:p>
            <a:pPr marL="0" indent="457200">
              <a:lnSpc>
                <a:spcPts val="3000"/>
              </a:lnSpc>
              <a:spcBef>
                <a:spcPts val="0"/>
              </a:spcBef>
              <a:buNone/>
            </a:pPr>
            <a:r>
              <a:rPr lang="en-US" altLang="zh-CN" sz="1800" dirty="0" smtClean="0"/>
              <a:t>5. </a:t>
            </a:r>
            <a:r>
              <a:rPr lang="zh-CN" altLang="en-US" sz="1800" dirty="0" smtClean="0"/>
              <a:t>名词、术语、图表、数据、量纲表述应规范、统一。</a:t>
            </a:r>
            <a:endParaRPr lang="en-US" altLang="zh-CN" sz="1800" dirty="0" smtClean="0"/>
          </a:p>
          <a:p>
            <a:pPr marL="0" indent="457200">
              <a:lnSpc>
                <a:spcPts val="3000"/>
              </a:lnSpc>
              <a:spcBef>
                <a:spcPts val="0"/>
              </a:spcBef>
              <a:buNone/>
            </a:pPr>
            <a:r>
              <a:rPr lang="en-US" altLang="zh-CN" sz="1800" dirty="0" smtClean="0"/>
              <a:t>6. </a:t>
            </a:r>
            <a:r>
              <a:rPr lang="zh-CN" altLang="en-US" sz="1800" dirty="0" smtClean="0"/>
              <a:t>试题、答案的格式应符合规范要求。</a:t>
            </a:r>
            <a:endParaRPr lang="en-US" altLang="zh-CN" sz="1800" dirty="0" smtClean="0"/>
          </a:p>
          <a:p>
            <a:pPr marL="0" indent="457200">
              <a:lnSpc>
                <a:spcPts val="3000"/>
              </a:lnSpc>
              <a:spcBef>
                <a:spcPts val="0"/>
              </a:spcBef>
              <a:buNone/>
            </a:pPr>
            <a:r>
              <a:rPr lang="en-US" altLang="zh-CN" sz="1800" dirty="0" smtClean="0"/>
              <a:t>7. </a:t>
            </a:r>
            <a:r>
              <a:rPr lang="zh-CN" altLang="en-US" sz="1800" dirty="0" smtClean="0"/>
              <a:t>为体现考试的公平、公正，一般不使用陈题、旧题和网上下载的试题。</a:t>
            </a:r>
            <a:endParaRPr lang="en-US" altLang="zh-CN" sz="1800" dirty="0" smtClean="0"/>
          </a:p>
          <a:p>
            <a:pPr marL="0" indent="457200">
              <a:lnSpc>
                <a:spcPts val="3000"/>
              </a:lnSpc>
              <a:spcBef>
                <a:spcPts val="0"/>
              </a:spcBef>
              <a:buNone/>
            </a:pPr>
            <a:r>
              <a:rPr lang="en-US" altLang="zh-CN" sz="1800" dirty="0" smtClean="0"/>
              <a:t>8. </a:t>
            </a:r>
            <a:r>
              <a:rPr lang="zh-CN" altLang="en-US" sz="1800" dirty="0" smtClean="0"/>
              <a:t>试题之间无雷同。</a:t>
            </a:r>
            <a:endParaRPr lang="en-US" altLang="zh-CN" sz="1800" dirty="0" smtClean="0"/>
          </a:p>
          <a:p>
            <a:pPr marL="0" indent="457200">
              <a:lnSpc>
                <a:spcPts val="3000"/>
              </a:lnSpc>
              <a:spcBef>
                <a:spcPts val="0"/>
              </a:spcBef>
              <a:buNone/>
            </a:pPr>
            <a:r>
              <a:rPr lang="en-US" altLang="zh-CN" sz="1800" dirty="0" smtClean="0"/>
              <a:t>9. </a:t>
            </a:r>
            <a:r>
              <a:rPr lang="zh-CN" altLang="en-US" sz="1800" dirty="0" smtClean="0"/>
              <a:t>试题知识点、能级要求、难度层次等参数应标注准确。</a:t>
            </a:r>
          </a:p>
        </p:txBody>
      </p:sp>
    </p:spTree>
    <p:extLst>
      <p:ext uri="{BB962C8B-B14F-4D97-AF65-F5344CB8AC3E}">
        <p14:creationId xmlns:p14="http://schemas.microsoft.com/office/powerpoint/2010/main" val="326345129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b4c7732435421dbf6a6252843a45f9a13ab19dc0"/>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5367</TotalTime>
  <Words>5782</Words>
  <Application>Microsoft Office PowerPoint</Application>
  <PresentationFormat>全屏显示(4:3)</PresentationFormat>
  <Paragraphs>415</Paragraphs>
  <Slides>51</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51</vt:i4>
      </vt:variant>
    </vt:vector>
  </HeadingPairs>
  <TitlesOfParts>
    <vt:vector size="61" baseType="lpstr">
      <vt:lpstr>黑体</vt:lpstr>
      <vt:lpstr>华文新魏</vt:lpstr>
      <vt:lpstr>宋体</vt:lpstr>
      <vt:lpstr>微软雅黑</vt:lpstr>
      <vt:lpstr>Arial</vt:lpstr>
      <vt:lpstr>Calibri</vt:lpstr>
      <vt:lpstr>Calibri Light</vt:lpstr>
      <vt:lpstr>Cambria Math</vt:lpstr>
      <vt:lpstr>Times New Roman</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yeshaojun5056@163.com</dc:creator>
  <cp:lastModifiedBy>MC SYSTEM</cp:lastModifiedBy>
  <cp:revision>402</cp:revision>
  <dcterms:created xsi:type="dcterms:W3CDTF">2015-07-20T08:12:29Z</dcterms:created>
  <dcterms:modified xsi:type="dcterms:W3CDTF">2016-08-10T02:47:39Z</dcterms:modified>
</cp:coreProperties>
</file>