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54"/>
  </p:notesMasterIdLst>
  <p:sldIdLst>
    <p:sldId id="257" r:id="rId2"/>
    <p:sldId id="261" r:id="rId3"/>
    <p:sldId id="470" r:id="rId4"/>
    <p:sldId id="471" r:id="rId5"/>
    <p:sldId id="445" r:id="rId6"/>
    <p:sldId id="446" r:id="rId7"/>
    <p:sldId id="447" r:id="rId8"/>
    <p:sldId id="448" r:id="rId9"/>
    <p:sldId id="449" r:id="rId10"/>
    <p:sldId id="450" r:id="rId11"/>
    <p:sldId id="451" r:id="rId12"/>
    <p:sldId id="452" r:id="rId13"/>
    <p:sldId id="453" r:id="rId14"/>
    <p:sldId id="454" r:id="rId15"/>
    <p:sldId id="455" r:id="rId16"/>
    <p:sldId id="456" r:id="rId17"/>
    <p:sldId id="457" r:id="rId18"/>
    <p:sldId id="474" r:id="rId19"/>
    <p:sldId id="475" r:id="rId20"/>
    <p:sldId id="476" r:id="rId21"/>
    <p:sldId id="477" r:id="rId22"/>
    <p:sldId id="478" r:id="rId23"/>
    <p:sldId id="479" r:id="rId24"/>
    <p:sldId id="480" r:id="rId25"/>
    <p:sldId id="481" r:id="rId26"/>
    <p:sldId id="482" r:id="rId27"/>
    <p:sldId id="483" r:id="rId28"/>
    <p:sldId id="503" r:id="rId29"/>
    <p:sldId id="504" r:id="rId30"/>
    <p:sldId id="505" r:id="rId31"/>
    <p:sldId id="484" r:id="rId32"/>
    <p:sldId id="485" r:id="rId33"/>
    <p:sldId id="487" r:id="rId34"/>
    <p:sldId id="486" r:id="rId35"/>
    <p:sldId id="488" r:id="rId36"/>
    <p:sldId id="489" r:id="rId37"/>
    <p:sldId id="492" r:id="rId38"/>
    <p:sldId id="493" r:id="rId39"/>
    <p:sldId id="494" r:id="rId40"/>
    <p:sldId id="495" r:id="rId41"/>
    <p:sldId id="507" r:id="rId42"/>
    <p:sldId id="506" r:id="rId43"/>
    <p:sldId id="496" r:id="rId44"/>
    <p:sldId id="497" r:id="rId45"/>
    <p:sldId id="498" r:id="rId46"/>
    <p:sldId id="499" r:id="rId47"/>
    <p:sldId id="500" r:id="rId48"/>
    <p:sldId id="501" r:id="rId49"/>
    <p:sldId id="502" r:id="rId50"/>
    <p:sldId id="508" r:id="rId51"/>
    <p:sldId id="443" r:id="rId52"/>
    <p:sldId id="442" r:id="rId53"/>
  </p:sldIdLst>
  <p:sldSz cx="9144000" cy="6858000" type="screen4x3"/>
  <p:notesSz cx="6858000" cy="9144000"/>
  <p:custDataLst>
    <p:tags r:id="rId5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93" userDrawn="1">
          <p15:clr>
            <a:srgbClr val="A4A3A4"/>
          </p15:clr>
        </p15:guide>
        <p15:guide id="2" pos="311" userDrawn="1">
          <p15:clr>
            <a:srgbClr val="A4A3A4"/>
          </p15:clr>
        </p15:guide>
        <p15:guide id="3" pos="3697" userDrawn="1">
          <p15:clr>
            <a:srgbClr val="A4A3A4"/>
          </p15:clr>
        </p15:guide>
        <p15:guide id="4" pos="2880" userDrawn="1">
          <p15:clr>
            <a:srgbClr val="A4A3A4"/>
          </p15:clr>
        </p15:guide>
        <p15:guide id="5" orient="horz" pos="2455" userDrawn="1">
          <p15:clr>
            <a:srgbClr val="A4A3A4"/>
          </p15:clr>
        </p15:guide>
        <p15:guide id="6" pos="22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3325"/>
    <a:srgbClr val="265F92"/>
    <a:srgbClr val="BBCFDA"/>
    <a:srgbClr val="FF0000"/>
    <a:srgbClr val="C7C7C7"/>
    <a:srgbClr val="D7D7D7"/>
    <a:srgbClr val="FFF6E7"/>
    <a:srgbClr val="57595B"/>
    <a:srgbClr val="444444"/>
    <a:srgbClr val="094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36" autoAdjust="0"/>
    <p:restoredTop sz="91748" autoAdjust="0"/>
  </p:normalViewPr>
  <p:slideViewPr>
    <p:cSldViewPr snapToGrid="0" showGuides="1">
      <p:cViewPr varScale="1">
        <p:scale>
          <a:sx n="84" d="100"/>
          <a:sy n="84" d="100"/>
        </p:scale>
        <p:origin x="1386" y="66"/>
      </p:cViewPr>
      <p:guideLst>
        <p:guide orient="horz" pos="1593"/>
        <p:guide pos="311"/>
        <p:guide pos="3697"/>
        <p:guide pos="2880"/>
        <p:guide orient="horz" pos="2455"/>
        <p:guide pos="22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43B4FE-D1FB-4EB8-86E9-B3A3E176F958}" type="datetimeFigureOut">
              <a:rPr lang="zh-CN" altLang="en-US" smtClean="0"/>
              <a:t>2016/8/10</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C8F5AA-9C31-4ED1-824B-C860FDEFBFC3}" type="slidenum">
              <a:rPr lang="zh-CN" altLang="en-US" smtClean="0"/>
              <a:t>‹#›</a:t>
            </a:fld>
            <a:endParaRPr lang="zh-CN" altLang="en-US"/>
          </a:p>
        </p:txBody>
      </p:sp>
    </p:spTree>
    <p:extLst>
      <p:ext uri="{BB962C8B-B14F-4D97-AF65-F5344CB8AC3E}">
        <p14:creationId xmlns:p14="http://schemas.microsoft.com/office/powerpoint/2010/main" val="1145464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一</a:t>
            </a:r>
            <a:endParaRPr lang="zh-CN" altLang="en-US" dirty="0"/>
          </a:p>
        </p:txBody>
      </p:sp>
      <p:sp>
        <p:nvSpPr>
          <p:cNvPr id="4" name="灯片编号占位符 3"/>
          <p:cNvSpPr>
            <a:spLocks noGrp="1"/>
          </p:cNvSpPr>
          <p:nvPr>
            <p:ph type="sldNum" sz="quarter" idx="10"/>
          </p:nvPr>
        </p:nvSpPr>
        <p:spPr/>
        <p:txBody>
          <a:bodyPr/>
          <a:lstStyle/>
          <a:p>
            <a:fld id="{B2C8F5AA-9C31-4ED1-824B-C860FDEFBFC3}" type="slidenum">
              <a:rPr lang="zh-CN" altLang="en-US" smtClean="0"/>
              <a:t>10</a:t>
            </a:fld>
            <a:endParaRPr lang="zh-CN" altLang="en-US"/>
          </a:p>
        </p:txBody>
      </p:sp>
    </p:spTree>
    <p:extLst>
      <p:ext uri="{BB962C8B-B14F-4D97-AF65-F5344CB8AC3E}">
        <p14:creationId xmlns:p14="http://schemas.microsoft.com/office/powerpoint/2010/main" val="12058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42313060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539633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6355556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2655120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22902098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15770004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1745802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0465390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6" name="矩形 5"/>
          <p:cNvSpPr/>
          <p:nvPr userDrawn="1"/>
        </p:nvSpPr>
        <p:spPr>
          <a:xfrm>
            <a:off x="0" y="6200454"/>
            <a:ext cx="9144000" cy="657546"/>
          </a:xfrm>
          <a:prstGeom prst="rect">
            <a:avLst/>
          </a:prstGeom>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r="100000" b="100000"/>
            </a:path>
            <a:tileRect l="-100000" t="-100000"/>
          </a:gradFill>
          <a:effectLst>
            <a:outerShdw blurRad="50800" dist="50800" dir="5400000" algn="ctr" rotWithShape="0">
              <a:srgbClr val="000000">
                <a:alpha val="38000"/>
              </a:srgb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Date Placeholder 1"/>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F8BEFBF-5B5F-4BD2-A74A-61A97BF1200E}" type="slidenum">
              <a:rPr lang="zh-CN" altLang="en-US" smtClean="0"/>
              <a:t>‹#›</a:t>
            </a:fld>
            <a:endParaRPr lang="zh-CN" altLang="en-US"/>
          </a:p>
        </p:txBody>
      </p:sp>
      <p:pic>
        <p:nvPicPr>
          <p:cNvPr id="5" name="图片 4"/>
          <p:cNvPicPr>
            <a:picLocks noChangeAspect="1"/>
          </p:cNvPicPr>
          <p:nvPr userDrawn="1"/>
        </p:nvPicPr>
        <p:blipFill rotWithShape="1">
          <a:blip r:embed="rId2" cstate="print">
            <a:extLst>
              <a:ext uri="{28A0092B-C50C-407E-A947-70E740481C1C}">
                <a14:useLocalDpi xmlns:a14="http://schemas.microsoft.com/office/drawing/2010/main" val="0"/>
              </a:ext>
            </a:extLst>
          </a:blip>
          <a:srcRect l="13306" t="22382" r="6364" b="3025"/>
          <a:stretch/>
        </p:blipFill>
        <p:spPr>
          <a:xfrm>
            <a:off x="0" y="6299735"/>
            <a:ext cx="3625824" cy="602714"/>
          </a:xfrm>
          <a:prstGeom prst="rect">
            <a:avLst/>
          </a:prstGeom>
          <a:effectLst>
            <a:softEdge rad="76200"/>
          </a:effectLst>
        </p:spPr>
      </p:pic>
      <p:sp>
        <p:nvSpPr>
          <p:cNvPr id="7" name="文本框 6"/>
          <p:cNvSpPr txBox="1"/>
          <p:nvPr userDrawn="1"/>
        </p:nvSpPr>
        <p:spPr>
          <a:xfrm>
            <a:off x="6258886" y="6354782"/>
            <a:ext cx="3158662" cy="369332"/>
          </a:xfrm>
          <a:prstGeom prst="rect">
            <a:avLst/>
          </a:prstGeom>
          <a:noFill/>
          <a:effectLst>
            <a:glow rad="139700">
              <a:schemeClr val="bg1"/>
            </a:glow>
            <a:outerShdw blurRad="50800" dist="38100" algn="l" rotWithShape="0">
              <a:prstClr val="black">
                <a:alpha val="40000"/>
              </a:prstClr>
            </a:outerShdw>
          </a:effectLst>
        </p:spPr>
        <p:txBody>
          <a:bodyPr wrap="square" rtlCol="0">
            <a:spAutoFit/>
          </a:bodyPr>
          <a:lstStyle/>
          <a:p>
            <a:r>
              <a:rPr lang="zh-CN" altLang="en-US" dirty="0" smtClean="0">
                <a:solidFill>
                  <a:srgbClr val="FF0000"/>
                </a:solidFill>
                <a:latin typeface="华文新魏" panose="02010800040101010101" pitchFamily="2" charset="-122"/>
                <a:ea typeface="华文新魏" panose="02010800040101010101" pitchFamily="2" charset="-122"/>
              </a:rPr>
              <a:t>会做人     会技能      会创新</a:t>
            </a:r>
            <a:endParaRPr lang="zh-CN" altLang="en-US" dirty="0">
              <a:solidFill>
                <a:srgbClr val="FF0000"/>
              </a:solidFill>
              <a:latin typeface="华文新魏" panose="02010800040101010101" pitchFamily="2" charset="-122"/>
              <a:ea typeface="华文新魏" panose="02010800040101010101" pitchFamily="2" charset="-122"/>
            </a:endParaRPr>
          </a:p>
        </p:txBody>
      </p:sp>
      <p:sp>
        <p:nvSpPr>
          <p:cNvPr id="9" name="矩形 8"/>
          <p:cNvSpPr/>
          <p:nvPr userDrawn="1"/>
        </p:nvSpPr>
        <p:spPr>
          <a:xfrm>
            <a:off x="10633" y="-5821"/>
            <a:ext cx="9143999" cy="660664"/>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w="0">
            <a:noFill/>
          </a:ln>
          <a:effectLst>
            <a:reflection stA="0" endPos="65000" dist="50800" dir="5400000" sy="-100000" algn="bl" rotWithShape="0"/>
            <a:softEdge rad="12700"/>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pic>
        <p:nvPicPr>
          <p:cNvPr id="21" name="图片 20"/>
          <p:cNvPicPr>
            <a:picLocks noChangeAspect="1"/>
          </p:cNvPicPr>
          <p:nvPr userDrawn="1"/>
        </p:nvPicPr>
        <p:blipFill rotWithShape="1">
          <a:blip r:embed="rId3"/>
          <a:srcRect l="12018" t="32183" r="8822" b="29176"/>
          <a:stretch/>
        </p:blipFill>
        <p:spPr>
          <a:xfrm>
            <a:off x="0" y="-5821"/>
            <a:ext cx="4199861" cy="656901"/>
          </a:xfrm>
          <a:prstGeom prst="rect">
            <a:avLst/>
          </a:prstGeom>
        </p:spPr>
      </p:pic>
      <p:sp>
        <p:nvSpPr>
          <p:cNvPr id="22" name="文本框 21"/>
          <p:cNvSpPr txBox="1"/>
          <p:nvPr userDrawn="1"/>
        </p:nvSpPr>
        <p:spPr>
          <a:xfrm>
            <a:off x="221154" y="83046"/>
            <a:ext cx="3291655" cy="461665"/>
          </a:xfrm>
          <a:prstGeom prst="rect">
            <a:avLst/>
          </a:prstGeom>
          <a:noFill/>
          <a:effectLst>
            <a:outerShdw blurRad="50800" dist="38100" dir="2700000" algn="tl" rotWithShape="0">
              <a:prstClr val="black">
                <a:alpha val="40000"/>
              </a:prstClr>
            </a:outerShdw>
          </a:effectLst>
        </p:spPr>
        <p:txBody>
          <a:bodyPr wrap="square" rtlCol="0">
            <a:spAutoFit/>
          </a:bodyPr>
          <a:lstStyle/>
          <a:p>
            <a:r>
              <a:rPr lang="zh-CN" altLang="en-US" sz="2400" smtClean="0">
                <a:solidFill>
                  <a:schemeClr val="bg1"/>
                </a:solidFill>
                <a:latin typeface="微软雅黑" panose="020B0503020204020204" pitchFamily="34" charset="-122"/>
                <a:ea typeface="微软雅黑" panose="020B0503020204020204" pitchFamily="34" charset="-122"/>
              </a:rPr>
              <a:t>数学学业</a:t>
            </a:r>
            <a:r>
              <a:rPr lang="zh-CN" altLang="en-US" sz="2400" dirty="0" smtClean="0">
                <a:solidFill>
                  <a:schemeClr val="bg1"/>
                </a:solidFill>
                <a:latin typeface="微软雅黑" panose="020B0503020204020204" pitchFamily="34" charset="-122"/>
                <a:ea typeface="微软雅黑" panose="020B0503020204020204" pitchFamily="34" charset="-122"/>
              </a:rPr>
              <a:t>水平考试研究</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776642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41145204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18705597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brightnessContrast bright="-3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116128045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1&#20851;&#20110;&#24314;&#31435;&#27743;&#33487;&#30465;&#20013;&#31561;&#32844;&#19994;&#23398;&#26657;&#23398;&#29983;%20&#23398;&#19994;&#27700;&#24179;&#27979;&#35797;&#21046;&#24230;&#30340;&#24847;&#35265;&#65288;&#35797;&#34892;&#65289;.pdf" TargetMode="External"/><Relationship Id="rId2" Type="http://schemas.openxmlformats.org/officeDocument/2006/relationships/hyperlink" Target="4&#20851;&#20110;&#25104;&#31435;&#27743;&#33487;&#30465;&#20013;&#31561;&#32844;&#19994;&#23398;&#26657;&#23398;&#29983;&#23398;&#19994;&#27700;&#24179;&#32771;&#35797;&#21150;&#20844;&#23460;.pdf" TargetMode="External"/><Relationship Id="rId1" Type="http://schemas.openxmlformats.org/officeDocument/2006/relationships/slideLayout" Target="../slideLayouts/slideLayout7.xml"/><Relationship Id="rId5" Type="http://schemas.openxmlformats.org/officeDocument/2006/relationships/hyperlink" Target="3&#20851;&#20110;&#25104;&#31435;&#27743;&#33487;&#30465;&#20013;&#31561;&#32844;&#19994;&#23398;&#26657;&#23398;&#29983;&#23398;&#19994;&#27700;&#24179;&#27979;&#35797;&#25351;&#23548;&#22996;&#21592;&#20250;&#30340;&#36890;&#30693;.pdf" TargetMode="External"/><Relationship Id="rId4" Type="http://schemas.openxmlformats.org/officeDocument/2006/relationships/hyperlink" Target="2&#20851;&#20110;&#21360;&#21457;&#12298;&#27743;&#33487;&#30465;&#20013;&#31561;&#32844;&#19994;&#23398;&#26657;&#23398;&#29983;&#23398;&#19994;&#27700;&#24179;&#27979;&#35797;&#23454;&#26045;&#26041;&#26696;&#12299;&#30340;&#36890;&#30693;.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5&#27743;&#33487;&#30465;&#20013;&#31561;&#32844;&#19994;&#23398;&#26657;&#23398;&#19994;&#27700;&#24179;&#32771;&#35797;&#12298;&#25968;&#23398;&#12299;&#35838;&#31243;&#32771;&#35797;&#22823;&#32434;.pdf"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5&#27743;&#33487;&#30465;&#20013;&#31561;&#32844;&#19994;&#23398;&#26657;&#23398;&#19994;&#27700;&#24179;&#32771;&#35797;&#12298;&#25968;&#23398;&#12299;&#35838;&#31243;&#32771;&#35797;&#22823;&#32434;.pdf"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hyperlink" Target="&#23398;&#19994;&#27700;&#24179;&#27979;&#35797;&#21629;&#39064;&#35268;&#33539;.pptx"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6&#22269;&#21153;&#38498;&#20851;&#20110;&#21152;&#24555;&#21457;&#23637;&#29616;&#20195;&#32844;&#19994;&#25945;&#32946;&#30340;&#20915;&#23450;.pdf"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7&#20851;&#20110;&#36827;&#19968;&#27493;&#25552;&#39640;&#32844;&#19994;&#25945;&#32946;&#25945;&#23398;&#36136;&#37327;&#30340;&#24847;&#35265;.pdf"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477708" y="1979248"/>
            <a:ext cx="6255182" cy="830997"/>
          </a:xfrm>
          <a:prstGeom prst="rect">
            <a:avLst/>
          </a:prstGeom>
          <a:noFill/>
        </p:spPr>
        <p:txBody>
          <a:bodyPr wrap="square" rtlCol="0">
            <a:spAutoFit/>
          </a:bodyPr>
          <a:lstStyle/>
          <a:p>
            <a:r>
              <a:rPr lang="zh-CN" altLang="en-US" sz="4800" b="1" spc="-170" dirty="0" smtClean="0">
                <a:solidFill>
                  <a:srgbClr val="C00000"/>
                </a:solidFill>
                <a:effectLst>
                  <a:glow rad="101600">
                    <a:schemeClr val="accent4">
                      <a:satMod val="175000"/>
                      <a:alpha val="40000"/>
                    </a:schemeClr>
                  </a:glow>
                  <a:outerShdw blurRad="50800" dist="38100" dir="2700000" algn="tl" rotWithShape="0">
                    <a:prstClr val="black">
                      <a:alpha val="40000"/>
                    </a:prstClr>
                  </a:outerShdw>
                </a:effectLst>
                <a:latin typeface="华文新魏" panose="02010800040101010101" pitchFamily="2" charset="-122"/>
                <a:ea typeface="华文新魏" panose="02010800040101010101" pitchFamily="2" charset="-122"/>
              </a:rPr>
              <a:t>数学学业水平考试研究</a:t>
            </a:r>
            <a:endParaRPr lang="zh-CN" altLang="en-US" sz="4800" b="1" spc="-170" dirty="0">
              <a:solidFill>
                <a:srgbClr val="C00000"/>
              </a:solidFill>
              <a:effectLst>
                <a:glow rad="101600">
                  <a:schemeClr val="accent4">
                    <a:satMod val="175000"/>
                    <a:alpha val="40000"/>
                  </a:schemeClr>
                </a:glow>
                <a:outerShdw blurRad="50800" dist="38100" dir="2700000" algn="tl" rotWithShape="0">
                  <a:prstClr val="black">
                    <a:alpha val="40000"/>
                  </a:prstClr>
                </a:outerShdw>
              </a:effectLst>
              <a:latin typeface="华文新魏" panose="02010800040101010101" pitchFamily="2" charset="-122"/>
              <a:ea typeface="华文新魏" panose="02010800040101010101" pitchFamily="2" charset="-122"/>
            </a:endParaRPr>
          </a:p>
        </p:txBody>
      </p:sp>
      <p:sp>
        <p:nvSpPr>
          <p:cNvPr id="5" name="文本框 4"/>
          <p:cNvSpPr txBox="1"/>
          <p:nvPr/>
        </p:nvSpPr>
        <p:spPr>
          <a:xfrm>
            <a:off x="1477708" y="3253379"/>
            <a:ext cx="6045311" cy="1579920"/>
          </a:xfrm>
          <a:prstGeom prst="rect">
            <a:avLst/>
          </a:prstGeom>
          <a:noFill/>
        </p:spPr>
        <p:txBody>
          <a:bodyPr wrap="square" rtlCol="0">
            <a:spAutoFit/>
          </a:bodyPr>
          <a:lstStyle/>
          <a:p>
            <a:pPr algn="ctr">
              <a:lnSpc>
                <a:spcPts val="5800"/>
              </a:lnSpc>
            </a:pPr>
            <a:r>
              <a:rPr lang="zh-CN" altLang="en-US" sz="2400" b="1" dirty="0" smtClean="0">
                <a:solidFill>
                  <a:srgbClr val="265F92"/>
                </a:solidFill>
                <a:latin typeface="微软雅黑" panose="020B0503020204020204" pitchFamily="34" charset="-122"/>
                <a:ea typeface="微软雅黑" panose="020B0503020204020204" pitchFamily="34" charset="-122"/>
              </a:rPr>
              <a:t>江苏省南通中等专业学校     吴晓进</a:t>
            </a:r>
            <a:endParaRPr lang="en-US" altLang="zh-CN" sz="2400" b="1" dirty="0">
              <a:solidFill>
                <a:srgbClr val="265F92"/>
              </a:solidFill>
              <a:latin typeface="微软雅黑" panose="020B0503020204020204" pitchFamily="34" charset="-122"/>
              <a:ea typeface="微软雅黑" panose="020B0503020204020204" pitchFamily="34" charset="-122"/>
            </a:endParaRPr>
          </a:p>
          <a:p>
            <a:pPr algn="ctr">
              <a:lnSpc>
                <a:spcPts val="5800"/>
              </a:lnSpc>
            </a:pPr>
            <a:r>
              <a:rPr lang="en-US" altLang="zh-CN" sz="2400" b="1" dirty="0" smtClean="0">
                <a:solidFill>
                  <a:srgbClr val="265F92"/>
                </a:solidFill>
                <a:latin typeface="微软雅黑" panose="020B0503020204020204" pitchFamily="34" charset="-122"/>
                <a:ea typeface="微软雅黑" panose="020B0503020204020204" pitchFamily="34" charset="-122"/>
              </a:rPr>
              <a:t> </a:t>
            </a:r>
            <a:r>
              <a:rPr lang="en-US" altLang="zh-CN" sz="2400" b="1" dirty="0">
                <a:solidFill>
                  <a:srgbClr val="265F92"/>
                </a:solidFill>
                <a:latin typeface="微软雅黑" panose="020B0503020204020204" pitchFamily="34" charset="-122"/>
                <a:ea typeface="微软雅黑" panose="020B0503020204020204" pitchFamily="34" charset="-122"/>
              </a:rPr>
              <a:t>2016</a:t>
            </a:r>
            <a:r>
              <a:rPr lang="zh-CN" altLang="en-US" sz="2400" b="1" dirty="0">
                <a:solidFill>
                  <a:srgbClr val="265F92"/>
                </a:solidFill>
                <a:latin typeface="微软雅黑" panose="020B0503020204020204" pitchFamily="34" charset="-122"/>
                <a:ea typeface="微软雅黑" panose="020B0503020204020204" pitchFamily="34" charset="-122"/>
              </a:rPr>
              <a:t> 年 </a:t>
            </a:r>
            <a:r>
              <a:rPr lang="en-US" altLang="zh-CN" sz="2400" b="1" dirty="0">
                <a:solidFill>
                  <a:srgbClr val="265F92"/>
                </a:solidFill>
                <a:latin typeface="微软雅黑" panose="020B0503020204020204" pitchFamily="34" charset="-122"/>
                <a:ea typeface="微软雅黑" panose="020B0503020204020204" pitchFamily="34" charset="-122"/>
              </a:rPr>
              <a:t>8 </a:t>
            </a:r>
            <a:r>
              <a:rPr lang="zh-CN" altLang="en-US" sz="2400" b="1" dirty="0">
                <a:solidFill>
                  <a:srgbClr val="265F92"/>
                </a:solidFill>
                <a:latin typeface="微软雅黑" panose="020B0503020204020204" pitchFamily="34" charset="-122"/>
                <a:ea typeface="微软雅黑" panose="020B0503020204020204" pitchFamily="34" charset="-122"/>
              </a:rPr>
              <a:t>月</a:t>
            </a:r>
            <a:endParaRPr lang="en-US" altLang="zh-CN" sz="2400" b="1" dirty="0">
              <a:solidFill>
                <a:srgbClr val="265F92"/>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61416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Rectangle 3"/>
          <p:cNvSpPr>
            <a:spLocks noChangeArrowheads="1"/>
          </p:cNvSpPr>
          <p:nvPr/>
        </p:nvSpPr>
        <p:spPr bwMode="auto">
          <a:xfrm>
            <a:off x="754788" y="1564594"/>
            <a:ext cx="7686863"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pPr>
            <a:r>
              <a:rPr lang="en-US" altLang="zh-CN" sz="1600" dirty="0">
                <a:latin typeface="+mn-ea"/>
              </a:rPr>
              <a:t>    </a:t>
            </a:r>
            <a:r>
              <a:rPr lang="zh-CN" altLang="zh-CN" sz="1600" dirty="0">
                <a:latin typeface="+mn-ea"/>
              </a:rPr>
              <a:t>中等职业学校</a:t>
            </a:r>
            <a:r>
              <a:rPr lang="zh-CN" altLang="en-US" sz="1600" dirty="0">
                <a:latin typeface="+mn-ea"/>
              </a:rPr>
              <a:t>学生</a:t>
            </a:r>
            <a:r>
              <a:rPr lang="zh-CN" altLang="zh-CN" sz="1600" dirty="0">
                <a:latin typeface="+mn-ea"/>
              </a:rPr>
              <a:t>学业水平考试</a:t>
            </a:r>
            <a:r>
              <a:rPr lang="zh-CN" altLang="en-US" sz="1600" dirty="0">
                <a:latin typeface="+mn-ea"/>
              </a:rPr>
              <a:t>，</a:t>
            </a:r>
            <a:r>
              <a:rPr lang="zh-CN" altLang="zh-CN" sz="1600" dirty="0">
                <a:latin typeface="+mn-ea"/>
              </a:rPr>
              <a:t>是考核</a:t>
            </a:r>
            <a:r>
              <a:rPr lang="zh-CN" altLang="en-US" sz="1600" dirty="0">
                <a:latin typeface="+mn-ea"/>
              </a:rPr>
              <a:t>学</a:t>
            </a:r>
            <a:r>
              <a:rPr lang="zh-CN" altLang="zh-CN" sz="1600" dirty="0">
                <a:latin typeface="+mn-ea"/>
              </a:rPr>
              <a:t>生</a:t>
            </a:r>
            <a:r>
              <a:rPr lang="zh-CN" altLang="zh-CN" sz="1600" dirty="0">
                <a:solidFill>
                  <a:srgbClr val="C00000"/>
                </a:solidFill>
                <a:latin typeface="+mn-ea"/>
              </a:rPr>
              <a:t>主要课程</a:t>
            </a:r>
            <a:r>
              <a:rPr lang="zh-CN" altLang="zh-CN" sz="1600" dirty="0">
                <a:latin typeface="+mn-ea"/>
              </a:rPr>
              <a:t>学习是否达到</a:t>
            </a:r>
            <a:r>
              <a:rPr lang="zh-CN" altLang="zh-CN" sz="1600" dirty="0">
                <a:solidFill>
                  <a:srgbClr val="C00000"/>
                </a:solidFill>
                <a:latin typeface="+mn-ea"/>
              </a:rPr>
              <a:t>基本要求</a:t>
            </a:r>
            <a:r>
              <a:rPr lang="zh-CN" altLang="zh-CN" sz="1600" dirty="0">
                <a:latin typeface="+mn-ea"/>
              </a:rPr>
              <a:t>的重要手段，是检测中等职业学校教学质量和</a:t>
            </a:r>
            <a:r>
              <a:rPr lang="en-US" altLang="zh-CN" sz="1600" dirty="0">
                <a:latin typeface="+mn-ea"/>
              </a:rPr>
              <a:t>(</a:t>
            </a:r>
            <a:r>
              <a:rPr lang="zh-CN" altLang="en-US" sz="1600" dirty="0">
                <a:latin typeface="+mn-ea"/>
              </a:rPr>
              <a:t>教师</a:t>
            </a:r>
            <a:r>
              <a:rPr lang="en-US" altLang="zh-CN" sz="1600" dirty="0">
                <a:latin typeface="+mn-ea"/>
              </a:rPr>
              <a:t>)</a:t>
            </a:r>
            <a:r>
              <a:rPr lang="zh-CN" altLang="zh-CN" sz="1600" dirty="0">
                <a:latin typeface="+mn-ea"/>
              </a:rPr>
              <a:t>教学水平的重要办法。</a:t>
            </a:r>
            <a:endParaRPr lang="en-US" altLang="zh-CN" sz="1600" dirty="0">
              <a:latin typeface="+mn-ea"/>
            </a:endParaRPr>
          </a:p>
          <a:p>
            <a:pPr>
              <a:lnSpc>
                <a:spcPct val="200000"/>
              </a:lnSpc>
            </a:pPr>
            <a:r>
              <a:rPr lang="en-US" altLang="zh-CN" sz="1600" dirty="0">
                <a:latin typeface="+mn-ea"/>
              </a:rPr>
              <a:t>    </a:t>
            </a:r>
            <a:r>
              <a:rPr lang="zh-CN" altLang="zh-CN" sz="1600" b="1" dirty="0">
                <a:solidFill>
                  <a:srgbClr val="C00000"/>
                </a:solidFill>
                <a:latin typeface="+mn-ea"/>
              </a:rPr>
              <a:t>基础性原则</a:t>
            </a:r>
            <a:r>
              <a:rPr lang="zh-CN" altLang="en-US" sz="1600" b="1" dirty="0">
                <a:solidFill>
                  <a:srgbClr val="C00000"/>
                </a:solidFill>
                <a:latin typeface="+mn-ea"/>
              </a:rPr>
              <a:t>：</a:t>
            </a:r>
            <a:r>
              <a:rPr lang="zh-CN" altLang="zh-CN" sz="1600" dirty="0">
                <a:latin typeface="+mn-ea"/>
              </a:rPr>
              <a:t>学业水平</a:t>
            </a:r>
            <a:r>
              <a:rPr lang="zh-CN" altLang="en-US" sz="1600" dirty="0">
                <a:latin typeface="+mn-ea"/>
              </a:rPr>
              <a:t>考</a:t>
            </a:r>
            <a:r>
              <a:rPr lang="zh-CN" altLang="zh-CN" sz="1600" dirty="0">
                <a:latin typeface="+mn-ea"/>
              </a:rPr>
              <a:t>试重点考查中等职业学校学生公共基础知识、专业基础理论和专业基本技能。</a:t>
            </a:r>
          </a:p>
          <a:p>
            <a:pPr>
              <a:lnSpc>
                <a:spcPct val="200000"/>
              </a:lnSpc>
            </a:pPr>
            <a:r>
              <a:rPr lang="en-US" altLang="zh-CN" sz="1600" dirty="0">
                <a:latin typeface="+mn-ea"/>
              </a:rPr>
              <a:t>    </a:t>
            </a:r>
            <a:r>
              <a:rPr lang="zh-CN" altLang="zh-CN" sz="1600" b="1" dirty="0">
                <a:solidFill>
                  <a:srgbClr val="C00000"/>
                </a:solidFill>
                <a:latin typeface="+mn-ea"/>
              </a:rPr>
              <a:t>有效性原则</a:t>
            </a:r>
            <a:r>
              <a:rPr lang="zh-CN" altLang="en-US" sz="1600" b="1" dirty="0">
                <a:solidFill>
                  <a:srgbClr val="C00000"/>
                </a:solidFill>
                <a:latin typeface="+mn-ea"/>
              </a:rPr>
              <a:t>：</a:t>
            </a:r>
            <a:r>
              <a:rPr lang="zh-CN" altLang="zh-CN" sz="1600" dirty="0">
                <a:latin typeface="+mn-ea"/>
              </a:rPr>
              <a:t>按人才培养方案和课程标准，制定学业水平</a:t>
            </a:r>
            <a:r>
              <a:rPr lang="zh-CN" altLang="en-US" sz="1600" dirty="0">
                <a:latin typeface="+mn-ea"/>
              </a:rPr>
              <a:t>考</a:t>
            </a:r>
            <a:r>
              <a:rPr lang="zh-CN" altLang="zh-CN" sz="1600" dirty="0">
                <a:latin typeface="+mn-ea"/>
              </a:rPr>
              <a:t>试大纲和实施方案，真实、准确地检测学生掌握知识的程度和运用知识解决问题的能力。</a:t>
            </a:r>
          </a:p>
          <a:p>
            <a:pPr>
              <a:lnSpc>
                <a:spcPct val="200000"/>
              </a:lnSpc>
            </a:pPr>
            <a:r>
              <a:rPr lang="en-US" altLang="zh-CN" sz="1600" dirty="0">
                <a:latin typeface="+mn-ea"/>
              </a:rPr>
              <a:t>    </a:t>
            </a:r>
            <a:r>
              <a:rPr lang="zh-CN" altLang="zh-CN" sz="1600" b="1" dirty="0">
                <a:solidFill>
                  <a:srgbClr val="C00000"/>
                </a:solidFill>
                <a:latin typeface="+mn-ea"/>
              </a:rPr>
              <a:t>公正性原则</a:t>
            </a:r>
            <a:r>
              <a:rPr lang="zh-CN" altLang="en-US" sz="1600" b="1" dirty="0">
                <a:solidFill>
                  <a:srgbClr val="C00000"/>
                </a:solidFill>
                <a:latin typeface="+mn-ea"/>
              </a:rPr>
              <a:t>：</a:t>
            </a:r>
            <a:r>
              <a:rPr lang="zh-CN" altLang="zh-CN" sz="1600" dirty="0">
                <a:latin typeface="+mn-ea"/>
              </a:rPr>
              <a:t>建立健全监督机制，加强过程监控，确保测试工作公平、公正、公开，保证测试的权威性、公信力</a:t>
            </a:r>
            <a:r>
              <a:rPr lang="zh-CN" altLang="zh-CN" sz="1600" dirty="0" smtClean="0">
                <a:latin typeface="+mn-ea"/>
              </a:rPr>
              <a:t>。</a:t>
            </a:r>
            <a:endParaRPr lang="zh-CN" altLang="en-US" sz="1600" dirty="0">
              <a:solidFill>
                <a:schemeClr val="hlink"/>
              </a:solidFill>
              <a:latin typeface="+mn-ea"/>
            </a:endParaRPr>
          </a:p>
        </p:txBody>
      </p:sp>
      <p:sp>
        <p:nvSpPr>
          <p:cNvPr id="19" name="文本框 18"/>
          <p:cNvSpPr txBox="1"/>
          <p:nvPr/>
        </p:nvSpPr>
        <p:spPr>
          <a:xfrm>
            <a:off x="789383" y="900032"/>
            <a:ext cx="4640456"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a:t>
            </a:r>
            <a:r>
              <a:rPr lang="zh-CN" altLang="en-US" sz="2400" dirty="0">
                <a:latin typeface="微软雅黑" panose="020B0503020204020204" pitchFamily="34" charset="-122"/>
                <a:ea typeface="微软雅黑" panose="020B0503020204020204" pitchFamily="34" charset="-122"/>
              </a:rPr>
              <a:t>学业水平考试</a:t>
            </a:r>
            <a:r>
              <a:rPr lang="zh-CN" altLang="en-US" sz="2400" dirty="0" smtClean="0">
                <a:latin typeface="微软雅黑" panose="020B0503020204020204" pitchFamily="34" charset="-122"/>
                <a:ea typeface="微软雅黑" panose="020B0503020204020204" pitchFamily="34" charset="-122"/>
              </a:rPr>
              <a:t>的基本原则</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椭圆 7"/>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椭圆 8"/>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1061163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25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ppt_x</p:attrName>
                                        </p:attrNameLst>
                                      </p:cBhvr>
                                      <p:tavLst>
                                        <p:tav tm="0">
                                          <p:val>
                                            <p:strVal val="#ppt_x"/>
                                          </p:val>
                                        </p:tav>
                                        <p:tav tm="100000">
                                          <p:val>
                                            <p:strVal val="#ppt_x"/>
                                          </p:val>
                                        </p:tav>
                                      </p:tavLst>
                                    </p:anim>
                                    <p:anim calcmode="lin" valueType="num">
                                      <p:cBhvr>
                                        <p:cTn id="23" dur="500" fill="hold"/>
                                        <p:tgtEl>
                                          <p:spTgt spid="14"/>
                                        </p:tgtEl>
                                        <p:attrNameLst>
                                          <p:attrName>ppt_y</p:attrName>
                                        </p:attrNameLst>
                                      </p:cBhvr>
                                      <p:tavLst>
                                        <p:tav tm="0">
                                          <p:val>
                                            <p:strVal val="1+#ppt_h/2"/>
                                          </p:val>
                                        </p:tav>
                                        <p:tav tm="100000">
                                          <p:val>
                                            <p:strVal val="#ppt_y"/>
                                          </p:val>
                                        </p:tav>
                                      </p:tavLst>
                                    </p:anim>
                                  </p:childTnLst>
                                </p:cTn>
                              </p:par>
                            </p:childTnLst>
                          </p:cTn>
                        </p:par>
                        <p:par>
                          <p:cTn id="24" fill="hold">
                            <p:stCondLst>
                              <p:cond delay="2450"/>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par>
                                <p:cTn id="28" presetID="42" presetClass="path" presetSubtype="0" decel="100000" fill="hold" grpId="1" nodeType="withEffect">
                                  <p:stCondLst>
                                    <p:cond delay="500"/>
                                  </p:stCondLst>
                                  <p:childTnLst>
                                    <p:animMotion origin="layout" path="M -3.54167E-6 -7.40741E-7 L 0.08894 0.08519 " pathEditMode="relative" rAng="0" ptsTypes="AA">
                                      <p:cBhvr>
                                        <p:cTn id="29" dur="1000" spd="-100000" fill="hold"/>
                                        <p:tgtEl>
                                          <p:spTgt spid="8"/>
                                        </p:tgtEl>
                                        <p:attrNameLst>
                                          <p:attrName>ppt_x</p:attrName>
                                          <p:attrName>ppt_y</p:attrName>
                                        </p:attrNameLst>
                                      </p:cBhvr>
                                      <p:rCtr x="4440" y="4259"/>
                                    </p:animMotion>
                                  </p:childTnLst>
                                </p:cTn>
                              </p:par>
                              <p:par>
                                <p:cTn id="30" presetID="10" presetClass="entr" presetSubtype="0" fill="hold" grpId="0" nodeType="withEffect">
                                  <p:stCondLst>
                                    <p:cond delay="50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childTnLst>
                                </p:cTn>
                              </p:par>
                              <p:par>
                                <p:cTn id="33" presetID="42" presetClass="path" presetSubtype="0" decel="100000" fill="hold" grpId="1" nodeType="withEffect">
                                  <p:stCondLst>
                                    <p:cond delay="500"/>
                                  </p:stCondLst>
                                  <p:childTnLst>
                                    <p:animMotion origin="layout" path="M -4.375E-6 -4.07407E-6 L -0.06315 -0.1074 " pathEditMode="relative" rAng="0" ptsTypes="AA">
                                      <p:cBhvr>
                                        <p:cTn id="34" dur="1000" spd="-100000" fill="hold"/>
                                        <p:tgtEl>
                                          <p:spTgt spid="9"/>
                                        </p:tgtEl>
                                        <p:attrNameLst>
                                          <p:attrName>ppt_x</p:attrName>
                                          <p:attrName>ppt_y</p:attrName>
                                        </p:attrNameLst>
                                      </p:cBhvr>
                                      <p:rCtr x="-3164" y="-5370"/>
                                    </p:animMotion>
                                  </p:childTnLst>
                                </p:cTn>
                              </p:par>
                              <p:par>
                                <p:cTn id="35" presetID="10" presetClass="entr" presetSubtype="0" fill="hold" grpId="0" nodeType="withEffect">
                                  <p:stCondLst>
                                    <p:cond delay="50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childTnLst>
                                </p:cTn>
                              </p:par>
                              <p:par>
                                <p:cTn id="38" presetID="42" presetClass="path" presetSubtype="0" decel="100000" fill="hold" grpId="1" nodeType="withEffect">
                                  <p:stCondLst>
                                    <p:cond delay="500"/>
                                  </p:stCondLst>
                                  <p:childTnLst>
                                    <p:animMotion origin="layout" path="M 1.25E-6 4.07407E-6 L 0.00404 -0.17963 " pathEditMode="relative" rAng="0" ptsTypes="AA">
                                      <p:cBhvr>
                                        <p:cTn id="39" dur="1000" spd="-100000" fill="hold"/>
                                        <p:tgtEl>
                                          <p:spTgt spid="10"/>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4" grpId="0"/>
      <p:bldP spid="8" grpId="0" animBg="1"/>
      <p:bldP spid="8" grpId="1" animBg="1"/>
      <p:bldP spid="9" grpId="0" animBg="1"/>
      <p:bldP spid="9" grpId="1" animBg="1"/>
      <p:bldP spid="10" grpId="0" animBg="1"/>
      <p:bldP spid="1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Rectangle 6"/>
          <p:cNvSpPr>
            <a:spLocks noChangeArrowheads="1"/>
          </p:cNvSpPr>
          <p:nvPr/>
        </p:nvSpPr>
        <p:spPr bwMode="auto">
          <a:xfrm>
            <a:off x="726507" y="1564594"/>
            <a:ext cx="7802400" cy="3831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7200">
              <a:lnSpc>
                <a:spcPct val="150000"/>
              </a:lnSpc>
            </a:pPr>
            <a:r>
              <a:rPr lang="zh-CN" altLang="en-US" b="1" dirty="0" smtClean="0">
                <a:solidFill>
                  <a:srgbClr val="C00000"/>
                </a:solidFill>
                <a:latin typeface="+mj-lt"/>
              </a:rPr>
              <a:t>测试</a:t>
            </a:r>
            <a:r>
              <a:rPr lang="zh-CN" altLang="en-US" b="1" dirty="0">
                <a:solidFill>
                  <a:srgbClr val="C00000"/>
                </a:solidFill>
                <a:latin typeface="+mj-lt"/>
              </a:rPr>
              <a:t>内容：</a:t>
            </a:r>
            <a:r>
              <a:rPr lang="zh-CN" altLang="en-US" dirty="0">
                <a:latin typeface="+mn-ea"/>
              </a:rPr>
              <a:t>公共基础课程、专业基础课程、专业技能三大部分。</a:t>
            </a:r>
          </a:p>
          <a:p>
            <a:pPr indent="457200">
              <a:lnSpc>
                <a:spcPct val="150000"/>
              </a:lnSpc>
            </a:pPr>
            <a:r>
              <a:rPr lang="zh-CN" altLang="en-US" b="1" dirty="0" smtClean="0">
                <a:solidFill>
                  <a:srgbClr val="C00000"/>
                </a:solidFill>
                <a:latin typeface="+mj-lt"/>
              </a:rPr>
              <a:t>测试</a:t>
            </a:r>
            <a:r>
              <a:rPr lang="zh-CN" altLang="en-US" b="1" dirty="0">
                <a:solidFill>
                  <a:srgbClr val="C00000"/>
                </a:solidFill>
                <a:latin typeface="+mj-lt"/>
              </a:rPr>
              <a:t>形式：</a:t>
            </a:r>
            <a:r>
              <a:rPr lang="zh-CN" altLang="en-US" dirty="0">
                <a:latin typeface="+mn-ea"/>
              </a:rPr>
              <a:t>笔试、计算机考试、实际操作三种。</a:t>
            </a:r>
            <a:endParaRPr lang="en-US" altLang="zh-CN" dirty="0">
              <a:latin typeface="+mn-ea"/>
            </a:endParaRPr>
          </a:p>
          <a:p>
            <a:pPr>
              <a:lnSpc>
                <a:spcPct val="150000"/>
              </a:lnSpc>
            </a:pPr>
            <a:r>
              <a:rPr lang="en-US" altLang="zh-CN" dirty="0">
                <a:latin typeface="+mn-ea"/>
              </a:rPr>
              <a:t>    </a:t>
            </a:r>
            <a:r>
              <a:rPr lang="zh-CN" altLang="zh-CN" dirty="0">
                <a:latin typeface="+mn-ea"/>
              </a:rPr>
              <a:t>公共基础课程测试</a:t>
            </a:r>
            <a:r>
              <a:rPr lang="zh-CN" altLang="en-US" dirty="0">
                <a:latin typeface="+mn-ea"/>
              </a:rPr>
              <a:t>，</a:t>
            </a:r>
            <a:r>
              <a:rPr lang="zh-CN" altLang="zh-CN" dirty="0">
                <a:latin typeface="+mn-ea"/>
              </a:rPr>
              <a:t>包括语文、</a:t>
            </a:r>
            <a:r>
              <a:rPr lang="zh-CN" altLang="zh-CN" b="1" dirty="0">
                <a:solidFill>
                  <a:srgbClr val="C00000"/>
                </a:solidFill>
                <a:latin typeface="+mj-lt"/>
              </a:rPr>
              <a:t>数学</a:t>
            </a:r>
            <a:r>
              <a:rPr lang="zh-CN" altLang="zh-CN" dirty="0">
                <a:latin typeface="+mn-ea"/>
              </a:rPr>
              <a:t>、英语、德育、计算机应用基础</a:t>
            </a:r>
            <a:r>
              <a:rPr lang="en-US" altLang="zh-CN" dirty="0">
                <a:latin typeface="+mn-ea"/>
              </a:rPr>
              <a:t>5</a:t>
            </a:r>
            <a:r>
              <a:rPr lang="zh-CN" altLang="zh-CN" dirty="0">
                <a:latin typeface="+mn-ea"/>
              </a:rPr>
              <a:t>个科目</a:t>
            </a:r>
            <a:r>
              <a:rPr lang="zh-CN" altLang="en-US" dirty="0">
                <a:latin typeface="+mn-ea"/>
              </a:rPr>
              <a:t>，</a:t>
            </a:r>
            <a:r>
              <a:rPr lang="zh-CN" altLang="zh-CN" dirty="0">
                <a:latin typeface="+mn-ea"/>
              </a:rPr>
              <a:t>各专业学生均应参加</a:t>
            </a:r>
            <a:r>
              <a:rPr lang="zh-CN" altLang="en-US" dirty="0">
                <a:latin typeface="+mn-ea"/>
              </a:rPr>
              <a:t>。</a:t>
            </a:r>
            <a:endParaRPr lang="en-US" altLang="zh-CN" dirty="0">
              <a:latin typeface="+mn-ea"/>
            </a:endParaRPr>
          </a:p>
          <a:p>
            <a:pPr>
              <a:lnSpc>
                <a:spcPct val="150000"/>
              </a:lnSpc>
            </a:pPr>
            <a:r>
              <a:rPr lang="en-US" altLang="zh-CN" dirty="0">
                <a:latin typeface="+mn-ea"/>
              </a:rPr>
              <a:t>    </a:t>
            </a:r>
            <a:r>
              <a:rPr lang="zh-CN" altLang="zh-CN" dirty="0">
                <a:latin typeface="+mn-ea"/>
              </a:rPr>
              <a:t>专业</a:t>
            </a:r>
            <a:r>
              <a:rPr lang="zh-CN" altLang="en-US" dirty="0">
                <a:latin typeface="+mn-ea"/>
              </a:rPr>
              <a:t>基础课程</a:t>
            </a:r>
            <a:r>
              <a:rPr lang="zh-CN" altLang="zh-CN" dirty="0">
                <a:latin typeface="+mn-ea"/>
              </a:rPr>
              <a:t>测试</a:t>
            </a:r>
            <a:r>
              <a:rPr lang="zh-CN" altLang="en-US" dirty="0">
                <a:latin typeface="+mn-ea"/>
              </a:rPr>
              <a:t>，</a:t>
            </a:r>
            <a:r>
              <a:rPr lang="zh-CN" altLang="zh-CN" dirty="0">
                <a:latin typeface="+mn-ea"/>
              </a:rPr>
              <a:t>包括各专业</a:t>
            </a:r>
            <a:r>
              <a:rPr lang="zh-CN" altLang="en-US" dirty="0">
                <a:latin typeface="+mn-ea"/>
              </a:rPr>
              <a:t>核心的</a:t>
            </a:r>
            <a:r>
              <a:rPr lang="zh-CN" altLang="zh-CN" dirty="0">
                <a:latin typeface="+mn-ea"/>
              </a:rPr>
              <a:t>专业基础</a:t>
            </a:r>
            <a:r>
              <a:rPr lang="zh-CN" altLang="en-US" dirty="0">
                <a:latin typeface="+mn-ea"/>
              </a:rPr>
              <a:t>课程</a:t>
            </a:r>
            <a:r>
              <a:rPr lang="zh-CN" altLang="zh-CN" dirty="0">
                <a:latin typeface="+mn-ea"/>
              </a:rPr>
              <a:t>。不同专业学生参加对应的专业</a:t>
            </a:r>
            <a:r>
              <a:rPr lang="zh-CN" altLang="en-US" dirty="0">
                <a:latin typeface="+mn-ea"/>
              </a:rPr>
              <a:t>基础</a:t>
            </a:r>
            <a:r>
              <a:rPr lang="zh-CN" altLang="zh-CN" dirty="0">
                <a:latin typeface="+mn-ea"/>
              </a:rPr>
              <a:t>课程测试。</a:t>
            </a:r>
            <a:endParaRPr lang="en-US" altLang="zh-CN" dirty="0">
              <a:latin typeface="+mn-ea"/>
            </a:endParaRPr>
          </a:p>
          <a:p>
            <a:pPr>
              <a:lnSpc>
                <a:spcPct val="150000"/>
              </a:lnSpc>
            </a:pPr>
            <a:r>
              <a:rPr lang="en-US" altLang="zh-CN" dirty="0">
                <a:latin typeface="+mn-ea"/>
              </a:rPr>
              <a:t>    </a:t>
            </a:r>
            <a:r>
              <a:rPr lang="zh-CN" altLang="zh-CN" dirty="0">
                <a:latin typeface="+mn-ea"/>
              </a:rPr>
              <a:t>专业技能测试</a:t>
            </a:r>
            <a:r>
              <a:rPr lang="zh-CN" altLang="en-US" dirty="0">
                <a:latin typeface="+mn-ea"/>
              </a:rPr>
              <a:t>，</a:t>
            </a:r>
            <a:r>
              <a:rPr lang="zh-CN" altLang="zh-CN" dirty="0">
                <a:latin typeface="+mn-ea"/>
              </a:rPr>
              <a:t>主要包括各专业应掌握的专业基本技能。与职业资格证书</a:t>
            </a:r>
            <a:r>
              <a:rPr lang="en-US" altLang="zh-CN" dirty="0">
                <a:latin typeface="+mn-ea"/>
              </a:rPr>
              <a:t>(</a:t>
            </a:r>
            <a:r>
              <a:rPr lang="zh-CN" altLang="zh-CN" dirty="0">
                <a:latin typeface="+mn-ea"/>
              </a:rPr>
              <a:t>执业资格证书</a:t>
            </a:r>
            <a:r>
              <a:rPr lang="en-US" altLang="zh-CN" dirty="0">
                <a:latin typeface="+mn-ea"/>
              </a:rPr>
              <a:t>)</a:t>
            </a:r>
            <a:r>
              <a:rPr lang="zh-CN" altLang="zh-CN" dirty="0">
                <a:latin typeface="+mn-ea"/>
              </a:rPr>
              <a:t>考核鉴定相结合，</a:t>
            </a:r>
            <a:r>
              <a:rPr lang="zh-CN" altLang="en-US" dirty="0">
                <a:latin typeface="+mn-ea"/>
              </a:rPr>
              <a:t>按</a:t>
            </a:r>
            <a:r>
              <a:rPr lang="zh-CN" altLang="zh-CN" dirty="0">
                <a:latin typeface="+mn-ea"/>
              </a:rPr>
              <a:t>相应职业资格证书</a:t>
            </a:r>
            <a:r>
              <a:rPr lang="en-US" altLang="zh-CN" dirty="0">
                <a:latin typeface="+mn-ea"/>
              </a:rPr>
              <a:t>(</a:t>
            </a:r>
            <a:r>
              <a:rPr lang="zh-CN" altLang="zh-CN" dirty="0">
                <a:latin typeface="+mn-ea"/>
              </a:rPr>
              <a:t>执业资格证书</a:t>
            </a:r>
            <a:r>
              <a:rPr lang="en-US" altLang="zh-CN" dirty="0">
                <a:latin typeface="+mn-ea"/>
              </a:rPr>
              <a:t>)</a:t>
            </a:r>
            <a:r>
              <a:rPr lang="zh-CN" altLang="zh-CN" dirty="0">
                <a:latin typeface="+mn-ea"/>
              </a:rPr>
              <a:t>成绩</a:t>
            </a:r>
            <a:r>
              <a:rPr lang="zh-CN" altLang="en-US" dirty="0">
                <a:latin typeface="+mn-ea"/>
              </a:rPr>
              <a:t>评定等级</a:t>
            </a:r>
            <a:r>
              <a:rPr lang="zh-CN" altLang="en-US" dirty="0" smtClean="0">
                <a:latin typeface="+mn-ea"/>
              </a:rPr>
              <a:t>。    </a:t>
            </a:r>
            <a:endParaRPr lang="zh-CN" altLang="en-US" dirty="0">
              <a:latin typeface="+mn-ea"/>
            </a:endParaRPr>
          </a:p>
        </p:txBody>
      </p:sp>
      <p:sp>
        <p:nvSpPr>
          <p:cNvPr id="19" name="文本框 18"/>
          <p:cNvSpPr txBox="1"/>
          <p:nvPr/>
        </p:nvSpPr>
        <p:spPr>
          <a:xfrm>
            <a:off x="789382" y="900032"/>
            <a:ext cx="5046773"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a:t>
            </a:r>
            <a:r>
              <a:rPr lang="zh-CN" altLang="en-US" sz="2400" dirty="0">
                <a:latin typeface="微软雅黑" panose="020B0503020204020204" pitchFamily="34" charset="-122"/>
                <a:ea typeface="微软雅黑" panose="020B0503020204020204" pitchFamily="34" charset="-122"/>
              </a:rPr>
              <a:t>学业水平考试</a:t>
            </a:r>
            <a:r>
              <a:rPr lang="zh-CN" altLang="en-US" sz="2400" dirty="0" smtClean="0">
                <a:latin typeface="微软雅黑" panose="020B0503020204020204" pitchFamily="34" charset="-122"/>
                <a:ea typeface="微软雅黑" panose="020B0503020204020204" pitchFamily="34" charset="-122"/>
              </a:rPr>
              <a:t>的内容、形式</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椭圆 7"/>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椭圆 8"/>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36093166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50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ppt_x</p:attrName>
                                        </p:attrNameLst>
                                      </p:cBhvr>
                                      <p:tavLst>
                                        <p:tav tm="0">
                                          <p:val>
                                            <p:strVal val="#ppt_x"/>
                                          </p:val>
                                        </p:tav>
                                        <p:tav tm="100000">
                                          <p:val>
                                            <p:strVal val="#ppt_x"/>
                                          </p:val>
                                        </p:tav>
                                      </p:tavLst>
                                    </p:anim>
                                    <p:anim calcmode="lin" valueType="num">
                                      <p:cBhvr>
                                        <p:cTn id="23" dur="500" fill="hold"/>
                                        <p:tgtEl>
                                          <p:spTgt spid="15"/>
                                        </p:tgtEl>
                                        <p:attrNameLst>
                                          <p:attrName>ppt_y</p:attrName>
                                        </p:attrNameLst>
                                      </p:cBhvr>
                                      <p:tavLst>
                                        <p:tav tm="0">
                                          <p:val>
                                            <p:strVal val="1+#ppt_h/2"/>
                                          </p:val>
                                        </p:tav>
                                        <p:tav tm="100000">
                                          <p:val>
                                            <p:strVal val="#ppt_y"/>
                                          </p:val>
                                        </p:tav>
                                      </p:tavLst>
                                    </p:anim>
                                  </p:childTnLst>
                                </p:cTn>
                              </p:par>
                            </p:childTnLst>
                          </p:cTn>
                        </p:par>
                        <p:par>
                          <p:cTn id="24" fill="hold">
                            <p:stCondLst>
                              <p:cond delay="2450"/>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par>
                                <p:cTn id="28" presetID="42" presetClass="path" presetSubtype="0" decel="100000" fill="hold" grpId="1" nodeType="withEffect">
                                  <p:stCondLst>
                                    <p:cond delay="500"/>
                                  </p:stCondLst>
                                  <p:childTnLst>
                                    <p:animMotion origin="layout" path="M -3.54167E-6 -7.40741E-7 L 0.08894 0.08519 " pathEditMode="relative" rAng="0" ptsTypes="AA">
                                      <p:cBhvr>
                                        <p:cTn id="29" dur="1000" spd="-100000" fill="hold"/>
                                        <p:tgtEl>
                                          <p:spTgt spid="8"/>
                                        </p:tgtEl>
                                        <p:attrNameLst>
                                          <p:attrName>ppt_x</p:attrName>
                                          <p:attrName>ppt_y</p:attrName>
                                        </p:attrNameLst>
                                      </p:cBhvr>
                                      <p:rCtr x="4440" y="4259"/>
                                    </p:animMotion>
                                  </p:childTnLst>
                                </p:cTn>
                              </p:par>
                              <p:par>
                                <p:cTn id="30" presetID="10" presetClass="entr" presetSubtype="0" fill="hold" grpId="0" nodeType="withEffect">
                                  <p:stCondLst>
                                    <p:cond delay="50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childTnLst>
                                </p:cTn>
                              </p:par>
                              <p:par>
                                <p:cTn id="33" presetID="42" presetClass="path" presetSubtype="0" decel="100000" fill="hold" grpId="1" nodeType="withEffect">
                                  <p:stCondLst>
                                    <p:cond delay="500"/>
                                  </p:stCondLst>
                                  <p:childTnLst>
                                    <p:animMotion origin="layout" path="M -4.375E-6 -4.07407E-6 L -0.06315 -0.1074 " pathEditMode="relative" rAng="0" ptsTypes="AA">
                                      <p:cBhvr>
                                        <p:cTn id="34" dur="1000" spd="-100000" fill="hold"/>
                                        <p:tgtEl>
                                          <p:spTgt spid="9"/>
                                        </p:tgtEl>
                                        <p:attrNameLst>
                                          <p:attrName>ppt_x</p:attrName>
                                          <p:attrName>ppt_y</p:attrName>
                                        </p:attrNameLst>
                                      </p:cBhvr>
                                      <p:rCtr x="-3164" y="-5370"/>
                                    </p:animMotion>
                                  </p:childTnLst>
                                </p:cTn>
                              </p:par>
                              <p:par>
                                <p:cTn id="35" presetID="10" presetClass="entr" presetSubtype="0" fill="hold" grpId="0" nodeType="withEffect">
                                  <p:stCondLst>
                                    <p:cond delay="50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childTnLst>
                                </p:cTn>
                              </p:par>
                              <p:par>
                                <p:cTn id="38" presetID="42" presetClass="path" presetSubtype="0" decel="100000" fill="hold" grpId="1" nodeType="withEffect">
                                  <p:stCondLst>
                                    <p:cond delay="500"/>
                                  </p:stCondLst>
                                  <p:childTnLst>
                                    <p:animMotion origin="layout" path="M 1.25E-6 4.07407E-6 L 0.00404 -0.17963 " pathEditMode="relative" rAng="0" ptsTypes="AA">
                                      <p:cBhvr>
                                        <p:cTn id="39" dur="1000" spd="-100000" fill="hold"/>
                                        <p:tgtEl>
                                          <p:spTgt spid="10"/>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5" grpId="0"/>
      <p:bldP spid="8" grpId="0" animBg="1"/>
      <p:bldP spid="8" grpId="1" animBg="1"/>
      <p:bldP spid="9" grpId="0" animBg="1"/>
      <p:bldP spid="9" grpId="1" animBg="1"/>
      <p:bldP spid="10" grpId="0" animBg="1"/>
      <p:bldP spid="10"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Rectangle 6"/>
          <p:cNvSpPr>
            <a:spLocks noChangeArrowheads="1"/>
          </p:cNvSpPr>
          <p:nvPr/>
        </p:nvSpPr>
        <p:spPr bwMode="auto">
          <a:xfrm>
            <a:off x="826937" y="1564594"/>
            <a:ext cx="7408662" cy="3870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pPr>
            <a:r>
              <a:rPr lang="en-US" altLang="zh-CN" dirty="0">
                <a:latin typeface="+mn-ea"/>
              </a:rPr>
              <a:t>    (1)</a:t>
            </a:r>
            <a:r>
              <a:rPr lang="zh-CN" altLang="zh-CN" dirty="0">
                <a:latin typeface="+mn-ea"/>
              </a:rPr>
              <a:t>学业水平测试成绩评定。所有测试均采用</a:t>
            </a:r>
            <a:r>
              <a:rPr lang="en-US" altLang="zh-CN" dirty="0">
                <a:latin typeface="+mn-ea"/>
              </a:rPr>
              <a:t>A</a:t>
            </a:r>
            <a:r>
              <a:rPr lang="zh-CN" altLang="zh-CN" dirty="0">
                <a:latin typeface="+mn-ea"/>
              </a:rPr>
              <a:t>、</a:t>
            </a:r>
            <a:r>
              <a:rPr lang="en-US" altLang="zh-CN" dirty="0">
                <a:latin typeface="+mn-ea"/>
              </a:rPr>
              <a:t>B</a:t>
            </a:r>
            <a:r>
              <a:rPr lang="zh-CN" altLang="zh-CN" dirty="0">
                <a:latin typeface="+mn-ea"/>
              </a:rPr>
              <a:t>、</a:t>
            </a:r>
            <a:r>
              <a:rPr lang="en-US" altLang="zh-CN" dirty="0">
                <a:latin typeface="+mn-ea"/>
              </a:rPr>
              <a:t>C</a:t>
            </a:r>
            <a:r>
              <a:rPr lang="zh-CN" altLang="zh-CN" dirty="0">
                <a:latin typeface="+mn-ea"/>
              </a:rPr>
              <a:t>、</a:t>
            </a:r>
            <a:r>
              <a:rPr lang="en-US" altLang="zh-CN" dirty="0">
                <a:latin typeface="+mn-ea"/>
              </a:rPr>
              <a:t>D</a:t>
            </a:r>
            <a:r>
              <a:rPr lang="zh-CN" altLang="zh-CN" dirty="0">
                <a:latin typeface="+mn-ea"/>
              </a:rPr>
              <a:t>等级制评定成绩，学生达到</a:t>
            </a:r>
            <a:r>
              <a:rPr lang="en-US" altLang="zh-CN" dirty="0">
                <a:latin typeface="+mn-ea"/>
              </a:rPr>
              <a:t>C</a:t>
            </a:r>
            <a:r>
              <a:rPr lang="zh-CN" altLang="zh-CN" dirty="0">
                <a:latin typeface="+mn-ea"/>
              </a:rPr>
              <a:t>级以上等级为合格。原则上按成绩评定等级，</a:t>
            </a:r>
            <a:r>
              <a:rPr lang="en-US" altLang="zh-CN" dirty="0">
                <a:latin typeface="+mn-ea"/>
              </a:rPr>
              <a:t>85</a:t>
            </a:r>
            <a:r>
              <a:rPr lang="zh-CN" altLang="zh-CN" dirty="0">
                <a:latin typeface="+mn-ea"/>
              </a:rPr>
              <a:t>分以上定为</a:t>
            </a:r>
            <a:r>
              <a:rPr lang="en-US" altLang="zh-CN" dirty="0">
                <a:latin typeface="+mn-ea"/>
              </a:rPr>
              <a:t>A</a:t>
            </a:r>
            <a:r>
              <a:rPr lang="zh-CN" altLang="zh-CN" dirty="0">
                <a:latin typeface="+mn-ea"/>
              </a:rPr>
              <a:t>级，</a:t>
            </a:r>
            <a:r>
              <a:rPr lang="en-US" altLang="zh-CN" dirty="0">
                <a:latin typeface="+mn-ea"/>
              </a:rPr>
              <a:t>70</a:t>
            </a:r>
            <a:r>
              <a:rPr lang="zh-CN" altLang="zh-CN" dirty="0">
                <a:latin typeface="+mn-ea"/>
              </a:rPr>
              <a:t>—</a:t>
            </a:r>
            <a:r>
              <a:rPr lang="en-US" altLang="zh-CN" dirty="0">
                <a:latin typeface="+mn-ea"/>
              </a:rPr>
              <a:t>84.9</a:t>
            </a:r>
            <a:r>
              <a:rPr lang="zh-CN" altLang="zh-CN" dirty="0">
                <a:latin typeface="+mn-ea"/>
              </a:rPr>
              <a:t>分定为</a:t>
            </a:r>
            <a:r>
              <a:rPr lang="en-US" altLang="zh-CN" dirty="0">
                <a:latin typeface="+mn-ea"/>
              </a:rPr>
              <a:t>B</a:t>
            </a:r>
            <a:r>
              <a:rPr lang="zh-CN" altLang="zh-CN" dirty="0">
                <a:latin typeface="+mn-ea"/>
              </a:rPr>
              <a:t>级，</a:t>
            </a:r>
            <a:r>
              <a:rPr lang="en-US" altLang="zh-CN" dirty="0">
                <a:latin typeface="+mn-ea"/>
              </a:rPr>
              <a:t>60</a:t>
            </a:r>
            <a:r>
              <a:rPr lang="zh-CN" altLang="zh-CN" dirty="0">
                <a:latin typeface="+mn-ea"/>
              </a:rPr>
              <a:t>—</a:t>
            </a:r>
            <a:r>
              <a:rPr lang="en-US" altLang="zh-CN" dirty="0">
                <a:latin typeface="+mn-ea"/>
              </a:rPr>
              <a:t>69.9</a:t>
            </a:r>
            <a:r>
              <a:rPr lang="zh-CN" altLang="zh-CN" dirty="0">
                <a:latin typeface="+mn-ea"/>
              </a:rPr>
              <a:t>分定为</a:t>
            </a:r>
            <a:r>
              <a:rPr lang="en-US" altLang="zh-CN" dirty="0">
                <a:latin typeface="+mn-ea"/>
              </a:rPr>
              <a:t>C</a:t>
            </a:r>
            <a:r>
              <a:rPr lang="zh-CN" altLang="zh-CN" dirty="0">
                <a:latin typeface="+mn-ea"/>
              </a:rPr>
              <a:t>级，</a:t>
            </a:r>
            <a:r>
              <a:rPr lang="en-US" altLang="zh-CN" dirty="0">
                <a:latin typeface="+mn-ea"/>
              </a:rPr>
              <a:t>59.9</a:t>
            </a:r>
            <a:r>
              <a:rPr lang="zh-CN" altLang="zh-CN" dirty="0">
                <a:latin typeface="+mn-ea"/>
              </a:rPr>
              <a:t>分以下定为</a:t>
            </a:r>
            <a:r>
              <a:rPr lang="en-US" altLang="zh-CN" dirty="0">
                <a:latin typeface="+mn-ea"/>
              </a:rPr>
              <a:t>D</a:t>
            </a:r>
            <a:r>
              <a:rPr lang="zh-CN" altLang="zh-CN" dirty="0">
                <a:latin typeface="+mn-ea"/>
              </a:rPr>
              <a:t>级。</a:t>
            </a:r>
            <a:r>
              <a:rPr lang="zh-CN" altLang="en-US" dirty="0">
                <a:latin typeface="+mn-ea"/>
              </a:rPr>
              <a:t>在校</a:t>
            </a:r>
            <a:r>
              <a:rPr lang="zh-CN" altLang="zh-CN" dirty="0">
                <a:latin typeface="+mn-ea"/>
              </a:rPr>
              <a:t>学生及毕业生均可申请多次参加测试，相同科目多次测试以最高等级计算。学生学业水平测试成绩</a:t>
            </a:r>
            <a:r>
              <a:rPr lang="en-US" altLang="zh-CN" dirty="0">
                <a:latin typeface="+mn-ea"/>
              </a:rPr>
              <a:t>5</a:t>
            </a:r>
            <a:r>
              <a:rPr lang="zh-CN" altLang="zh-CN" dirty="0">
                <a:latin typeface="+mn-ea"/>
              </a:rPr>
              <a:t>年有效。</a:t>
            </a:r>
            <a:endParaRPr lang="en-US" altLang="zh-CN" dirty="0">
              <a:latin typeface="+mn-ea"/>
            </a:endParaRPr>
          </a:p>
          <a:p>
            <a:pPr>
              <a:lnSpc>
                <a:spcPct val="200000"/>
              </a:lnSpc>
            </a:pPr>
            <a:r>
              <a:rPr lang="en-US" altLang="zh-CN" dirty="0">
                <a:latin typeface="+mn-ea"/>
              </a:rPr>
              <a:t>    (2)</a:t>
            </a:r>
            <a:r>
              <a:rPr lang="zh-CN" altLang="zh-CN" dirty="0">
                <a:latin typeface="+mn-ea"/>
              </a:rPr>
              <a:t>学业水平测试成绩的确定。学生参加学业水平测试后由各市教育行政部门颁发成绩证明书。</a:t>
            </a:r>
            <a:endParaRPr lang="zh-CN" altLang="en-US" b="1" dirty="0">
              <a:latin typeface="楷体" panose="02010609060101010101" pitchFamily="49" charset="-122"/>
              <a:ea typeface="楷体" panose="02010609060101010101" pitchFamily="49" charset="-122"/>
            </a:endParaRPr>
          </a:p>
        </p:txBody>
      </p:sp>
      <p:sp>
        <p:nvSpPr>
          <p:cNvPr id="19" name="文本框 18"/>
          <p:cNvSpPr txBox="1"/>
          <p:nvPr/>
        </p:nvSpPr>
        <p:spPr>
          <a:xfrm>
            <a:off x="789383" y="900032"/>
            <a:ext cx="515893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四、</a:t>
            </a:r>
            <a:r>
              <a:rPr lang="zh-CN" altLang="en-US" sz="2400" dirty="0">
                <a:latin typeface="微软雅黑" panose="020B0503020204020204" pitchFamily="34" charset="-122"/>
                <a:ea typeface="微软雅黑" panose="020B0503020204020204" pitchFamily="34" charset="-122"/>
              </a:rPr>
              <a:t>学业水平考试</a:t>
            </a:r>
            <a:r>
              <a:rPr lang="zh-CN" altLang="en-US" sz="2400" dirty="0" smtClean="0">
                <a:latin typeface="微软雅黑" panose="020B0503020204020204" pitchFamily="34" charset="-122"/>
                <a:ea typeface="微软雅黑" panose="020B0503020204020204" pitchFamily="34" charset="-122"/>
              </a:rPr>
              <a:t>的成绩评定</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椭圆 7"/>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椭圆 8"/>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2659807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25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ppt_x</p:attrName>
                                        </p:attrNameLst>
                                      </p:cBhvr>
                                      <p:tavLst>
                                        <p:tav tm="0">
                                          <p:val>
                                            <p:strVal val="#ppt_x"/>
                                          </p:val>
                                        </p:tav>
                                        <p:tav tm="100000">
                                          <p:val>
                                            <p:strVal val="#ppt_x"/>
                                          </p:val>
                                        </p:tav>
                                      </p:tavLst>
                                    </p:anim>
                                    <p:anim calcmode="lin" valueType="num">
                                      <p:cBhvr>
                                        <p:cTn id="23" dur="500" fill="hold"/>
                                        <p:tgtEl>
                                          <p:spTgt spid="14"/>
                                        </p:tgtEl>
                                        <p:attrNameLst>
                                          <p:attrName>ppt_y</p:attrName>
                                        </p:attrNameLst>
                                      </p:cBhvr>
                                      <p:tavLst>
                                        <p:tav tm="0">
                                          <p:val>
                                            <p:strVal val="1+#ppt_h/2"/>
                                          </p:val>
                                        </p:tav>
                                        <p:tav tm="100000">
                                          <p:val>
                                            <p:strVal val="#ppt_y"/>
                                          </p:val>
                                        </p:tav>
                                      </p:tavLst>
                                    </p:anim>
                                  </p:childTnLst>
                                </p:cTn>
                              </p:par>
                            </p:childTnLst>
                          </p:cTn>
                        </p:par>
                        <p:par>
                          <p:cTn id="24" fill="hold">
                            <p:stCondLst>
                              <p:cond delay="2450"/>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par>
                                <p:cTn id="28" presetID="42" presetClass="path" presetSubtype="0" decel="100000" fill="hold" grpId="1" nodeType="withEffect">
                                  <p:stCondLst>
                                    <p:cond delay="500"/>
                                  </p:stCondLst>
                                  <p:childTnLst>
                                    <p:animMotion origin="layout" path="M -3.54167E-6 -7.40741E-7 L 0.08894 0.08519 " pathEditMode="relative" rAng="0" ptsTypes="AA">
                                      <p:cBhvr>
                                        <p:cTn id="29" dur="1000" spd="-100000" fill="hold"/>
                                        <p:tgtEl>
                                          <p:spTgt spid="8"/>
                                        </p:tgtEl>
                                        <p:attrNameLst>
                                          <p:attrName>ppt_x</p:attrName>
                                          <p:attrName>ppt_y</p:attrName>
                                        </p:attrNameLst>
                                      </p:cBhvr>
                                      <p:rCtr x="4440" y="4259"/>
                                    </p:animMotion>
                                  </p:childTnLst>
                                </p:cTn>
                              </p:par>
                              <p:par>
                                <p:cTn id="30" presetID="10" presetClass="entr" presetSubtype="0" fill="hold" grpId="0" nodeType="withEffect">
                                  <p:stCondLst>
                                    <p:cond delay="50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childTnLst>
                                </p:cTn>
                              </p:par>
                              <p:par>
                                <p:cTn id="33" presetID="42" presetClass="path" presetSubtype="0" decel="100000" fill="hold" grpId="1" nodeType="withEffect">
                                  <p:stCondLst>
                                    <p:cond delay="500"/>
                                  </p:stCondLst>
                                  <p:childTnLst>
                                    <p:animMotion origin="layout" path="M -4.375E-6 -4.07407E-6 L -0.06315 -0.1074 " pathEditMode="relative" rAng="0" ptsTypes="AA">
                                      <p:cBhvr>
                                        <p:cTn id="34" dur="1000" spd="-100000" fill="hold"/>
                                        <p:tgtEl>
                                          <p:spTgt spid="9"/>
                                        </p:tgtEl>
                                        <p:attrNameLst>
                                          <p:attrName>ppt_x</p:attrName>
                                          <p:attrName>ppt_y</p:attrName>
                                        </p:attrNameLst>
                                      </p:cBhvr>
                                      <p:rCtr x="-3164" y="-5370"/>
                                    </p:animMotion>
                                  </p:childTnLst>
                                </p:cTn>
                              </p:par>
                              <p:par>
                                <p:cTn id="35" presetID="10" presetClass="entr" presetSubtype="0" fill="hold" grpId="0" nodeType="withEffect">
                                  <p:stCondLst>
                                    <p:cond delay="50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childTnLst>
                                </p:cTn>
                              </p:par>
                              <p:par>
                                <p:cTn id="38" presetID="42" presetClass="path" presetSubtype="0" decel="100000" fill="hold" grpId="1" nodeType="withEffect">
                                  <p:stCondLst>
                                    <p:cond delay="500"/>
                                  </p:stCondLst>
                                  <p:childTnLst>
                                    <p:animMotion origin="layout" path="M 1.25E-6 4.07407E-6 L 0.00404 -0.17963 " pathEditMode="relative" rAng="0" ptsTypes="AA">
                                      <p:cBhvr>
                                        <p:cTn id="39" dur="1000" spd="-100000" fill="hold"/>
                                        <p:tgtEl>
                                          <p:spTgt spid="10"/>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4" grpId="0"/>
      <p:bldP spid="8" grpId="0" animBg="1"/>
      <p:bldP spid="8" grpId="1" animBg="1"/>
      <p:bldP spid="9" grpId="0" animBg="1"/>
      <p:bldP spid="9" grpId="1" animBg="1"/>
      <p:bldP spid="10" grpId="0" animBg="1"/>
      <p:bldP spid="1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Rectangle 3"/>
          <p:cNvSpPr>
            <a:spLocks noChangeArrowheads="1"/>
          </p:cNvSpPr>
          <p:nvPr/>
        </p:nvSpPr>
        <p:spPr bwMode="auto">
          <a:xfrm>
            <a:off x="600076" y="1454376"/>
            <a:ext cx="7864439"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defRPr/>
            </a:pPr>
            <a:r>
              <a:rPr lang="zh-CN" altLang="en-US" dirty="0">
                <a:latin typeface="+mn-ea"/>
              </a:rPr>
              <a:t>    </a:t>
            </a:r>
            <a:r>
              <a:rPr lang="zh-CN" altLang="en-US" b="1" dirty="0">
                <a:latin typeface="+mn-ea"/>
              </a:rPr>
              <a:t>第一阶段：启动、研究设计</a:t>
            </a:r>
            <a:r>
              <a:rPr lang="en-US" altLang="zh-CN" b="1" dirty="0">
                <a:latin typeface="+mn-ea"/>
              </a:rPr>
              <a:t>(2012</a:t>
            </a:r>
            <a:r>
              <a:rPr lang="zh-CN" altLang="en-US" b="1" dirty="0">
                <a:latin typeface="+mn-ea"/>
              </a:rPr>
              <a:t>年下半年</a:t>
            </a:r>
            <a:r>
              <a:rPr lang="en-US" altLang="zh-CN" b="1" dirty="0">
                <a:latin typeface="+mn-ea"/>
              </a:rPr>
              <a:t>—2013</a:t>
            </a:r>
            <a:r>
              <a:rPr lang="zh-CN" altLang="en-US" b="1" dirty="0">
                <a:latin typeface="+mn-ea"/>
              </a:rPr>
              <a:t>年上半年</a:t>
            </a:r>
            <a:r>
              <a:rPr lang="en-US" altLang="zh-CN" b="1" dirty="0">
                <a:latin typeface="+mn-ea"/>
              </a:rPr>
              <a:t>)</a:t>
            </a:r>
          </a:p>
          <a:p>
            <a:pPr>
              <a:lnSpc>
                <a:spcPct val="200000"/>
              </a:lnSpc>
              <a:defRPr/>
            </a:pPr>
            <a:r>
              <a:rPr lang="en-US" altLang="zh-CN" dirty="0">
                <a:latin typeface="+mn-ea"/>
              </a:rPr>
              <a:t>    1. </a:t>
            </a:r>
            <a:r>
              <a:rPr lang="zh-CN" altLang="en-US" dirty="0">
                <a:latin typeface="+mn-ea"/>
              </a:rPr>
              <a:t>调研。了解各市教学质量评价的做法及经验</a:t>
            </a:r>
            <a:r>
              <a:rPr lang="zh-CN" altLang="en-US" dirty="0">
                <a:latin typeface="+mn-ea"/>
                <a:sym typeface="Arial" pitchFamily="34" charset="0"/>
              </a:rPr>
              <a:t>，多次召开座谈会听取意见；关注</a:t>
            </a:r>
            <a:r>
              <a:rPr lang="en-US" altLang="zh-CN" dirty="0">
                <a:latin typeface="+mn-ea"/>
                <a:sym typeface="Arial" pitchFamily="34" charset="0"/>
              </a:rPr>
              <a:t>2012</a:t>
            </a:r>
            <a:r>
              <a:rPr lang="zh-CN" altLang="en-US" dirty="0">
                <a:latin typeface="+mn-ea"/>
                <a:sym typeface="Arial" pitchFamily="34" charset="0"/>
              </a:rPr>
              <a:t>级试点工作</a:t>
            </a:r>
            <a:r>
              <a:rPr lang="zh-CN" altLang="en-US" dirty="0" smtClean="0">
                <a:latin typeface="+mn-ea"/>
                <a:sym typeface="Arial" pitchFamily="34" charset="0"/>
              </a:rPr>
              <a:t>方案的意见和建议</a:t>
            </a:r>
            <a:r>
              <a:rPr lang="zh-CN" altLang="en-US" dirty="0" smtClean="0">
                <a:latin typeface="+mn-ea"/>
              </a:rPr>
              <a:t>。</a:t>
            </a:r>
            <a:endParaRPr lang="zh-CN" altLang="en-US" dirty="0">
              <a:latin typeface="+mn-ea"/>
            </a:endParaRPr>
          </a:p>
          <a:p>
            <a:pPr>
              <a:lnSpc>
                <a:spcPct val="200000"/>
              </a:lnSpc>
              <a:defRPr/>
            </a:pPr>
            <a:r>
              <a:rPr lang="zh-CN" altLang="en-US" dirty="0">
                <a:latin typeface="+mn-ea"/>
              </a:rPr>
              <a:t>    </a:t>
            </a:r>
            <a:r>
              <a:rPr lang="en-US" altLang="zh-CN" dirty="0">
                <a:latin typeface="+mn-ea"/>
              </a:rPr>
              <a:t>2. </a:t>
            </a:r>
            <a:r>
              <a:rPr lang="zh-CN" altLang="en-US" dirty="0">
                <a:latin typeface="+mn-ea"/>
              </a:rPr>
              <a:t>工作路径。本着试点、总结、完善、推广的工作路径。三市</a:t>
            </a:r>
            <a:r>
              <a:rPr lang="en-US" altLang="zh-CN" dirty="0">
                <a:latin typeface="+mn-ea"/>
              </a:rPr>
              <a:t>→</a:t>
            </a:r>
            <a:r>
              <a:rPr lang="zh-CN" altLang="en-US" dirty="0">
                <a:latin typeface="+mn-ea"/>
              </a:rPr>
              <a:t>八市</a:t>
            </a:r>
            <a:r>
              <a:rPr lang="en-US" altLang="zh-CN" dirty="0">
                <a:latin typeface="+mn-ea"/>
              </a:rPr>
              <a:t>→</a:t>
            </a:r>
            <a:r>
              <a:rPr lang="zh-CN" altLang="en-US" dirty="0">
                <a:latin typeface="+mn-ea"/>
              </a:rPr>
              <a:t>全省，</a:t>
            </a:r>
            <a:r>
              <a:rPr lang="en-US" altLang="zh-CN" dirty="0">
                <a:latin typeface="+mn-ea"/>
              </a:rPr>
              <a:t>2012</a:t>
            </a:r>
            <a:r>
              <a:rPr lang="zh-CN" altLang="en-US" dirty="0">
                <a:latin typeface="+mn-ea"/>
              </a:rPr>
              <a:t>级试点</a:t>
            </a:r>
            <a:r>
              <a:rPr lang="en-US" altLang="zh-CN" dirty="0">
                <a:latin typeface="+mn-ea"/>
              </a:rPr>
              <a:t>→2013</a:t>
            </a:r>
            <a:r>
              <a:rPr lang="zh-CN" altLang="en-US" dirty="0">
                <a:latin typeface="+mn-ea"/>
              </a:rPr>
              <a:t>级继续试点</a:t>
            </a:r>
            <a:r>
              <a:rPr lang="en-US" altLang="zh-CN" dirty="0">
                <a:latin typeface="+mn-ea"/>
              </a:rPr>
              <a:t>→2014</a:t>
            </a:r>
            <a:r>
              <a:rPr lang="zh-CN" altLang="en-US" dirty="0">
                <a:latin typeface="+mn-ea"/>
              </a:rPr>
              <a:t>级推广。</a:t>
            </a:r>
          </a:p>
          <a:p>
            <a:pPr>
              <a:lnSpc>
                <a:spcPct val="200000"/>
              </a:lnSpc>
              <a:defRPr/>
            </a:pPr>
            <a:r>
              <a:rPr lang="zh-CN" altLang="en-US" dirty="0">
                <a:latin typeface="+mn-ea"/>
              </a:rPr>
              <a:t>    3</a:t>
            </a:r>
            <a:r>
              <a:rPr lang="en-US" altLang="zh-CN" dirty="0">
                <a:latin typeface="+mn-ea"/>
              </a:rPr>
              <a:t>. </a:t>
            </a:r>
            <a:r>
              <a:rPr lang="zh-CN" altLang="en-US" dirty="0">
                <a:latin typeface="+mn-ea"/>
              </a:rPr>
              <a:t>制定试点工作方案</a:t>
            </a:r>
            <a:r>
              <a:rPr lang="en-US" altLang="zh-CN" dirty="0">
                <a:latin typeface="+mn-ea"/>
              </a:rPr>
              <a:t>《</a:t>
            </a:r>
            <a:r>
              <a:rPr lang="zh-CN" altLang="en-US" dirty="0">
                <a:latin typeface="+mn-ea"/>
              </a:rPr>
              <a:t>江苏省中等职业学校毕业生学业水平</a:t>
            </a:r>
            <a:r>
              <a:rPr lang="zh-CN" altLang="en-US" b="1" dirty="0">
                <a:solidFill>
                  <a:srgbClr val="C00000"/>
                </a:solidFill>
                <a:latin typeface="+mj-lt"/>
              </a:rPr>
              <a:t>测试</a:t>
            </a:r>
            <a:r>
              <a:rPr lang="zh-CN" altLang="en-US" dirty="0">
                <a:latin typeface="+mn-ea"/>
              </a:rPr>
              <a:t>方案</a:t>
            </a:r>
            <a:r>
              <a:rPr lang="en-US" altLang="zh-CN" dirty="0">
                <a:latin typeface="+mn-ea"/>
              </a:rPr>
              <a:t>》</a:t>
            </a:r>
            <a:r>
              <a:rPr lang="zh-CN" altLang="en-US" dirty="0">
                <a:latin typeface="+mn-ea"/>
              </a:rPr>
              <a:t>。</a:t>
            </a:r>
            <a:endParaRPr lang="en-US" altLang="zh-CN" dirty="0">
              <a:latin typeface="+mn-ea"/>
            </a:endParaRPr>
          </a:p>
          <a:p>
            <a:pPr>
              <a:lnSpc>
                <a:spcPct val="200000"/>
              </a:lnSpc>
              <a:defRPr/>
            </a:pPr>
            <a:r>
              <a:rPr lang="en-US" altLang="zh-CN" dirty="0">
                <a:latin typeface="+mn-ea"/>
              </a:rPr>
              <a:t>    4. </a:t>
            </a:r>
            <a:r>
              <a:rPr lang="zh-CN" altLang="en-US" dirty="0">
                <a:latin typeface="+mn-ea"/>
              </a:rPr>
              <a:t>专人负责，南京牵头。</a:t>
            </a:r>
          </a:p>
        </p:txBody>
      </p:sp>
      <p:sp>
        <p:nvSpPr>
          <p:cNvPr id="19" name="文本框 18"/>
          <p:cNvSpPr txBox="1"/>
          <p:nvPr/>
        </p:nvSpPr>
        <p:spPr>
          <a:xfrm>
            <a:off x="789382" y="900032"/>
            <a:ext cx="5046773"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五、</a:t>
            </a:r>
            <a:r>
              <a:rPr lang="zh-CN" altLang="en-US" sz="2400" dirty="0">
                <a:latin typeface="微软雅黑" panose="020B0503020204020204" pitchFamily="34" charset="-122"/>
                <a:ea typeface="微软雅黑" panose="020B0503020204020204" pitchFamily="34" charset="-122"/>
              </a:rPr>
              <a:t>学业水平考试</a:t>
            </a:r>
            <a:r>
              <a:rPr lang="zh-CN" altLang="en-US" sz="2400" dirty="0" smtClean="0">
                <a:latin typeface="微软雅黑" panose="020B0503020204020204" pitchFamily="34" charset="-122"/>
                <a:ea typeface="微软雅黑" panose="020B0503020204020204" pitchFamily="34" charset="-122"/>
              </a:rPr>
              <a:t>的研究进展</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椭圆 7"/>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椭圆 8"/>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32325160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25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ppt_x</p:attrName>
                                        </p:attrNameLst>
                                      </p:cBhvr>
                                      <p:tavLst>
                                        <p:tav tm="0">
                                          <p:val>
                                            <p:strVal val="#ppt_x"/>
                                          </p:val>
                                        </p:tav>
                                        <p:tav tm="100000">
                                          <p:val>
                                            <p:strVal val="#ppt_x"/>
                                          </p:val>
                                        </p:tav>
                                      </p:tavLst>
                                    </p:anim>
                                    <p:anim calcmode="lin" valueType="num">
                                      <p:cBhvr>
                                        <p:cTn id="23" dur="500" fill="hold"/>
                                        <p:tgtEl>
                                          <p:spTgt spid="15"/>
                                        </p:tgtEl>
                                        <p:attrNameLst>
                                          <p:attrName>ppt_y</p:attrName>
                                        </p:attrNameLst>
                                      </p:cBhvr>
                                      <p:tavLst>
                                        <p:tav tm="0">
                                          <p:val>
                                            <p:strVal val="1+#ppt_h/2"/>
                                          </p:val>
                                        </p:tav>
                                        <p:tav tm="100000">
                                          <p:val>
                                            <p:strVal val="#ppt_y"/>
                                          </p:val>
                                        </p:tav>
                                      </p:tavLst>
                                    </p:anim>
                                  </p:childTnLst>
                                </p:cTn>
                              </p:par>
                            </p:childTnLst>
                          </p:cTn>
                        </p:par>
                        <p:par>
                          <p:cTn id="24" fill="hold">
                            <p:stCondLst>
                              <p:cond delay="2450"/>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par>
                                <p:cTn id="28" presetID="42" presetClass="path" presetSubtype="0" decel="100000" fill="hold" grpId="1" nodeType="withEffect">
                                  <p:stCondLst>
                                    <p:cond delay="500"/>
                                  </p:stCondLst>
                                  <p:childTnLst>
                                    <p:animMotion origin="layout" path="M -3.54167E-6 -7.40741E-7 L 0.08894 0.08519 " pathEditMode="relative" rAng="0" ptsTypes="AA">
                                      <p:cBhvr>
                                        <p:cTn id="29" dur="1000" spd="-100000" fill="hold"/>
                                        <p:tgtEl>
                                          <p:spTgt spid="8"/>
                                        </p:tgtEl>
                                        <p:attrNameLst>
                                          <p:attrName>ppt_x</p:attrName>
                                          <p:attrName>ppt_y</p:attrName>
                                        </p:attrNameLst>
                                      </p:cBhvr>
                                      <p:rCtr x="4440" y="4259"/>
                                    </p:animMotion>
                                  </p:childTnLst>
                                </p:cTn>
                              </p:par>
                              <p:par>
                                <p:cTn id="30" presetID="10" presetClass="entr" presetSubtype="0" fill="hold" grpId="0" nodeType="withEffect">
                                  <p:stCondLst>
                                    <p:cond delay="50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childTnLst>
                                </p:cTn>
                              </p:par>
                              <p:par>
                                <p:cTn id="33" presetID="42" presetClass="path" presetSubtype="0" decel="100000" fill="hold" grpId="1" nodeType="withEffect">
                                  <p:stCondLst>
                                    <p:cond delay="500"/>
                                  </p:stCondLst>
                                  <p:childTnLst>
                                    <p:animMotion origin="layout" path="M -4.375E-6 -4.07407E-6 L -0.06315 -0.1074 " pathEditMode="relative" rAng="0" ptsTypes="AA">
                                      <p:cBhvr>
                                        <p:cTn id="34" dur="1000" spd="-100000" fill="hold"/>
                                        <p:tgtEl>
                                          <p:spTgt spid="9"/>
                                        </p:tgtEl>
                                        <p:attrNameLst>
                                          <p:attrName>ppt_x</p:attrName>
                                          <p:attrName>ppt_y</p:attrName>
                                        </p:attrNameLst>
                                      </p:cBhvr>
                                      <p:rCtr x="-3164" y="-5370"/>
                                    </p:animMotion>
                                  </p:childTnLst>
                                </p:cTn>
                              </p:par>
                              <p:par>
                                <p:cTn id="35" presetID="10" presetClass="entr" presetSubtype="0" fill="hold" grpId="0" nodeType="withEffect">
                                  <p:stCondLst>
                                    <p:cond delay="50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childTnLst>
                                </p:cTn>
                              </p:par>
                              <p:par>
                                <p:cTn id="38" presetID="42" presetClass="path" presetSubtype="0" decel="100000" fill="hold" grpId="1" nodeType="withEffect">
                                  <p:stCondLst>
                                    <p:cond delay="500"/>
                                  </p:stCondLst>
                                  <p:childTnLst>
                                    <p:animMotion origin="layout" path="M 1.25E-6 4.07407E-6 L 0.00404 -0.17963 " pathEditMode="relative" rAng="0" ptsTypes="AA">
                                      <p:cBhvr>
                                        <p:cTn id="39" dur="1000" spd="-100000" fill="hold"/>
                                        <p:tgtEl>
                                          <p:spTgt spid="10"/>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5" grpId="0"/>
      <p:bldP spid="8" grpId="0" animBg="1"/>
      <p:bldP spid="8" grpId="1" animBg="1"/>
      <p:bldP spid="9" grpId="0" animBg="1"/>
      <p:bldP spid="9" grpId="1" animBg="1"/>
      <p:bldP spid="10" grpId="0" animBg="1"/>
      <p:bldP spid="10"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Rectangle 3"/>
          <p:cNvSpPr>
            <a:spLocks noChangeArrowheads="1"/>
          </p:cNvSpPr>
          <p:nvPr/>
        </p:nvSpPr>
        <p:spPr bwMode="auto">
          <a:xfrm>
            <a:off x="744967" y="1520365"/>
            <a:ext cx="7821307"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pPr>
            <a:r>
              <a:rPr lang="zh-CN" altLang="en-US" dirty="0">
                <a:latin typeface="+mn-ea"/>
              </a:rPr>
              <a:t>    </a:t>
            </a:r>
            <a:r>
              <a:rPr lang="zh-CN" altLang="en-US" b="1" dirty="0">
                <a:latin typeface="+mn-ea"/>
              </a:rPr>
              <a:t>第二阶段：试点阶段</a:t>
            </a:r>
            <a:r>
              <a:rPr lang="en-US" altLang="zh-CN" b="1" dirty="0">
                <a:latin typeface="+mn-ea"/>
              </a:rPr>
              <a:t>(2013</a:t>
            </a:r>
            <a:r>
              <a:rPr lang="zh-CN" altLang="en-US" b="1" dirty="0">
                <a:latin typeface="+mn-ea"/>
              </a:rPr>
              <a:t>年上半年</a:t>
            </a:r>
            <a:r>
              <a:rPr lang="en-US" altLang="zh-CN" b="1" dirty="0">
                <a:latin typeface="+mn-ea"/>
              </a:rPr>
              <a:t>—2014</a:t>
            </a:r>
            <a:r>
              <a:rPr lang="zh-CN" altLang="en-US" b="1" dirty="0">
                <a:latin typeface="+mn-ea"/>
              </a:rPr>
              <a:t>年</a:t>
            </a:r>
            <a:r>
              <a:rPr lang="en-US" altLang="zh-CN" b="1" dirty="0">
                <a:latin typeface="+mn-ea"/>
              </a:rPr>
              <a:t>7</a:t>
            </a:r>
            <a:r>
              <a:rPr lang="zh-CN" altLang="en-US" b="1" dirty="0">
                <a:latin typeface="+mn-ea"/>
              </a:rPr>
              <a:t>月</a:t>
            </a:r>
            <a:r>
              <a:rPr lang="en-US" altLang="zh-CN" b="1" dirty="0">
                <a:latin typeface="+mn-ea"/>
              </a:rPr>
              <a:t>)</a:t>
            </a:r>
          </a:p>
          <a:p>
            <a:pPr>
              <a:lnSpc>
                <a:spcPct val="200000"/>
              </a:lnSpc>
            </a:pPr>
            <a:r>
              <a:rPr lang="en-US" altLang="zh-CN" dirty="0">
                <a:latin typeface="+mn-ea"/>
              </a:rPr>
              <a:t>  </a:t>
            </a:r>
            <a:r>
              <a:rPr lang="en-US" altLang="zh-CN" dirty="0" smtClean="0">
                <a:latin typeface="+mn-ea"/>
              </a:rPr>
              <a:t>  </a:t>
            </a:r>
            <a:r>
              <a:rPr lang="en-US" altLang="zh-CN" dirty="0">
                <a:latin typeface="+mn-ea"/>
              </a:rPr>
              <a:t>1. </a:t>
            </a:r>
            <a:r>
              <a:rPr lang="zh-CN" altLang="en-US" dirty="0">
                <a:latin typeface="+mn-ea"/>
              </a:rPr>
              <a:t>研制公共基础课程考试大纲及练习卷。</a:t>
            </a:r>
          </a:p>
          <a:p>
            <a:pPr>
              <a:lnSpc>
                <a:spcPct val="200000"/>
              </a:lnSpc>
            </a:pPr>
            <a:r>
              <a:rPr lang="zh-CN" altLang="en-US" dirty="0">
                <a:latin typeface="+mn-ea"/>
              </a:rPr>
              <a:t>  </a:t>
            </a:r>
            <a:r>
              <a:rPr lang="zh-CN" altLang="en-US" dirty="0" smtClean="0">
                <a:latin typeface="+mn-ea"/>
              </a:rPr>
              <a:t>  </a:t>
            </a:r>
            <a:r>
              <a:rPr lang="en-US" altLang="zh-CN" dirty="0">
                <a:latin typeface="+mn-ea"/>
              </a:rPr>
              <a:t>2. </a:t>
            </a:r>
            <a:r>
              <a:rPr lang="zh-CN" altLang="en-US" dirty="0">
                <a:latin typeface="+mn-ea"/>
              </a:rPr>
              <a:t>专业归类。确定考试课程，研制专业课程考试大纲及练习卷。</a:t>
            </a:r>
          </a:p>
          <a:p>
            <a:pPr>
              <a:lnSpc>
                <a:spcPct val="200000"/>
              </a:lnSpc>
            </a:pPr>
            <a:r>
              <a:rPr lang="zh-CN" altLang="en-US" dirty="0">
                <a:latin typeface="+mn-ea"/>
              </a:rPr>
              <a:t>  </a:t>
            </a:r>
            <a:r>
              <a:rPr lang="zh-CN" altLang="en-US" dirty="0" smtClean="0">
                <a:latin typeface="+mn-ea"/>
              </a:rPr>
              <a:t>  </a:t>
            </a:r>
            <a:r>
              <a:rPr lang="en-US" altLang="zh-CN" dirty="0">
                <a:latin typeface="+mn-ea"/>
              </a:rPr>
              <a:t>3. </a:t>
            </a:r>
            <a:r>
              <a:rPr lang="zh-CN" altLang="en-US" dirty="0">
                <a:latin typeface="+mn-ea"/>
              </a:rPr>
              <a:t>考试。公共基础课程</a:t>
            </a:r>
            <a:r>
              <a:rPr lang="en-US" altLang="zh-CN" dirty="0">
                <a:latin typeface="+mn-ea"/>
              </a:rPr>
              <a:t>(4</a:t>
            </a:r>
            <a:r>
              <a:rPr lang="zh-CN" altLang="en-US" dirty="0">
                <a:latin typeface="+mn-ea"/>
              </a:rPr>
              <a:t>门课程，三市</a:t>
            </a:r>
            <a:r>
              <a:rPr lang="en-US" altLang="zh-CN" dirty="0">
                <a:latin typeface="+mn-ea"/>
              </a:rPr>
              <a:t>)</a:t>
            </a:r>
            <a:r>
              <a:rPr lang="zh-CN" altLang="en-US" dirty="0">
                <a:latin typeface="+mn-ea"/>
              </a:rPr>
              <a:t>，专业课程</a:t>
            </a:r>
            <a:r>
              <a:rPr lang="en-US" altLang="zh-CN" dirty="0">
                <a:latin typeface="+mn-ea"/>
              </a:rPr>
              <a:t>(15</a:t>
            </a:r>
            <a:r>
              <a:rPr lang="zh-CN" altLang="en-US" dirty="0">
                <a:latin typeface="+mn-ea"/>
              </a:rPr>
              <a:t>门课程，</a:t>
            </a:r>
            <a:r>
              <a:rPr lang="en-US" altLang="zh-CN" dirty="0">
                <a:latin typeface="+mn-ea"/>
              </a:rPr>
              <a:t>8</a:t>
            </a:r>
            <a:r>
              <a:rPr lang="zh-CN" altLang="en-US" dirty="0">
                <a:latin typeface="+mn-ea"/>
              </a:rPr>
              <a:t>市</a:t>
            </a:r>
            <a:r>
              <a:rPr lang="en-US" altLang="zh-CN" dirty="0">
                <a:latin typeface="+mn-ea"/>
              </a:rPr>
              <a:t>)</a:t>
            </a:r>
            <a:r>
              <a:rPr lang="zh-CN" altLang="en-US" dirty="0">
                <a:latin typeface="+mn-ea"/>
              </a:rPr>
              <a:t>。</a:t>
            </a:r>
            <a:endParaRPr lang="en-US" altLang="zh-CN" dirty="0">
              <a:latin typeface="+mn-ea"/>
            </a:endParaRPr>
          </a:p>
          <a:p>
            <a:pPr>
              <a:lnSpc>
                <a:spcPct val="200000"/>
              </a:lnSpc>
            </a:pPr>
            <a:r>
              <a:rPr lang="en-US" altLang="zh-CN" dirty="0">
                <a:latin typeface="+mn-ea"/>
              </a:rPr>
              <a:t>  </a:t>
            </a:r>
            <a:r>
              <a:rPr lang="en-US" altLang="zh-CN" dirty="0" smtClean="0">
                <a:latin typeface="+mn-ea"/>
              </a:rPr>
              <a:t>  </a:t>
            </a:r>
            <a:r>
              <a:rPr lang="en-US" altLang="zh-CN" dirty="0">
                <a:latin typeface="+mn-ea"/>
              </a:rPr>
              <a:t>4. </a:t>
            </a:r>
            <a:r>
              <a:rPr lang="zh-CN" altLang="en-US" dirty="0">
                <a:latin typeface="+mn-ea"/>
              </a:rPr>
              <a:t>总结。对考试课程、考试时间、命题、考务工作等方面进行全面总结，并提出建议。</a:t>
            </a: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1" name="文本框 20"/>
          <p:cNvSpPr txBox="1"/>
          <p:nvPr/>
        </p:nvSpPr>
        <p:spPr>
          <a:xfrm>
            <a:off x="789382" y="900032"/>
            <a:ext cx="5046773"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五、</a:t>
            </a:r>
            <a:r>
              <a:rPr lang="zh-CN" altLang="en-US" sz="2400" dirty="0">
                <a:latin typeface="微软雅黑" panose="020B0503020204020204" pitchFamily="34" charset="-122"/>
                <a:ea typeface="微软雅黑" panose="020B0503020204020204" pitchFamily="34" charset="-122"/>
              </a:rPr>
              <a:t>学业水平考试</a:t>
            </a:r>
            <a:r>
              <a:rPr lang="zh-CN" altLang="en-US" sz="2400" dirty="0" smtClean="0">
                <a:latin typeface="微软雅黑" panose="020B0503020204020204" pitchFamily="34" charset="-122"/>
                <a:ea typeface="微软雅黑" panose="020B0503020204020204" pitchFamily="34" charset="-122"/>
              </a:rPr>
              <a:t>的研究进展</a:t>
            </a:r>
            <a:endParaRPr lang="zh-CN" altLang="en-US" sz="2400" dirty="0">
              <a:latin typeface="微软雅黑" panose="020B0503020204020204" pitchFamily="34" charset="-122"/>
              <a:ea typeface="微软雅黑" panose="020B0503020204020204" pitchFamily="34" charset="-122"/>
            </a:endParaRPr>
          </a:p>
        </p:txBody>
      </p:sp>
      <p:sp>
        <p:nvSpPr>
          <p:cNvPr id="8" name="椭圆 7"/>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椭圆 8"/>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8233880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25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ppt_x</p:attrName>
                                        </p:attrNameLst>
                                      </p:cBhvr>
                                      <p:tavLst>
                                        <p:tav tm="0">
                                          <p:val>
                                            <p:strVal val="#ppt_x"/>
                                          </p:val>
                                        </p:tav>
                                        <p:tav tm="100000">
                                          <p:val>
                                            <p:strVal val="#ppt_x"/>
                                          </p:val>
                                        </p:tav>
                                      </p:tavLst>
                                    </p:anim>
                                    <p:anim calcmode="lin" valueType="num">
                                      <p:cBhvr>
                                        <p:cTn id="23" dur="500" fill="hold"/>
                                        <p:tgtEl>
                                          <p:spTgt spid="14"/>
                                        </p:tgtEl>
                                        <p:attrNameLst>
                                          <p:attrName>ppt_y</p:attrName>
                                        </p:attrNameLst>
                                      </p:cBhvr>
                                      <p:tavLst>
                                        <p:tav tm="0">
                                          <p:val>
                                            <p:strVal val="1+#ppt_h/2"/>
                                          </p:val>
                                        </p:tav>
                                        <p:tav tm="100000">
                                          <p:val>
                                            <p:strVal val="#ppt_y"/>
                                          </p:val>
                                        </p:tav>
                                      </p:tavLst>
                                    </p:anim>
                                  </p:childTnLst>
                                </p:cTn>
                              </p:par>
                            </p:childTnLst>
                          </p:cTn>
                        </p:par>
                        <p:par>
                          <p:cTn id="24" fill="hold">
                            <p:stCondLst>
                              <p:cond delay="2450"/>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par>
                                <p:cTn id="28" presetID="42" presetClass="path" presetSubtype="0" decel="100000" fill="hold" grpId="1" nodeType="withEffect">
                                  <p:stCondLst>
                                    <p:cond delay="500"/>
                                  </p:stCondLst>
                                  <p:childTnLst>
                                    <p:animMotion origin="layout" path="M -3.54167E-6 -7.40741E-7 L 0.08894 0.08519 " pathEditMode="relative" rAng="0" ptsTypes="AA">
                                      <p:cBhvr>
                                        <p:cTn id="29" dur="1000" spd="-100000" fill="hold"/>
                                        <p:tgtEl>
                                          <p:spTgt spid="8"/>
                                        </p:tgtEl>
                                        <p:attrNameLst>
                                          <p:attrName>ppt_x</p:attrName>
                                          <p:attrName>ppt_y</p:attrName>
                                        </p:attrNameLst>
                                      </p:cBhvr>
                                      <p:rCtr x="4440" y="4259"/>
                                    </p:animMotion>
                                  </p:childTnLst>
                                </p:cTn>
                              </p:par>
                              <p:par>
                                <p:cTn id="30" presetID="10" presetClass="entr" presetSubtype="0" fill="hold" grpId="0" nodeType="withEffect">
                                  <p:stCondLst>
                                    <p:cond delay="50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childTnLst>
                                </p:cTn>
                              </p:par>
                              <p:par>
                                <p:cTn id="33" presetID="42" presetClass="path" presetSubtype="0" decel="100000" fill="hold" grpId="1" nodeType="withEffect">
                                  <p:stCondLst>
                                    <p:cond delay="500"/>
                                  </p:stCondLst>
                                  <p:childTnLst>
                                    <p:animMotion origin="layout" path="M -4.375E-6 -4.07407E-6 L -0.06315 -0.1074 " pathEditMode="relative" rAng="0" ptsTypes="AA">
                                      <p:cBhvr>
                                        <p:cTn id="34" dur="1000" spd="-100000" fill="hold"/>
                                        <p:tgtEl>
                                          <p:spTgt spid="9"/>
                                        </p:tgtEl>
                                        <p:attrNameLst>
                                          <p:attrName>ppt_x</p:attrName>
                                          <p:attrName>ppt_y</p:attrName>
                                        </p:attrNameLst>
                                      </p:cBhvr>
                                      <p:rCtr x="-3164" y="-5370"/>
                                    </p:animMotion>
                                  </p:childTnLst>
                                </p:cTn>
                              </p:par>
                              <p:par>
                                <p:cTn id="35" presetID="10" presetClass="entr" presetSubtype="0" fill="hold" grpId="0" nodeType="withEffect">
                                  <p:stCondLst>
                                    <p:cond delay="50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childTnLst>
                                </p:cTn>
                              </p:par>
                              <p:par>
                                <p:cTn id="38" presetID="42" presetClass="path" presetSubtype="0" decel="100000" fill="hold" grpId="1" nodeType="withEffect">
                                  <p:stCondLst>
                                    <p:cond delay="500"/>
                                  </p:stCondLst>
                                  <p:childTnLst>
                                    <p:animMotion origin="layout" path="M 1.25E-6 4.07407E-6 L 0.00404 -0.17963 " pathEditMode="relative" rAng="0" ptsTypes="AA">
                                      <p:cBhvr>
                                        <p:cTn id="39" dur="1000" spd="-100000" fill="hold"/>
                                        <p:tgtEl>
                                          <p:spTgt spid="10"/>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4" grpId="0"/>
      <p:bldP spid="8" grpId="0" animBg="1"/>
      <p:bldP spid="8" grpId="1" animBg="1"/>
      <p:bldP spid="9" grpId="0" animBg="1"/>
      <p:bldP spid="9" grpId="1" animBg="1"/>
      <p:bldP spid="10" grpId="0" animBg="1"/>
      <p:bldP spid="10"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Rectangle 3"/>
          <p:cNvSpPr>
            <a:spLocks noChangeArrowheads="1"/>
          </p:cNvSpPr>
          <p:nvPr/>
        </p:nvSpPr>
        <p:spPr bwMode="auto">
          <a:xfrm>
            <a:off x="691734" y="1658429"/>
            <a:ext cx="7921687" cy="3831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dirty="0">
                <a:latin typeface="+mn-ea"/>
              </a:rPr>
              <a:t>    </a:t>
            </a:r>
            <a:r>
              <a:rPr lang="zh-CN" altLang="en-US" b="1" dirty="0">
                <a:latin typeface="+mn-ea"/>
              </a:rPr>
              <a:t>第三阶段：全面推进，</a:t>
            </a:r>
            <a:r>
              <a:rPr lang="en-US" altLang="zh-CN" b="1" dirty="0">
                <a:solidFill>
                  <a:srgbClr val="C00000"/>
                </a:solidFill>
                <a:latin typeface="+mn-ea"/>
              </a:rPr>
              <a:t>2014</a:t>
            </a:r>
            <a:r>
              <a:rPr lang="zh-CN" altLang="en-US" b="1" dirty="0">
                <a:solidFill>
                  <a:srgbClr val="C00000"/>
                </a:solidFill>
                <a:latin typeface="+mn-ea"/>
              </a:rPr>
              <a:t>级中职、综高</a:t>
            </a:r>
            <a:r>
              <a:rPr lang="zh-CN" altLang="en-US" b="1" dirty="0">
                <a:latin typeface="+mn-ea"/>
              </a:rPr>
              <a:t>学生全</a:t>
            </a:r>
            <a:r>
              <a:rPr lang="zh-CN" altLang="en-US" b="1" dirty="0" smtClean="0">
                <a:latin typeface="+mn-ea"/>
              </a:rPr>
              <a:t>覆盖（除五年制大专）</a:t>
            </a:r>
            <a:endParaRPr lang="en-US" altLang="zh-CN" b="1" dirty="0" smtClean="0">
              <a:latin typeface="+mn-ea"/>
            </a:endParaRPr>
          </a:p>
          <a:p>
            <a:pPr>
              <a:lnSpc>
                <a:spcPct val="150000"/>
              </a:lnSpc>
            </a:pPr>
            <a:r>
              <a:rPr lang="en-US" altLang="zh-CN" b="1" dirty="0">
                <a:latin typeface="+mn-ea"/>
              </a:rPr>
              <a:t> </a:t>
            </a:r>
            <a:r>
              <a:rPr lang="en-US" altLang="zh-CN" b="1" dirty="0" smtClean="0">
                <a:latin typeface="+mn-ea"/>
              </a:rPr>
              <a:t>             (</a:t>
            </a:r>
            <a:r>
              <a:rPr lang="en-US" altLang="zh-CN" b="1" dirty="0">
                <a:latin typeface="+mn-ea"/>
              </a:rPr>
              <a:t>2014</a:t>
            </a:r>
            <a:r>
              <a:rPr lang="zh-CN" altLang="en-US" b="1" dirty="0">
                <a:latin typeface="+mn-ea"/>
              </a:rPr>
              <a:t>年</a:t>
            </a:r>
            <a:r>
              <a:rPr lang="en-US" altLang="zh-CN" b="1" dirty="0">
                <a:latin typeface="+mn-ea"/>
              </a:rPr>
              <a:t>7</a:t>
            </a:r>
            <a:r>
              <a:rPr lang="zh-CN" altLang="en-US" b="1" dirty="0">
                <a:latin typeface="+mn-ea"/>
              </a:rPr>
              <a:t>月</a:t>
            </a:r>
            <a:r>
              <a:rPr lang="en-US" altLang="zh-CN" b="1" dirty="0">
                <a:latin typeface="+mn-ea"/>
              </a:rPr>
              <a:t>—2016</a:t>
            </a:r>
            <a:r>
              <a:rPr lang="zh-CN" altLang="en-US" b="1" dirty="0">
                <a:latin typeface="+mn-ea"/>
              </a:rPr>
              <a:t>年</a:t>
            </a:r>
            <a:r>
              <a:rPr lang="en-US" altLang="zh-CN" b="1" dirty="0">
                <a:latin typeface="+mn-ea"/>
              </a:rPr>
              <a:t>11</a:t>
            </a:r>
            <a:r>
              <a:rPr lang="zh-CN" altLang="en-US" b="1" dirty="0">
                <a:latin typeface="+mn-ea"/>
              </a:rPr>
              <a:t>月</a:t>
            </a:r>
            <a:r>
              <a:rPr lang="en-US" altLang="zh-CN" b="1" dirty="0">
                <a:latin typeface="+mn-ea"/>
              </a:rPr>
              <a:t>)</a:t>
            </a:r>
          </a:p>
          <a:p>
            <a:pPr>
              <a:lnSpc>
                <a:spcPct val="150000"/>
              </a:lnSpc>
            </a:pPr>
            <a:r>
              <a:rPr lang="zh-CN" altLang="en-US" dirty="0">
                <a:latin typeface="+mn-ea"/>
              </a:rPr>
              <a:t>    1</a:t>
            </a:r>
            <a:r>
              <a:rPr lang="en-US" altLang="zh-CN" dirty="0">
                <a:latin typeface="+mn-ea"/>
              </a:rPr>
              <a:t>. </a:t>
            </a:r>
            <a:r>
              <a:rPr lang="zh-CN" altLang="en-US" dirty="0">
                <a:latin typeface="+mn-ea"/>
              </a:rPr>
              <a:t>制度设计——四个文件。</a:t>
            </a:r>
          </a:p>
          <a:p>
            <a:pPr>
              <a:lnSpc>
                <a:spcPct val="150000"/>
              </a:lnSpc>
            </a:pPr>
            <a:r>
              <a:rPr lang="zh-CN" altLang="en-US" dirty="0">
                <a:latin typeface="+mn-ea"/>
              </a:rPr>
              <a:t>    </a:t>
            </a:r>
            <a:r>
              <a:rPr lang="en-US" altLang="zh-CN" dirty="0">
                <a:latin typeface="+mn-ea"/>
              </a:rPr>
              <a:t>2. </a:t>
            </a:r>
            <a:r>
              <a:rPr lang="zh-CN" altLang="en-US" dirty="0">
                <a:latin typeface="+mn-ea"/>
              </a:rPr>
              <a:t>成立学科研究组。</a:t>
            </a:r>
          </a:p>
          <a:p>
            <a:pPr>
              <a:lnSpc>
                <a:spcPct val="150000"/>
              </a:lnSpc>
            </a:pPr>
            <a:r>
              <a:rPr lang="zh-CN" altLang="en-US" dirty="0">
                <a:latin typeface="+mn-ea"/>
              </a:rPr>
              <a:t>    3</a:t>
            </a:r>
            <a:r>
              <a:rPr lang="en-US" altLang="zh-CN" dirty="0">
                <a:latin typeface="+mn-ea"/>
              </a:rPr>
              <a:t>. </a:t>
            </a:r>
            <a:r>
              <a:rPr lang="zh-CN" altLang="en-US" dirty="0">
                <a:latin typeface="+mn-ea"/>
              </a:rPr>
              <a:t>研制考试大纲，审定并发布。</a:t>
            </a:r>
          </a:p>
          <a:p>
            <a:pPr>
              <a:lnSpc>
                <a:spcPct val="150000"/>
              </a:lnSpc>
            </a:pPr>
            <a:r>
              <a:rPr lang="zh-CN" altLang="en-US" dirty="0">
                <a:latin typeface="+mn-ea"/>
              </a:rPr>
              <a:t>    </a:t>
            </a:r>
            <a:r>
              <a:rPr lang="en-US" altLang="zh-CN" dirty="0">
                <a:latin typeface="+mn-ea"/>
              </a:rPr>
              <a:t>4. </a:t>
            </a:r>
            <a:r>
              <a:rPr lang="zh-CN" altLang="en-US" dirty="0">
                <a:latin typeface="+mn-ea"/>
              </a:rPr>
              <a:t>研制</a:t>
            </a:r>
            <a:r>
              <a:rPr lang="zh-CN" altLang="en-US" dirty="0">
                <a:latin typeface="+mn-ea"/>
                <a:sym typeface="宋体" panose="02010600030101010101" pitchFamily="2" charset="-122"/>
              </a:rPr>
              <a:t>试题库</a:t>
            </a:r>
            <a:r>
              <a:rPr lang="zh-CN" altLang="en-US" b="1" dirty="0">
                <a:solidFill>
                  <a:srgbClr val="C00000"/>
                </a:solidFill>
                <a:latin typeface="+mn-ea"/>
                <a:sym typeface="宋体" panose="02010600030101010101" pitchFamily="2" charset="-122"/>
              </a:rPr>
              <a:t>(试卷库)</a:t>
            </a:r>
            <a:r>
              <a:rPr lang="zh-CN" altLang="en-US" dirty="0">
                <a:latin typeface="+mn-ea"/>
                <a:sym typeface="宋体" panose="02010600030101010101" pitchFamily="2" charset="-122"/>
              </a:rPr>
              <a:t>，</a:t>
            </a:r>
            <a:r>
              <a:rPr lang="zh-CN" altLang="en-US" dirty="0">
                <a:latin typeface="+mn-ea"/>
                <a:sym typeface="Arial" panose="020B0604020202020204" pitchFamily="34" charset="0"/>
              </a:rPr>
              <a:t>审定并发布。</a:t>
            </a:r>
            <a:r>
              <a:rPr lang="zh-CN" altLang="en-US" dirty="0">
                <a:latin typeface="+mn-ea"/>
                <a:sym typeface="宋体" panose="02010600030101010101" pitchFamily="2" charset="-122"/>
              </a:rPr>
              <a:t>试题库(试卷库)</a:t>
            </a:r>
            <a:r>
              <a:rPr lang="zh-CN" altLang="en-US" b="1" dirty="0">
                <a:solidFill>
                  <a:srgbClr val="C00000"/>
                </a:solidFill>
                <a:latin typeface="+mn-ea"/>
                <a:sym typeface="宋体" panose="02010600030101010101" pitchFamily="2" charset="-122"/>
              </a:rPr>
              <a:t>公布60％，时间约</a:t>
            </a:r>
            <a:r>
              <a:rPr lang="en-US" altLang="zh-CN" b="1" dirty="0">
                <a:solidFill>
                  <a:srgbClr val="C00000"/>
                </a:solidFill>
                <a:latin typeface="+mn-ea"/>
                <a:sym typeface="宋体" panose="02010600030101010101" pitchFamily="2" charset="-122"/>
              </a:rPr>
              <a:t>8</a:t>
            </a:r>
            <a:r>
              <a:rPr lang="zh-CN" altLang="en-US" b="1" dirty="0">
                <a:solidFill>
                  <a:srgbClr val="C00000"/>
                </a:solidFill>
                <a:latin typeface="+mn-ea"/>
                <a:sym typeface="宋体" panose="02010600030101010101" pitchFamily="2" charset="-122"/>
              </a:rPr>
              <a:t>月底。</a:t>
            </a:r>
          </a:p>
          <a:p>
            <a:pPr>
              <a:lnSpc>
                <a:spcPct val="150000"/>
              </a:lnSpc>
            </a:pPr>
            <a:r>
              <a:rPr lang="zh-CN" altLang="en-US" dirty="0">
                <a:latin typeface="+mn-ea"/>
              </a:rPr>
              <a:t>    5</a:t>
            </a:r>
            <a:r>
              <a:rPr lang="en-US" altLang="zh-CN" dirty="0">
                <a:latin typeface="+mn-ea"/>
              </a:rPr>
              <a:t>. </a:t>
            </a:r>
            <a:r>
              <a:rPr lang="zh-CN" altLang="en-US" dirty="0">
                <a:latin typeface="+mn-ea"/>
              </a:rPr>
              <a:t>试测</a:t>
            </a:r>
            <a:r>
              <a:rPr lang="zh-CN" altLang="en-US" dirty="0" smtClean="0">
                <a:latin typeface="+mn-ea"/>
              </a:rPr>
              <a:t>——考察试题</a:t>
            </a:r>
            <a:r>
              <a:rPr lang="zh-CN" altLang="en-US" dirty="0">
                <a:latin typeface="+mn-ea"/>
              </a:rPr>
              <a:t>的难易度、考试时间。</a:t>
            </a:r>
          </a:p>
          <a:p>
            <a:pPr>
              <a:lnSpc>
                <a:spcPct val="150000"/>
              </a:lnSpc>
            </a:pPr>
            <a:r>
              <a:rPr lang="zh-CN" altLang="en-US" dirty="0">
                <a:latin typeface="+mn-ea"/>
              </a:rPr>
              <a:t>    6</a:t>
            </a:r>
            <a:r>
              <a:rPr lang="en-US" altLang="zh-CN" dirty="0">
                <a:latin typeface="+mn-ea"/>
              </a:rPr>
              <a:t>. </a:t>
            </a:r>
            <a:r>
              <a:rPr lang="zh-CN" altLang="en-US" dirty="0">
                <a:latin typeface="+mn-ea"/>
              </a:rPr>
              <a:t>报名及资格</a:t>
            </a:r>
            <a:r>
              <a:rPr lang="zh-CN" altLang="en-US" dirty="0" smtClean="0">
                <a:latin typeface="+mn-ea"/>
              </a:rPr>
              <a:t>认定</a:t>
            </a:r>
            <a:r>
              <a:rPr lang="en-US" altLang="en-US" b="1" dirty="0" smtClean="0">
                <a:solidFill>
                  <a:srgbClr val="C00000"/>
                </a:solidFill>
                <a:latin typeface="+mn-ea"/>
                <a:sym typeface="Arial" panose="020B0604020202020204" pitchFamily="34" charset="0"/>
              </a:rPr>
              <a:t>（</a:t>
            </a:r>
            <a:r>
              <a:rPr lang="en-US" altLang="en-US" b="1" dirty="0" err="1" smtClean="0">
                <a:solidFill>
                  <a:srgbClr val="C00000"/>
                </a:solidFill>
                <a:latin typeface="+mn-ea"/>
                <a:sym typeface="Arial" panose="020B0604020202020204" pitchFamily="34" charset="0"/>
              </a:rPr>
              <a:t>按专业报名</a:t>
            </a:r>
            <a:r>
              <a:rPr lang="zh-CN" altLang="en-US" b="1" dirty="0">
                <a:solidFill>
                  <a:srgbClr val="C00000"/>
                </a:solidFill>
                <a:latin typeface="+mn-ea"/>
                <a:sym typeface="Arial" panose="020B0604020202020204" pitchFamily="34" charset="0"/>
              </a:rPr>
              <a:t>，</a:t>
            </a:r>
            <a:r>
              <a:rPr lang="en-US" altLang="en-US" b="1" dirty="0" err="1" smtClean="0">
                <a:solidFill>
                  <a:srgbClr val="C00000"/>
                </a:solidFill>
                <a:latin typeface="+mn-ea"/>
                <a:sym typeface="Arial" panose="020B0604020202020204" pitchFamily="34" charset="0"/>
              </a:rPr>
              <a:t>并确定考试课程</a:t>
            </a:r>
            <a:r>
              <a:rPr lang="en-US" altLang="en-US" b="1" dirty="0" smtClean="0">
                <a:solidFill>
                  <a:srgbClr val="C00000"/>
                </a:solidFill>
                <a:latin typeface="+mn-ea"/>
                <a:sym typeface="Arial" panose="020B0604020202020204" pitchFamily="34" charset="0"/>
              </a:rPr>
              <a:t>）</a:t>
            </a:r>
            <a:r>
              <a:rPr lang="zh-CN" altLang="en-US" dirty="0" smtClean="0">
                <a:latin typeface="+mn-ea"/>
              </a:rPr>
              <a:t>，</a:t>
            </a:r>
            <a:r>
              <a:rPr lang="zh-CN" altLang="en-US" dirty="0">
                <a:latin typeface="+mn-ea"/>
              </a:rPr>
              <a:t>设置考场等。</a:t>
            </a: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1" name="文本框 20"/>
          <p:cNvSpPr txBox="1"/>
          <p:nvPr/>
        </p:nvSpPr>
        <p:spPr>
          <a:xfrm>
            <a:off x="789382" y="900032"/>
            <a:ext cx="5046773"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五、</a:t>
            </a:r>
            <a:r>
              <a:rPr lang="zh-CN" altLang="en-US" sz="2400" dirty="0">
                <a:latin typeface="微软雅黑" panose="020B0503020204020204" pitchFamily="34" charset="-122"/>
                <a:ea typeface="微软雅黑" panose="020B0503020204020204" pitchFamily="34" charset="-122"/>
              </a:rPr>
              <a:t>学业水平考试</a:t>
            </a:r>
            <a:r>
              <a:rPr lang="zh-CN" altLang="en-US" sz="2400" dirty="0" smtClean="0">
                <a:latin typeface="微软雅黑" panose="020B0503020204020204" pitchFamily="34" charset="-122"/>
                <a:ea typeface="微软雅黑" panose="020B0503020204020204" pitchFamily="34" charset="-122"/>
              </a:rPr>
              <a:t>的研究进展</a:t>
            </a:r>
            <a:endParaRPr lang="zh-CN" altLang="en-US" sz="2400" dirty="0">
              <a:latin typeface="微软雅黑" panose="020B0503020204020204" pitchFamily="34" charset="-122"/>
              <a:ea typeface="微软雅黑" panose="020B0503020204020204" pitchFamily="34" charset="-122"/>
            </a:endParaRPr>
          </a:p>
        </p:txBody>
      </p:sp>
      <p:sp>
        <p:nvSpPr>
          <p:cNvPr id="8" name="椭圆 7"/>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椭圆 8"/>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9277712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25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ppt_x</p:attrName>
                                        </p:attrNameLst>
                                      </p:cBhvr>
                                      <p:tavLst>
                                        <p:tav tm="0">
                                          <p:val>
                                            <p:strVal val="#ppt_x"/>
                                          </p:val>
                                        </p:tav>
                                        <p:tav tm="100000">
                                          <p:val>
                                            <p:strVal val="#ppt_x"/>
                                          </p:val>
                                        </p:tav>
                                      </p:tavLst>
                                    </p:anim>
                                    <p:anim calcmode="lin" valueType="num">
                                      <p:cBhvr>
                                        <p:cTn id="23" dur="500" fill="hold"/>
                                        <p:tgtEl>
                                          <p:spTgt spid="15"/>
                                        </p:tgtEl>
                                        <p:attrNameLst>
                                          <p:attrName>ppt_y</p:attrName>
                                        </p:attrNameLst>
                                      </p:cBhvr>
                                      <p:tavLst>
                                        <p:tav tm="0">
                                          <p:val>
                                            <p:strVal val="1+#ppt_h/2"/>
                                          </p:val>
                                        </p:tav>
                                        <p:tav tm="100000">
                                          <p:val>
                                            <p:strVal val="#ppt_y"/>
                                          </p:val>
                                        </p:tav>
                                      </p:tavLst>
                                    </p:anim>
                                  </p:childTnLst>
                                </p:cTn>
                              </p:par>
                            </p:childTnLst>
                          </p:cTn>
                        </p:par>
                        <p:par>
                          <p:cTn id="24" fill="hold">
                            <p:stCondLst>
                              <p:cond delay="2450"/>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par>
                                <p:cTn id="28" presetID="42" presetClass="path" presetSubtype="0" decel="100000" fill="hold" grpId="1" nodeType="withEffect">
                                  <p:stCondLst>
                                    <p:cond delay="500"/>
                                  </p:stCondLst>
                                  <p:childTnLst>
                                    <p:animMotion origin="layout" path="M -3.54167E-6 -7.40741E-7 L 0.08894 0.08519 " pathEditMode="relative" rAng="0" ptsTypes="AA">
                                      <p:cBhvr>
                                        <p:cTn id="29" dur="1000" spd="-100000" fill="hold"/>
                                        <p:tgtEl>
                                          <p:spTgt spid="8"/>
                                        </p:tgtEl>
                                        <p:attrNameLst>
                                          <p:attrName>ppt_x</p:attrName>
                                          <p:attrName>ppt_y</p:attrName>
                                        </p:attrNameLst>
                                      </p:cBhvr>
                                      <p:rCtr x="4440" y="4259"/>
                                    </p:animMotion>
                                  </p:childTnLst>
                                </p:cTn>
                              </p:par>
                              <p:par>
                                <p:cTn id="30" presetID="10" presetClass="entr" presetSubtype="0" fill="hold" grpId="0" nodeType="withEffect">
                                  <p:stCondLst>
                                    <p:cond delay="50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childTnLst>
                                </p:cTn>
                              </p:par>
                              <p:par>
                                <p:cTn id="33" presetID="42" presetClass="path" presetSubtype="0" decel="100000" fill="hold" grpId="1" nodeType="withEffect">
                                  <p:stCondLst>
                                    <p:cond delay="500"/>
                                  </p:stCondLst>
                                  <p:childTnLst>
                                    <p:animMotion origin="layout" path="M -4.375E-6 -4.07407E-6 L -0.06315 -0.1074 " pathEditMode="relative" rAng="0" ptsTypes="AA">
                                      <p:cBhvr>
                                        <p:cTn id="34" dur="1000" spd="-100000" fill="hold"/>
                                        <p:tgtEl>
                                          <p:spTgt spid="9"/>
                                        </p:tgtEl>
                                        <p:attrNameLst>
                                          <p:attrName>ppt_x</p:attrName>
                                          <p:attrName>ppt_y</p:attrName>
                                        </p:attrNameLst>
                                      </p:cBhvr>
                                      <p:rCtr x="-3164" y="-5370"/>
                                    </p:animMotion>
                                  </p:childTnLst>
                                </p:cTn>
                              </p:par>
                              <p:par>
                                <p:cTn id="35" presetID="10" presetClass="entr" presetSubtype="0" fill="hold" grpId="0" nodeType="withEffect">
                                  <p:stCondLst>
                                    <p:cond delay="50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childTnLst>
                                </p:cTn>
                              </p:par>
                              <p:par>
                                <p:cTn id="38" presetID="42" presetClass="path" presetSubtype="0" decel="100000" fill="hold" grpId="1" nodeType="withEffect">
                                  <p:stCondLst>
                                    <p:cond delay="500"/>
                                  </p:stCondLst>
                                  <p:childTnLst>
                                    <p:animMotion origin="layout" path="M 1.25E-6 4.07407E-6 L 0.00404 -0.17963 " pathEditMode="relative" rAng="0" ptsTypes="AA">
                                      <p:cBhvr>
                                        <p:cTn id="39" dur="1000" spd="-100000" fill="hold"/>
                                        <p:tgtEl>
                                          <p:spTgt spid="10"/>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5" grpId="0"/>
      <p:bldP spid="8" grpId="0" animBg="1"/>
      <p:bldP spid="8" grpId="1" animBg="1"/>
      <p:bldP spid="9" grpId="0" animBg="1"/>
      <p:bldP spid="9" grpId="1" animBg="1"/>
      <p:bldP spid="10" grpId="0" animBg="1"/>
      <p:bldP spid="10"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Rectangle 3"/>
          <p:cNvSpPr>
            <a:spLocks noChangeArrowheads="1"/>
          </p:cNvSpPr>
          <p:nvPr/>
        </p:nvSpPr>
        <p:spPr bwMode="auto">
          <a:xfrm>
            <a:off x="808083" y="1573764"/>
            <a:ext cx="7548841" cy="3990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ts val="3800"/>
              </a:lnSpc>
            </a:pPr>
            <a:r>
              <a:rPr lang="zh-CN" altLang="en-US" dirty="0">
                <a:latin typeface="+mn-ea"/>
              </a:rPr>
              <a:t>    </a:t>
            </a:r>
            <a:r>
              <a:rPr lang="en-US" altLang="zh-CN" dirty="0">
                <a:latin typeface="+mn-ea"/>
              </a:rPr>
              <a:t>(1)</a:t>
            </a:r>
            <a:r>
              <a:rPr lang="zh-CN" altLang="en-US" dirty="0">
                <a:latin typeface="+mn-ea"/>
              </a:rPr>
              <a:t>考试课程：</a:t>
            </a:r>
            <a:r>
              <a:rPr lang="zh-CN" altLang="en-US" b="1" dirty="0">
                <a:solidFill>
                  <a:srgbClr val="C00000"/>
                </a:solidFill>
                <a:latin typeface="+mn-ea"/>
              </a:rPr>
              <a:t>公共基础课程</a:t>
            </a:r>
            <a:r>
              <a:rPr lang="zh-CN" altLang="en-US" dirty="0">
                <a:latin typeface="+mn-ea"/>
              </a:rPr>
              <a:t>、专业课程</a:t>
            </a:r>
            <a:r>
              <a:rPr lang="en-US" altLang="zh-CN" dirty="0">
                <a:latin typeface="+mn-ea"/>
              </a:rPr>
              <a:t>(</a:t>
            </a:r>
            <a:r>
              <a:rPr lang="zh-CN" altLang="en-US" dirty="0">
                <a:latin typeface="+mn-ea"/>
              </a:rPr>
              <a:t>两门</a:t>
            </a:r>
            <a:r>
              <a:rPr lang="en-US" altLang="zh-CN" dirty="0">
                <a:latin typeface="+mn-ea"/>
              </a:rPr>
              <a:t>)</a:t>
            </a:r>
            <a:r>
              <a:rPr lang="zh-CN" altLang="en-US" dirty="0">
                <a:latin typeface="+mn-ea"/>
              </a:rPr>
              <a:t>，计算机应用，专业技能。</a:t>
            </a:r>
          </a:p>
          <a:p>
            <a:pPr>
              <a:lnSpc>
                <a:spcPts val="3800"/>
              </a:lnSpc>
            </a:pPr>
            <a:r>
              <a:rPr lang="zh-CN" altLang="en-US" dirty="0">
                <a:latin typeface="+mn-ea"/>
              </a:rPr>
              <a:t>    (2)考试形式：笔试</a:t>
            </a:r>
            <a:r>
              <a:rPr lang="en-US" altLang="zh-CN" dirty="0">
                <a:latin typeface="+mn-ea"/>
              </a:rPr>
              <a:t>(</a:t>
            </a:r>
            <a:r>
              <a:rPr lang="zh-CN" altLang="en-US" dirty="0">
                <a:latin typeface="+mn-ea"/>
              </a:rPr>
              <a:t>语文、</a:t>
            </a:r>
            <a:r>
              <a:rPr lang="zh-CN" altLang="en-US" b="1" dirty="0">
                <a:solidFill>
                  <a:srgbClr val="C00000"/>
                </a:solidFill>
                <a:latin typeface="+mn-ea"/>
              </a:rPr>
              <a:t>数学、</a:t>
            </a:r>
            <a:r>
              <a:rPr lang="zh-CN" altLang="en-US" dirty="0">
                <a:latin typeface="+mn-ea"/>
              </a:rPr>
              <a:t>英语</a:t>
            </a:r>
            <a:r>
              <a:rPr lang="en-US" altLang="zh-CN" dirty="0">
                <a:latin typeface="+mn-ea"/>
              </a:rPr>
              <a:t>)</a:t>
            </a:r>
            <a:r>
              <a:rPr lang="zh-CN" altLang="en-US" dirty="0">
                <a:latin typeface="+mn-ea"/>
              </a:rPr>
              <a:t>、机考</a:t>
            </a:r>
            <a:r>
              <a:rPr lang="en-US" altLang="zh-CN" dirty="0">
                <a:latin typeface="+mn-ea"/>
              </a:rPr>
              <a:t>(</a:t>
            </a:r>
            <a:r>
              <a:rPr lang="zh-CN" altLang="en-US" dirty="0">
                <a:latin typeface="+mn-ea"/>
              </a:rPr>
              <a:t>德育和专业课程</a:t>
            </a:r>
            <a:r>
              <a:rPr lang="en-US" altLang="zh-CN" dirty="0">
                <a:latin typeface="+mn-ea"/>
              </a:rPr>
              <a:t>)</a:t>
            </a:r>
            <a:r>
              <a:rPr lang="zh-CN" altLang="en-US" dirty="0">
                <a:latin typeface="+mn-ea"/>
              </a:rPr>
              <a:t>，</a:t>
            </a:r>
            <a:r>
              <a:rPr lang="zh-CN" altLang="en-US" dirty="0">
                <a:latin typeface="+mn-ea"/>
                <a:sym typeface="Arial" panose="020B0604020202020204" pitchFamily="34" charset="0"/>
              </a:rPr>
              <a:t>计算机应用课程和专业技能采用资格证书、技能等级证书考核鉴定方式。</a:t>
            </a:r>
          </a:p>
          <a:p>
            <a:pPr>
              <a:lnSpc>
                <a:spcPts val="3800"/>
              </a:lnSpc>
            </a:pPr>
            <a:r>
              <a:rPr lang="zh-CN" altLang="en-US" dirty="0">
                <a:latin typeface="+mn-ea"/>
              </a:rPr>
              <a:t>    (3)考试时间：</a:t>
            </a:r>
            <a:r>
              <a:rPr lang="en-US" altLang="zh-CN" dirty="0">
                <a:latin typeface="+mn-ea"/>
              </a:rPr>
              <a:t>11</a:t>
            </a:r>
            <a:r>
              <a:rPr lang="zh-CN" altLang="en-US" dirty="0">
                <a:latin typeface="+mn-ea"/>
              </a:rPr>
              <a:t>月</a:t>
            </a:r>
            <a:r>
              <a:rPr lang="en-US" altLang="zh-CN" dirty="0">
                <a:latin typeface="+mn-ea"/>
              </a:rPr>
              <a:t>15</a:t>
            </a:r>
            <a:r>
              <a:rPr lang="zh-CN" altLang="en-US" dirty="0">
                <a:latin typeface="+mn-ea"/>
              </a:rPr>
              <a:t>、</a:t>
            </a:r>
            <a:r>
              <a:rPr lang="en-US" altLang="zh-CN" dirty="0">
                <a:latin typeface="+mn-ea"/>
              </a:rPr>
              <a:t>16</a:t>
            </a:r>
            <a:r>
              <a:rPr lang="zh-CN" altLang="en-US" dirty="0">
                <a:latin typeface="+mn-ea"/>
              </a:rPr>
              <a:t>日，</a:t>
            </a:r>
            <a:r>
              <a:rPr lang="zh-CN" altLang="en-US" dirty="0">
                <a:latin typeface="+mn-ea"/>
                <a:sym typeface="Arial" panose="020B0604020202020204" pitchFamily="34" charset="0"/>
              </a:rPr>
              <a:t>语文：</a:t>
            </a:r>
            <a:r>
              <a:rPr lang="en-US" altLang="zh-CN" dirty="0">
                <a:latin typeface="+mn-ea"/>
              </a:rPr>
              <a:t>90</a:t>
            </a:r>
            <a:r>
              <a:rPr lang="zh-CN" altLang="en-US" dirty="0">
                <a:latin typeface="+mn-ea"/>
                <a:sym typeface="Arial" panose="020B0604020202020204" pitchFamily="34" charset="0"/>
              </a:rPr>
              <a:t>分钟</a:t>
            </a:r>
            <a:r>
              <a:rPr lang="zh-CN" altLang="en-US" dirty="0">
                <a:latin typeface="+mn-ea"/>
              </a:rPr>
              <a:t>；</a:t>
            </a:r>
            <a:r>
              <a:rPr lang="zh-CN" altLang="en-US" b="1" dirty="0">
                <a:solidFill>
                  <a:srgbClr val="C00000"/>
                </a:solidFill>
                <a:latin typeface="+mn-ea"/>
                <a:sym typeface="Arial" panose="020B0604020202020204" pitchFamily="34" charset="0"/>
              </a:rPr>
              <a:t>数学</a:t>
            </a:r>
            <a:r>
              <a:rPr lang="zh-CN" altLang="en-US" dirty="0">
                <a:latin typeface="+mn-ea"/>
                <a:sym typeface="Arial" panose="020B0604020202020204" pitchFamily="34" charset="0"/>
              </a:rPr>
              <a:t>和英语：</a:t>
            </a:r>
            <a:r>
              <a:rPr lang="en-US" altLang="zh-CN" dirty="0">
                <a:latin typeface="+mn-ea"/>
              </a:rPr>
              <a:t>75</a:t>
            </a:r>
            <a:r>
              <a:rPr lang="zh-CN" altLang="en-US" dirty="0">
                <a:latin typeface="+mn-ea"/>
                <a:sym typeface="Arial" panose="020B0604020202020204" pitchFamily="34" charset="0"/>
              </a:rPr>
              <a:t>分钟</a:t>
            </a:r>
            <a:r>
              <a:rPr lang="zh-CN" altLang="en-US" dirty="0">
                <a:latin typeface="+mn-ea"/>
              </a:rPr>
              <a:t>；</a:t>
            </a:r>
            <a:r>
              <a:rPr lang="zh-CN" altLang="en-US" dirty="0">
                <a:latin typeface="+mn-ea"/>
                <a:sym typeface="Arial" panose="020B0604020202020204" pitchFamily="34" charset="0"/>
              </a:rPr>
              <a:t>德育和专业课程</a:t>
            </a:r>
            <a:r>
              <a:rPr lang="en-US" altLang="zh-CN" dirty="0">
                <a:latin typeface="+mn-ea"/>
              </a:rPr>
              <a:t>60</a:t>
            </a:r>
            <a:r>
              <a:rPr lang="zh-CN" altLang="en-US" dirty="0">
                <a:latin typeface="+mn-ea"/>
              </a:rPr>
              <a:t>分钟。</a:t>
            </a:r>
          </a:p>
          <a:p>
            <a:pPr>
              <a:lnSpc>
                <a:spcPts val="3800"/>
              </a:lnSpc>
            </a:pPr>
            <a:r>
              <a:rPr lang="zh-CN" altLang="en-US" dirty="0">
                <a:latin typeface="+mn-ea"/>
              </a:rPr>
              <a:t>    </a:t>
            </a:r>
            <a:r>
              <a:rPr lang="en-US" altLang="zh-CN" dirty="0">
                <a:latin typeface="+mn-ea"/>
              </a:rPr>
              <a:t>(4)</a:t>
            </a:r>
            <a:r>
              <a:rPr lang="zh-CN" altLang="en-US" b="1" dirty="0">
                <a:solidFill>
                  <a:srgbClr val="C00000"/>
                </a:solidFill>
                <a:latin typeface="+mn-ea"/>
              </a:rPr>
              <a:t>命题</a:t>
            </a:r>
            <a:r>
              <a:rPr lang="zh-CN" altLang="en-US" dirty="0">
                <a:latin typeface="+mn-ea"/>
              </a:rPr>
              <a:t>（德育和专业课程组卷）。</a:t>
            </a:r>
          </a:p>
          <a:p>
            <a:pPr>
              <a:lnSpc>
                <a:spcPts val="3800"/>
              </a:lnSpc>
            </a:pPr>
            <a:r>
              <a:rPr lang="en-US" altLang="zh-CN" dirty="0" smtClean="0">
                <a:latin typeface="+mn-ea"/>
              </a:rPr>
              <a:t>    (5)</a:t>
            </a:r>
            <a:r>
              <a:rPr lang="zh-CN" altLang="en-US" dirty="0" smtClean="0">
                <a:latin typeface="+mn-ea"/>
              </a:rPr>
              <a:t>阅卷</a:t>
            </a:r>
            <a:r>
              <a:rPr lang="zh-CN" altLang="en-US" dirty="0">
                <a:latin typeface="+mn-ea"/>
              </a:rPr>
              <a:t>。</a:t>
            </a:r>
          </a:p>
        </p:txBody>
      </p:sp>
      <p:sp>
        <p:nvSpPr>
          <p:cNvPr id="19" name="文本框 18"/>
          <p:cNvSpPr txBox="1"/>
          <p:nvPr/>
        </p:nvSpPr>
        <p:spPr>
          <a:xfrm>
            <a:off x="789382" y="900032"/>
            <a:ext cx="5046773"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六、</a:t>
            </a:r>
            <a:r>
              <a:rPr lang="zh-CN" altLang="en-US" sz="2400" dirty="0">
                <a:latin typeface="微软雅黑" panose="020B0503020204020204" pitchFamily="34" charset="-122"/>
                <a:ea typeface="微软雅黑" panose="020B0503020204020204" pitchFamily="34" charset="-122"/>
              </a:rPr>
              <a:t>学业水平</a:t>
            </a:r>
            <a:r>
              <a:rPr lang="zh-CN" altLang="en-US" sz="2400" dirty="0" smtClean="0">
                <a:latin typeface="微软雅黑" panose="020B0503020204020204" pitchFamily="34" charset="-122"/>
                <a:ea typeface="微软雅黑" panose="020B0503020204020204" pitchFamily="34" charset="-122"/>
              </a:rPr>
              <a:t>考试组织工作</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椭圆 7"/>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椭圆 8"/>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6296255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25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ppt_x</p:attrName>
                                        </p:attrNameLst>
                                      </p:cBhvr>
                                      <p:tavLst>
                                        <p:tav tm="0">
                                          <p:val>
                                            <p:strVal val="#ppt_x"/>
                                          </p:val>
                                        </p:tav>
                                        <p:tav tm="100000">
                                          <p:val>
                                            <p:strVal val="#ppt_x"/>
                                          </p:val>
                                        </p:tav>
                                      </p:tavLst>
                                    </p:anim>
                                    <p:anim calcmode="lin" valueType="num">
                                      <p:cBhvr>
                                        <p:cTn id="23" dur="500" fill="hold"/>
                                        <p:tgtEl>
                                          <p:spTgt spid="14"/>
                                        </p:tgtEl>
                                        <p:attrNameLst>
                                          <p:attrName>ppt_y</p:attrName>
                                        </p:attrNameLst>
                                      </p:cBhvr>
                                      <p:tavLst>
                                        <p:tav tm="0">
                                          <p:val>
                                            <p:strVal val="1+#ppt_h/2"/>
                                          </p:val>
                                        </p:tav>
                                        <p:tav tm="100000">
                                          <p:val>
                                            <p:strVal val="#ppt_y"/>
                                          </p:val>
                                        </p:tav>
                                      </p:tavLst>
                                    </p:anim>
                                  </p:childTnLst>
                                </p:cTn>
                              </p:par>
                            </p:childTnLst>
                          </p:cTn>
                        </p:par>
                        <p:par>
                          <p:cTn id="24" fill="hold">
                            <p:stCondLst>
                              <p:cond delay="2450"/>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par>
                                <p:cTn id="28" presetID="42" presetClass="path" presetSubtype="0" decel="100000" fill="hold" grpId="1" nodeType="withEffect">
                                  <p:stCondLst>
                                    <p:cond delay="500"/>
                                  </p:stCondLst>
                                  <p:childTnLst>
                                    <p:animMotion origin="layout" path="M -3.54167E-6 -7.40741E-7 L 0.08894 0.08519 " pathEditMode="relative" rAng="0" ptsTypes="AA">
                                      <p:cBhvr>
                                        <p:cTn id="29" dur="1000" spd="-100000" fill="hold"/>
                                        <p:tgtEl>
                                          <p:spTgt spid="8"/>
                                        </p:tgtEl>
                                        <p:attrNameLst>
                                          <p:attrName>ppt_x</p:attrName>
                                          <p:attrName>ppt_y</p:attrName>
                                        </p:attrNameLst>
                                      </p:cBhvr>
                                      <p:rCtr x="4440" y="4259"/>
                                    </p:animMotion>
                                  </p:childTnLst>
                                </p:cTn>
                              </p:par>
                              <p:par>
                                <p:cTn id="30" presetID="10" presetClass="entr" presetSubtype="0" fill="hold" grpId="0" nodeType="withEffect">
                                  <p:stCondLst>
                                    <p:cond delay="50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childTnLst>
                                </p:cTn>
                              </p:par>
                              <p:par>
                                <p:cTn id="33" presetID="42" presetClass="path" presetSubtype="0" decel="100000" fill="hold" grpId="1" nodeType="withEffect">
                                  <p:stCondLst>
                                    <p:cond delay="500"/>
                                  </p:stCondLst>
                                  <p:childTnLst>
                                    <p:animMotion origin="layout" path="M -4.375E-6 -4.07407E-6 L -0.06315 -0.1074 " pathEditMode="relative" rAng="0" ptsTypes="AA">
                                      <p:cBhvr>
                                        <p:cTn id="34" dur="1000" spd="-100000" fill="hold"/>
                                        <p:tgtEl>
                                          <p:spTgt spid="9"/>
                                        </p:tgtEl>
                                        <p:attrNameLst>
                                          <p:attrName>ppt_x</p:attrName>
                                          <p:attrName>ppt_y</p:attrName>
                                        </p:attrNameLst>
                                      </p:cBhvr>
                                      <p:rCtr x="-3164" y="-5370"/>
                                    </p:animMotion>
                                  </p:childTnLst>
                                </p:cTn>
                              </p:par>
                              <p:par>
                                <p:cTn id="35" presetID="10" presetClass="entr" presetSubtype="0" fill="hold" grpId="0" nodeType="withEffect">
                                  <p:stCondLst>
                                    <p:cond delay="50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childTnLst>
                                </p:cTn>
                              </p:par>
                              <p:par>
                                <p:cTn id="38" presetID="42" presetClass="path" presetSubtype="0" decel="100000" fill="hold" grpId="1" nodeType="withEffect">
                                  <p:stCondLst>
                                    <p:cond delay="500"/>
                                  </p:stCondLst>
                                  <p:childTnLst>
                                    <p:animMotion origin="layout" path="M 1.25E-6 4.07407E-6 L 0.00404 -0.17963 " pathEditMode="relative" rAng="0" ptsTypes="AA">
                                      <p:cBhvr>
                                        <p:cTn id="39" dur="1000" spd="-100000" fill="hold"/>
                                        <p:tgtEl>
                                          <p:spTgt spid="10"/>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4" grpId="0"/>
      <p:bldP spid="8" grpId="0" animBg="1"/>
      <p:bldP spid="8" grpId="1" animBg="1"/>
      <p:bldP spid="9" grpId="0" animBg="1"/>
      <p:bldP spid="9" grpId="1" animBg="1"/>
      <p:bldP spid="10" grpId="0" animBg="1"/>
      <p:bldP spid="10"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Rectangle 3">
            <a:hlinkClick r:id="rId2" action="ppaction://hlinkfile"/>
          </p:cNvPr>
          <p:cNvSpPr>
            <a:spLocks noChangeArrowheads="1"/>
          </p:cNvSpPr>
          <p:nvPr/>
        </p:nvSpPr>
        <p:spPr bwMode="auto">
          <a:xfrm>
            <a:off x="876944" y="4416314"/>
            <a:ext cx="75912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en-US" altLang="zh-CN" sz="1600" dirty="0" smtClean="0">
                <a:latin typeface="+mn-ea"/>
                <a:sym typeface="Arial" panose="020B0604020202020204" pitchFamily="34" charset="0"/>
              </a:rPr>
              <a:t>4</a:t>
            </a:r>
            <a:r>
              <a:rPr lang="en-US" altLang="zh-CN" sz="1600" dirty="0">
                <a:latin typeface="+mn-ea"/>
                <a:sym typeface="Arial" panose="020B0604020202020204" pitchFamily="34" charset="0"/>
              </a:rPr>
              <a:t>. </a:t>
            </a:r>
            <a:r>
              <a:rPr lang="zh-CN" altLang="en-US" sz="1600" dirty="0">
                <a:latin typeface="+mn-ea"/>
                <a:sym typeface="Arial" panose="020B0604020202020204" pitchFamily="34" charset="0"/>
              </a:rPr>
              <a:t>江苏省教育厅办公室</a:t>
            </a:r>
            <a:r>
              <a:rPr lang="zh-CN" altLang="en-US" sz="1600" dirty="0" smtClean="0">
                <a:latin typeface="+mn-ea"/>
                <a:sym typeface="Arial" panose="020B0604020202020204" pitchFamily="34" charset="0"/>
              </a:rPr>
              <a:t>《关于成立江苏省中等职业学校学生</a:t>
            </a:r>
            <a:r>
              <a:rPr lang="zh-CN" altLang="en-US" sz="1600" b="1" dirty="0" smtClean="0">
                <a:solidFill>
                  <a:srgbClr val="C00000"/>
                </a:solidFill>
                <a:latin typeface="+mn-ea"/>
                <a:sym typeface="Arial" panose="020B0604020202020204" pitchFamily="34" charset="0"/>
              </a:rPr>
              <a:t>学业水平考试</a:t>
            </a:r>
            <a:r>
              <a:rPr lang="zh-CN" altLang="en-US" sz="1600" dirty="0" smtClean="0">
                <a:latin typeface="+mn-ea"/>
                <a:sym typeface="Arial" panose="020B0604020202020204" pitchFamily="34" charset="0"/>
              </a:rPr>
              <a:t>办公室</a:t>
            </a:r>
            <a:endParaRPr lang="en-US" altLang="zh-CN" sz="1600" dirty="0" smtClean="0">
              <a:latin typeface="+mn-ea"/>
              <a:sym typeface="Arial" panose="020B0604020202020204" pitchFamily="34" charset="0"/>
            </a:endParaRPr>
          </a:p>
          <a:p>
            <a:pPr>
              <a:lnSpc>
                <a:spcPct val="150000"/>
              </a:lnSpc>
            </a:pPr>
            <a:r>
              <a:rPr lang="en-US" altLang="zh-CN" sz="1600" dirty="0">
                <a:latin typeface="+mn-ea"/>
                <a:sym typeface="Arial" panose="020B0604020202020204" pitchFamily="34" charset="0"/>
              </a:rPr>
              <a:t> </a:t>
            </a:r>
            <a:r>
              <a:rPr lang="en-US" altLang="zh-CN" sz="1600" dirty="0" smtClean="0">
                <a:latin typeface="+mn-ea"/>
                <a:sym typeface="Arial" panose="020B0604020202020204" pitchFamily="34" charset="0"/>
              </a:rPr>
              <a:t>  </a:t>
            </a:r>
            <a:r>
              <a:rPr lang="zh-CN" altLang="en-US" sz="1600" dirty="0" smtClean="0">
                <a:latin typeface="+mn-ea"/>
                <a:sym typeface="Arial" panose="020B0604020202020204" pitchFamily="34" charset="0"/>
              </a:rPr>
              <a:t>的通知》</a:t>
            </a:r>
            <a:r>
              <a:rPr lang="en-US" altLang="zh-CN" sz="1600" dirty="0" smtClean="0">
                <a:latin typeface="+mn-ea"/>
                <a:sym typeface="Arial" panose="020B0604020202020204" pitchFamily="34" charset="0"/>
              </a:rPr>
              <a:t>     </a:t>
            </a:r>
            <a:r>
              <a:rPr lang="en-US" altLang="zh-CN" sz="1600" dirty="0">
                <a:latin typeface="+mn-ea"/>
                <a:sym typeface="Arial" panose="020B0604020202020204" pitchFamily="34" charset="0"/>
              </a:rPr>
              <a:t>(</a:t>
            </a:r>
            <a:r>
              <a:rPr lang="zh-CN" altLang="en-US" sz="1600" dirty="0">
                <a:latin typeface="+mn-ea"/>
                <a:sym typeface="Arial" panose="020B0604020202020204" pitchFamily="34" charset="0"/>
              </a:rPr>
              <a:t>苏教办职函</a:t>
            </a:r>
            <a:r>
              <a:rPr lang="en-US" altLang="zh-CN" sz="1600" dirty="0">
                <a:latin typeface="+mn-ea"/>
                <a:sym typeface="Arial" panose="020B0604020202020204" pitchFamily="34" charset="0"/>
              </a:rPr>
              <a:t>[2015]7</a:t>
            </a:r>
            <a:r>
              <a:rPr lang="zh-CN" altLang="en-US" sz="1600" dirty="0">
                <a:latin typeface="+mn-ea"/>
                <a:sym typeface="Arial" panose="020B0604020202020204" pitchFamily="34" charset="0"/>
              </a:rPr>
              <a:t>号</a:t>
            </a:r>
            <a:r>
              <a:rPr lang="en-US" altLang="zh-CN" sz="1600" dirty="0" smtClean="0">
                <a:latin typeface="+mn-ea"/>
                <a:sym typeface="Arial" panose="020B0604020202020204" pitchFamily="34" charset="0"/>
              </a:rPr>
              <a:t>) </a:t>
            </a:r>
            <a:r>
              <a:rPr lang="en-US" altLang="zh-CN" sz="1600" dirty="0">
                <a:latin typeface="+mn-ea"/>
                <a:sym typeface="Arial" panose="020B0604020202020204" pitchFamily="34" charset="0"/>
              </a:rPr>
              <a:t>——</a:t>
            </a:r>
            <a:r>
              <a:rPr lang="en-US" altLang="zh-CN" sz="1600" dirty="0">
                <a:latin typeface="+mn-ea"/>
                <a:sym typeface="宋体" panose="02010600030101010101" pitchFamily="2" charset="-122"/>
              </a:rPr>
              <a:t>2015</a:t>
            </a:r>
            <a:r>
              <a:rPr lang="zh-CN" altLang="en-US" sz="1600" dirty="0">
                <a:latin typeface="+mn-ea"/>
                <a:sym typeface="宋体" panose="02010600030101010101" pitchFamily="2" charset="-122"/>
              </a:rPr>
              <a:t>年</a:t>
            </a:r>
            <a:r>
              <a:rPr lang="en-US" altLang="zh-CN" sz="1600" dirty="0">
                <a:latin typeface="+mn-ea"/>
                <a:sym typeface="宋体" panose="02010600030101010101" pitchFamily="2" charset="-122"/>
              </a:rPr>
              <a:t>11</a:t>
            </a:r>
            <a:r>
              <a:rPr lang="zh-CN" altLang="en-US" sz="1600" dirty="0">
                <a:latin typeface="+mn-ea"/>
                <a:sym typeface="宋体" panose="02010600030101010101" pitchFamily="2" charset="-122"/>
              </a:rPr>
              <a:t>月</a:t>
            </a:r>
            <a:r>
              <a:rPr lang="en-US" altLang="zh-CN" sz="1600" dirty="0">
                <a:latin typeface="+mn-ea"/>
                <a:sym typeface="宋体" panose="02010600030101010101" pitchFamily="2" charset="-122"/>
              </a:rPr>
              <a:t>11</a:t>
            </a:r>
            <a:r>
              <a:rPr lang="zh-CN" altLang="en-US" sz="1600" dirty="0">
                <a:latin typeface="+mn-ea"/>
                <a:sym typeface="宋体" panose="02010600030101010101" pitchFamily="2" charset="-122"/>
              </a:rPr>
              <a:t>日</a:t>
            </a:r>
            <a:endParaRPr lang="en-US" altLang="zh-CN" sz="1600" dirty="0">
              <a:latin typeface="+mn-ea"/>
              <a:sym typeface="宋体" panose="02010600030101010101" pitchFamily="2" charset="-122"/>
            </a:endParaRPr>
          </a:p>
        </p:txBody>
      </p:sp>
      <p:sp>
        <p:nvSpPr>
          <p:cNvPr id="19" name="文本框 18"/>
          <p:cNvSpPr txBox="1"/>
          <p:nvPr/>
        </p:nvSpPr>
        <p:spPr>
          <a:xfrm>
            <a:off x="789382" y="900032"/>
            <a:ext cx="4697017"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七、</a:t>
            </a:r>
            <a:r>
              <a:rPr lang="zh-CN" altLang="en-US" sz="2400" dirty="0">
                <a:latin typeface="微软雅黑" panose="020B0503020204020204" pitchFamily="34" charset="-122"/>
                <a:ea typeface="微软雅黑" panose="020B0503020204020204" pitchFamily="34" charset="-122"/>
              </a:rPr>
              <a:t>学业水平</a:t>
            </a:r>
            <a:r>
              <a:rPr lang="zh-CN" altLang="en-US" sz="2400" dirty="0" smtClean="0">
                <a:latin typeface="微软雅黑" panose="020B0503020204020204" pitchFamily="34" charset="-122"/>
                <a:ea typeface="微软雅黑" panose="020B0503020204020204" pitchFamily="34" charset="-122"/>
              </a:rPr>
              <a:t>考试重要文件</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1" name="Rectangle 3">
            <a:hlinkClick r:id="rId3" action="ppaction://hlinkfile"/>
          </p:cNvPr>
          <p:cNvSpPr>
            <a:spLocks noChangeArrowheads="1"/>
          </p:cNvSpPr>
          <p:nvPr/>
        </p:nvSpPr>
        <p:spPr bwMode="auto">
          <a:xfrm>
            <a:off x="876943" y="1808062"/>
            <a:ext cx="69344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en-US" altLang="zh-CN" sz="1600" dirty="0" smtClean="0">
                <a:latin typeface="+mn-ea"/>
                <a:sym typeface="Arial" panose="020B0604020202020204" pitchFamily="34" charset="0"/>
              </a:rPr>
              <a:t>1</a:t>
            </a:r>
            <a:r>
              <a:rPr lang="en-US" altLang="zh-CN" sz="1600" dirty="0">
                <a:latin typeface="+mn-ea"/>
                <a:sym typeface="Arial" panose="020B0604020202020204" pitchFamily="34" charset="0"/>
              </a:rPr>
              <a:t>.</a:t>
            </a:r>
            <a:r>
              <a:rPr lang="zh-CN" altLang="en-US" sz="1600" dirty="0">
                <a:latin typeface="+mn-ea"/>
                <a:sym typeface="Arial" panose="020B0604020202020204" pitchFamily="34" charset="0"/>
              </a:rPr>
              <a:t>《关于建立江苏省中等职业学校学生</a:t>
            </a:r>
            <a:r>
              <a:rPr lang="zh-CN" altLang="en-US" sz="1600" dirty="0">
                <a:solidFill>
                  <a:srgbClr val="C00000"/>
                </a:solidFill>
                <a:latin typeface="+mn-ea"/>
                <a:sym typeface="Arial" panose="020B0604020202020204" pitchFamily="34" charset="0"/>
              </a:rPr>
              <a:t>学业水平测试</a:t>
            </a:r>
            <a:r>
              <a:rPr lang="zh-CN" altLang="en-US" sz="1600" dirty="0">
                <a:latin typeface="+mn-ea"/>
                <a:sym typeface="Arial" panose="020B0604020202020204" pitchFamily="34" charset="0"/>
              </a:rPr>
              <a:t>制度的意见</a:t>
            </a:r>
            <a:r>
              <a:rPr lang="en-US" altLang="zh-CN" sz="1600" dirty="0">
                <a:latin typeface="+mn-ea"/>
                <a:sym typeface="Arial" panose="020B0604020202020204" pitchFamily="34" charset="0"/>
              </a:rPr>
              <a:t>(</a:t>
            </a:r>
            <a:r>
              <a:rPr lang="zh-CN" altLang="en-US" sz="1600" dirty="0">
                <a:latin typeface="+mn-ea"/>
                <a:sym typeface="Arial" panose="020B0604020202020204" pitchFamily="34" charset="0"/>
              </a:rPr>
              <a:t>试行</a:t>
            </a:r>
            <a:r>
              <a:rPr lang="en-US" altLang="zh-CN" sz="1600" dirty="0">
                <a:latin typeface="+mn-ea"/>
                <a:sym typeface="Arial" panose="020B0604020202020204" pitchFamily="34" charset="0"/>
              </a:rPr>
              <a:t>)</a:t>
            </a:r>
            <a:r>
              <a:rPr lang="zh-CN" altLang="en-US" sz="1600" dirty="0">
                <a:latin typeface="+mn-ea"/>
                <a:sym typeface="Arial" panose="020B0604020202020204" pitchFamily="34" charset="0"/>
              </a:rPr>
              <a:t>》</a:t>
            </a:r>
            <a:endParaRPr lang="en-US" altLang="zh-CN" sz="1600" dirty="0">
              <a:latin typeface="+mn-ea"/>
              <a:sym typeface="Arial" panose="020B0604020202020204" pitchFamily="34" charset="0"/>
            </a:endParaRPr>
          </a:p>
          <a:p>
            <a:pPr>
              <a:lnSpc>
                <a:spcPct val="150000"/>
              </a:lnSpc>
            </a:pPr>
            <a:r>
              <a:rPr lang="en-US" altLang="zh-CN" sz="1600" dirty="0">
                <a:latin typeface="+mn-ea"/>
                <a:sym typeface="Arial" panose="020B0604020202020204" pitchFamily="34" charset="0"/>
              </a:rPr>
              <a:t>             </a:t>
            </a:r>
            <a:r>
              <a:rPr lang="en-US" altLang="zh-CN" sz="1600" dirty="0" smtClean="0">
                <a:latin typeface="+mn-ea"/>
                <a:sym typeface="Arial" panose="020B0604020202020204" pitchFamily="34" charset="0"/>
              </a:rPr>
              <a:t>   </a:t>
            </a:r>
            <a:r>
              <a:rPr lang="en-US" altLang="zh-CN" sz="1600" dirty="0">
                <a:latin typeface="+mn-ea"/>
                <a:sym typeface="Arial" panose="020B0604020202020204" pitchFamily="34" charset="0"/>
              </a:rPr>
              <a:t>(</a:t>
            </a:r>
            <a:r>
              <a:rPr lang="zh-CN" altLang="en-US" sz="1600" dirty="0">
                <a:latin typeface="+mn-ea"/>
                <a:sym typeface="Arial" panose="020B0604020202020204" pitchFamily="34" charset="0"/>
              </a:rPr>
              <a:t>苏教职</a:t>
            </a:r>
            <a:r>
              <a:rPr lang="en-US" altLang="zh-CN" sz="1600" dirty="0">
                <a:latin typeface="+mn-ea"/>
                <a:sym typeface="Arial" panose="020B0604020202020204" pitchFamily="34" charset="0"/>
              </a:rPr>
              <a:t>[2014]36</a:t>
            </a:r>
            <a:r>
              <a:rPr lang="zh-CN" altLang="en-US" sz="1600" dirty="0">
                <a:latin typeface="+mn-ea"/>
                <a:sym typeface="Arial" panose="020B0604020202020204" pitchFamily="34" charset="0"/>
              </a:rPr>
              <a:t>号</a:t>
            </a:r>
            <a:r>
              <a:rPr lang="en-US" altLang="zh-CN" sz="1600" dirty="0">
                <a:latin typeface="+mn-ea"/>
                <a:sym typeface="Arial" panose="020B0604020202020204" pitchFamily="34" charset="0"/>
              </a:rPr>
              <a:t>) </a:t>
            </a:r>
            <a:r>
              <a:rPr lang="en-US" altLang="zh-CN" sz="1600" dirty="0" smtClean="0">
                <a:latin typeface="+mn-ea"/>
                <a:sym typeface="Arial" panose="020B0604020202020204" pitchFamily="34" charset="0"/>
              </a:rPr>
              <a:t>——</a:t>
            </a:r>
            <a:r>
              <a:rPr lang="en-US" altLang="zh-CN" sz="1600" dirty="0">
                <a:latin typeface="+mn-ea"/>
                <a:sym typeface="宋体" panose="02010600030101010101" pitchFamily="2" charset="-122"/>
              </a:rPr>
              <a:t>2014</a:t>
            </a:r>
            <a:r>
              <a:rPr lang="zh-CN" altLang="en-US" sz="1600" dirty="0">
                <a:latin typeface="+mn-ea"/>
                <a:sym typeface="宋体" panose="02010600030101010101" pitchFamily="2" charset="-122"/>
              </a:rPr>
              <a:t>年</a:t>
            </a:r>
            <a:r>
              <a:rPr lang="en-US" altLang="zh-CN" sz="1600" dirty="0">
                <a:latin typeface="+mn-ea"/>
                <a:sym typeface="宋体" panose="02010600030101010101" pitchFamily="2" charset="-122"/>
              </a:rPr>
              <a:t>12</a:t>
            </a:r>
            <a:r>
              <a:rPr lang="zh-CN" altLang="en-US" sz="1600" dirty="0">
                <a:latin typeface="+mn-ea"/>
                <a:sym typeface="宋体" panose="02010600030101010101" pitchFamily="2" charset="-122"/>
              </a:rPr>
              <a:t>月</a:t>
            </a:r>
            <a:r>
              <a:rPr lang="en-US" altLang="zh-CN" sz="1600" dirty="0">
                <a:latin typeface="+mn-ea"/>
                <a:sym typeface="宋体" panose="02010600030101010101" pitchFamily="2" charset="-122"/>
              </a:rPr>
              <a:t>22</a:t>
            </a:r>
            <a:r>
              <a:rPr lang="zh-CN" altLang="en-US" sz="1600" dirty="0" smtClean="0">
                <a:latin typeface="+mn-ea"/>
                <a:sym typeface="宋体" panose="02010600030101010101" pitchFamily="2" charset="-122"/>
              </a:rPr>
              <a:t>日</a:t>
            </a:r>
            <a:endParaRPr lang="en-US" altLang="zh-CN" sz="1600" dirty="0">
              <a:latin typeface="+mn-ea"/>
              <a:sym typeface="宋体" panose="02010600030101010101" pitchFamily="2" charset="-122"/>
            </a:endParaRPr>
          </a:p>
        </p:txBody>
      </p:sp>
      <p:sp>
        <p:nvSpPr>
          <p:cNvPr id="22" name="Rectangle 3">
            <a:hlinkClick r:id="rId4" action="ppaction://hlinkfile"/>
          </p:cNvPr>
          <p:cNvSpPr>
            <a:spLocks noChangeArrowheads="1"/>
          </p:cNvSpPr>
          <p:nvPr/>
        </p:nvSpPr>
        <p:spPr bwMode="auto">
          <a:xfrm>
            <a:off x="876943" y="2639059"/>
            <a:ext cx="75912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en-US" altLang="zh-CN" sz="1600" dirty="0" smtClean="0">
                <a:latin typeface="+mn-ea"/>
                <a:sym typeface="Arial" panose="020B0604020202020204" pitchFamily="34" charset="0"/>
              </a:rPr>
              <a:t>2</a:t>
            </a:r>
            <a:r>
              <a:rPr lang="en-US" altLang="zh-CN" sz="1600" dirty="0">
                <a:latin typeface="+mn-ea"/>
                <a:sym typeface="Arial" panose="020B0604020202020204" pitchFamily="34" charset="0"/>
              </a:rPr>
              <a:t>. </a:t>
            </a:r>
            <a:r>
              <a:rPr lang="zh-CN" altLang="en-US" sz="1600" dirty="0">
                <a:latin typeface="+mn-ea"/>
                <a:sym typeface="Arial" panose="020B0604020202020204" pitchFamily="34" charset="0"/>
              </a:rPr>
              <a:t>关于印发</a:t>
            </a:r>
            <a:r>
              <a:rPr lang="en-US" altLang="zh-CN" sz="1600" dirty="0">
                <a:latin typeface="+mn-ea"/>
                <a:sym typeface="Arial" panose="020B0604020202020204" pitchFamily="34" charset="0"/>
              </a:rPr>
              <a:t>《</a:t>
            </a:r>
            <a:r>
              <a:rPr lang="zh-CN" altLang="en-US" sz="1600" dirty="0">
                <a:latin typeface="+mn-ea"/>
                <a:sym typeface="Arial" panose="020B0604020202020204" pitchFamily="34" charset="0"/>
              </a:rPr>
              <a:t>江苏省中等职业学校学生</a:t>
            </a:r>
            <a:r>
              <a:rPr lang="zh-CN" altLang="en-US" sz="1600" dirty="0">
                <a:solidFill>
                  <a:srgbClr val="C00000"/>
                </a:solidFill>
                <a:latin typeface="+mn-ea"/>
                <a:sym typeface="Arial" panose="020B0604020202020204" pitchFamily="34" charset="0"/>
              </a:rPr>
              <a:t>学业水平测试</a:t>
            </a:r>
            <a:r>
              <a:rPr lang="zh-CN" altLang="en-US" sz="1600" dirty="0">
                <a:latin typeface="+mn-ea"/>
                <a:sym typeface="Arial" panose="020B0604020202020204" pitchFamily="34" charset="0"/>
              </a:rPr>
              <a:t>实施方案</a:t>
            </a:r>
            <a:r>
              <a:rPr lang="en-US" altLang="zh-CN" sz="1600" dirty="0">
                <a:latin typeface="+mn-ea"/>
                <a:sym typeface="Arial" panose="020B0604020202020204" pitchFamily="34" charset="0"/>
              </a:rPr>
              <a:t>》</a:t>
            </a:r>
            <a:r>
              <a:rPr lang="zh-CN" altLang="en-US" sz="1600" dirty="0">
                <a:latin typeface="+mn-ea"/>
                <a:sym typeface="Arial" panose="020B0604020202020204" pitchFamily="34" charset="0"/>
              </a:rPr>
              <a:t>的通知</a:t>
            </a:r>
            <a:endParaRPr lang="en-US" altLang="zh-CN" sz="1600" dirty="0">
              <a:latin typeface="+mn-ea"/>
              <a:sym typeface="Arial" panose="020B0604020202020204" pitchFamily="34" charset="0"/>
            </a:endParaRPr>
          </a:p>
          <a:p>
            <a:pPr>
              <a:lnSpc>
                <a:spcPct val="150000"/>
              </a:lnSpc>
            </a:pPr>
            <a:r>
              <a:rPr lang="en-US" altLang="zh-CN" sz="1600" dirty="0">
                <a:latin typeface="+mn-ea"/>
                <a:sym typeface="Arial" panose="020B0604020202020204" pitchFamily="34" charset="0"/>
              </a:rPr>
              <a:t>            </a:t>
            </a:r>
            <a:r>
              <a:rPr lang="en-US" altLang="zh-CN" sz="1600" dirty="0" smtClean="0">
                <a:latin typeface="+mn-ea"/>
                <a:sym typeface="Arial" panose="020B0604020202020204" pitchFamily="34" charset="0"/>
              </a:rPr>
              <a:t>    </a:t>
            </a:r>
            <a:r>
              <a:rPr lang="en-US" altLang="zh-CN" sz="1600" dirty="0">
                <a:latin typeface="+mn-ea"/>
                <a:sym typeface="Arial" panose="020B0604020202020204" pitchFamily="34" charset="0"/>
              </a:rPr>
              <a:t>(</a:t>
            </a:r>
            <a:r>
              <a:rPr lang="zh-CN" altLang="en-US" sz="1600" dirty="0">
                <a:latin typeface="+mn-ea"/>
                <a:sym typeface="Arial" panose="020B0604020202020204" pitchFamily="34" charset="0"/>
              </a:rPr>
              <a:t>苏教职</a:t>
            </a:r>
            <a:r>
              <a:rPr lang="en-US" altLang="zh-CN" sz="1600" dirty="0">
                <a:latin typeface="+mn-ea"/>
                <a:sym typeface="Arial" panose="020B0604020202020204" pitchFamily="34" charset="0"/>
              </a:rPr>
              <a:t>[2015</a:t>
            </a:r>
            <a:r>
              <a:rPr lang="en-US" altLang="zh-CN" sz="1600" dirty="0" smtClean="0">
                <a:latin typeface="+mn-ea"/>
                <a:sym typeface="Arial" panose="020B0604020202020204" pitchFamily="34" charset="0"/>
              </a:rPr>
              <a:t>] 7</a:t>
            </a:r>
            <a:r>
              <a:rPr lang="zh-CN" altLang="en-US" sz="1600" dirty="0">
                <a:latin typeface="+mn-ea"/>
                <a:sym typeface="Arial" panose="020B0604020202020204" pitchFamily="34" charset="0"/>
              </a:rPr>
              <a:t>号</a:t>
            </a:r>
            <a:r>
              <a:rPr lang="en-US" altLang="zh-CN" sz="1600" dirty="0" smtClean="0">
                <a:latin typeface="+mn-ea"/>
                <a:sym typeface="Arial" panose="020B0604020202020204" pitchFamily="34" charset="0"/>
              </a:rPr>
              <a:t>) ——</a:t>
            </a:r>
            <a:r>
              <a:rPr lang="en-US" altLang="zh-CN" sz="1600" dirty="0">
                <a:latin typeface="+mn-ea"/>
                <a:sym typeface="宋体" panose="02010600030101010101" pitchFamily="2" charset="-122"/>
              </a:rPr>
              <a:t>2015</a:t>
            </a:r>
            <a:r>
              <a:rPr lang="zh-CN" altLang="en-US" sz="1600" dirty="0">
                <a:latin typeface="+mn-ea"/>
                <a:sym typeface="宋体" panose="02010600030101010101" pitchFamily="2" charset="-122"/>
              </a:rPr>
              <a:t>年</a:t>
            </a:r>
            <a:r>
              <a:rPr lang="en-US" altLang="zh-CN" sz="1600" dirty="0">
                <a:latin typeface="+mn-ea"/>
                <a:sym typeface="宋体" panose="02010600030101010101" pitchFamily="2" charset="-122"/>
              </a:rPr>
              <a:t>3</a:t>
            </a:r>
            <a:r>
              <a:rPr lang="zh-CN" altLang="en-US" sz="1600" dirty="0">
                <a:latin typeface="+mn-ea"/>
                <a:sym typeface="宋体" panose="02010600030101010101" pitchFamily="2" charset="-122"/>
              </a:rPr>
              <a:t>月</a:t>
            </a:r>
            <a:r>
              <a:rPr lang="en-US" altLang="zh-CN" sz="1600" dirty="0">
                <a:latin typeface="+mn-ea"/>
                <a:sym typeface="宋体" panose="02010600030101010101" pitchFamily="2" charset="-122"/>
              </a:rPr>
              <a:t>2</a:t>
            </a:r>
            <a:r>
              <a:rPr lang="zh-CN" altLang="en-US" sz="1600" dirty="0" smtClean="0">
                <a:latin typeface="+mn-ea"/>
                <a:sym typeface="宋体" panose="02010600030101010101" pitchFamily="2" charset="-122"/>
              </a:rPr>
              <a:t>日</a:t>
            </a:r>
            <a:endParaRPr lang="en-US" altLang="zh-CN" sz="1600" dirty="0">
              <a:latin typeface="+mn-ea"/>
            </a:endParaRPr>
          </a:p>
        </p:txBody>
      </p:sp>
      <p:sp>
        <p:nvSpPr>
          <p:cNvPr id="23" name="Rectangle 3">
            <a:hlinkClick r:id="rId5" action="ppaction://hlinkfile"/>
          </p:cNvPr>
          <p:cNvSpPr>
            <a:spLocks noChangeArrowheads="1"/>
          </p:cNvSpPr>
          <p:nvPr/>
        </p:nvSpPr>
        <p:spPr bwMode="auto">
          <a:xfrm>
            <a:off x="876944" y="3522235"/>
            <a:ext cx="759124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en-US" altLang="zh-CN" sz="1600" dirty="0" smtClean="0">
                <a:latin typeface="+mn-ea"/>
                <a:sym typeface="Arial" panose="020B0604020202020204" pitchFamily="34" charset="0"/>
              </a:rPr>
              <a:t>3</a:t>
            </a:r>
            <a:r>
              <a:rPr lang="en-US" altLang="zh-CN" sz="1600" dirty="0">
                <a:latin typeface="+mn-ea"/>
                <a:sym typeface="Arial" panose="020B0604020202020204" pitchFamily="34" charset="0"/>
              </a:rPr>
              <a:t>.</a:t>
            </a:r>
            <a:r>
              <a:rPr lang="zh-CN" altLang="en-US" sz="1600" dirty="0">
                <a:latin typeface="+mn-ea"/>
                <a:sym typeface="Arial" panose="020B0604020202020204" pitchFamily="34" charset="0"/>
              </a:rPr>
              <a:t>《关于成立江苏省中等职业学校学生</a:t>
            </a:r>
            <a:r>
              <a:rPr lang="zh-CN" altLang="en-US" sz="1600" dirty="0">
                <a:solidFill>
                  <a:srgbClr val="C00000"/>
                </a:solidFill>
                <a:latin typeface="+mn-ea"/>
                <a:sym typeface="Arial" panose="020B0604020202020204" pitchFamily="34" charset="0"/>
              </a:rPr>
              <a:t>学业水平测试</a:t>
            </a:r>
            <a:r>
              <a:rPr lang="zh-CN" altLang="en-US" sz="1600" dirty="0">
                <a:latin typeface="+mn-ea"/>
                <a:sym typeface="Arial" panose="020B0604020202020204" pitchFamily="34" charset="0"/>
              </a:rPr>
              <a:t>指导委员会的通知》</a:t>
            </a:r>
            <a:endParaRPr lang="en-US" altLang="zh-CN" sz="1600" dirty="0">
              <a:latin typeface="+mn-ea"/>
              <a:sym typeface="Arial" panose="020B0604020202020204" pitchFamily="34" charset="0"/>
            </a:endParaRPr>
          </a:p>
          <a:p>
            <a:pPr>
              <a:lnSpc>
                <a:spcPct val="150000"/>
              </a:lnSpc>
            </a:pPr>
            <a:r>
              <a:rPr lang="en-US" altLang="zh-CN" sz="1600" dirty="0">
                <a:latin typeface="+mn-ea"/>
                <a:sym typeface="Arial" panose="020B0604020202020204" pitchFamily="34" charset="0"/>
              </a:rPr>
              <a:t>             </a:t>
            </a:r>
            <a:r>
              <a:rPr lang="en-US" altLang="zh-CN" sz="1600" dirty="0" smtClean="0">
                <a:latin typeface="+mn-ea"/>
                <a:sym typeface="Arial" panose="020B0604020202020204" pitchFamily="34" charset="0"/>
              </a:rPr>
              <a:t>   </a:t>
            </a:r>
            <a:r>
              <a:rPr lang="en-US" altLang="zh-CN" sz="1600" dirty="0">
                <a:latin typeface="+mn-ea"/>
                <a:sym typeface="Arial" panose="020B0604020202020204" pitchFamily="34" charset="0"/>
              </a:rPr>
              <a:t>(</a:t>
            </a:r>
            <a:r>
              <a:rPr lang="zh-CN" altLang="en-US" sz="1600" dirty="0">
                <a:latin typeface="+mn-ea"/>
                <a:sym typeface="Arial" panose="020B0604020202020204" pitchFamily="34" charset="0"/>
              </a:rPr>
              <a:t>苏教职</a:t>
            </a:r>
            <a:r>
              <a:rPr lang="en-US" altLang="zh-CN" sz="1600" dirty="0">
                <a:latin typeface="+mn-ea"/>
                <a:sym typeface="Arial" panose="020B0604020202020204" pitchFamily="34" charset="0"/>
              </a:rPr>
              <a:t>[2015]18</a:t>
            </a:r>
            <a:r>
              <a:rPr lang="zh-CN" altLang="en-US" sz="1600" dirty="0">
                <a:latin typeface="+mn-ea"/>
                <a:sym typeface="Arial" panose="020B0604020202020204" pitchFamily="34" charset="0"/>
              </a:rPr>
              <a:t>号</a:t>
            </a:r>
            <a:r>
              <a:rPr lang="en-US" altLang="zh-CN" sz="1600" dirty="0" smtClean="0">
                <a:latin typeface="+mn-ea"/>
                <a:sym typeface="Arial" panose="020B0604020202020204" pitchFamily="34" charset="0"/>
              </a:rPr>
              <a:t>) ——</a:t>
            </a:r>
            <a:r>
              <a:rPr lang="en-US" altLang="zh-CN" sz="1600" dirty="0">
                <a:latin typeface="+mn-ea"/>
                <a:sym typeface="宋体" panose="02010600030101010101" pitchFamily="2" charset="-122"/>
              </a:rPr>
              <a:t>2015</a:t>
            </a:r>
            <a:r>
              <a:rPr lang="zh-CN" altLang="en-US" sz="1600" dirty="0">
                <a:latin typeface="+mn-ea"/>
                <a:sym typeface="宋体" panose="02010600030101010101" pitchFamily="2" charset="-122"/>
              </a:rPr>
              <a:t>年</a:t>
            </a:r>
            <a:r>
              <a:rPr lang="en-US" altLang="zh-CN" sz="1600" dirty="0">
                <a:latin typeface="+mn-ea"/>
                <a:sym typeface="宋体" panose="02010600030101010101" pitchFamily="2" charset="-122"/>
              </a:rPr>
              <a:t>4</a:t>
            </a:r>
            <a:r>
              <a:rPr lang="zh-CN" altLang="en-US" sz="1600" dirty="0">
                <a:latin typeface="+mn-ea"/>
                <a:sym typeface="宋体" panose="02010600030101010101" pitchFamily="2" charset="-122"/>
              </a:rPr>
              <a:t>月</a:t>
            </a:r>
            <a:r>
              <a:rPr lang="en-US" altLang="zh-CN" sz="1600" dirty="0">
                <a:latin typeface="+mn-ea"/>
                <a:sym typeface="宋体" panose="02010600030101010101" pitchFamily="2" charset="-122"/>
              </a:rPr>
              <a:t>30</a:t>
            </a:r>
            <a:r>
              <a:rPr lang="zh-CN" altLang="en-US" sz="1600" dirty="0" smtClean="0">
                <a:latin typeface="+mn-ea"/>
                <a:sym typeface="宋体" panose="02010600030101010101" pitchFamily="2" charset="-122"/>
              </a:rPr>
              <a:t>日</a:t>
            </a:r>
            <a:endParaRPr lang="en-US" altLang="zh-CN" sz="1600" dirty="0">
              <a:latin typeface="+mn-ea"/>
              <a:sym typeface="Arial" panose="020B0604020202020204" pitchFamily="34" charset="0"/>
            </a:endParaRPr>
          </a:p>
        </p:txBody>
      </p:sp>
      <p:sp>
        <p:nvSpPr>
          <p:cNvPr id="11" name="椭圆 10"/>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椭圆 11"/>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759537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500"/>
                                  </p:stCondLst>
                                  <p:childTnLst>
                                    <p:set>
                                      <p:cBhvr>
                                        <p:cTn id="21" dur="1" fill="hold">
                                          <p:stCondLst>
                                            <p:cond delay="0"/>
                                          </p:stCondLst>
                                        </p:cTn>
                                        <p:tgtEl>
                                          <p:spTgt spid="21"/>
                                        </p:tgtEl>
                                        <p:attrNameLst>
                                          <p:attrName>style.visibility</p:attrName>
                                        </p:attrNameLst>
                                      </p:cBhvr>
                                      <p:to>
                                        <p:strVal val="visible"/>
                                      </p:to>
                                    </p:set>
                                    <p:anim calcmode="lin" valueType="num">
                                      <p:cBhvr>
                                        <p:cTn id="22" dur="500" fill="hold"/>
                                        <p:tgtEl>
                                          <p:spTgt spid="21"/>
                                        </p:tgtEl>
                                        <p:attrNameLst>
                                          <p:attrName>ppt_x</p:attrName>
                                        </p:attrNameLst>
                                      </p:cBhvr>
                                      <p:tavLst>
                                        <p:tav tm="0">
                                          <p:val>
                                            <p:strVal val="#ppt_x"/>
                                          </p:val>
                                        </p:tav>
                                        <p:tav tm="100000">
                                          <p:val>
                                            <p:strVal val="#ppt_x"/>
                                          </p:val>
                                        </p:tav>
                                      </p:tavLst>
                                    </p:anim>
                                    <p:anim calcmode="lin" valueType="num">
                                      <p:cBhvr>
                                        <p:cTn id="23" dur="500" fill="hold"/>
                                        <p:tgtEl>
                                          <p:spTgt spid="21"/>
                                        </p:tgtEl>
                                        <p:attrNameLst>
                                          <p:attrName>ppt_y</p:attrName>
                                        </p:attrNameLst>
                                      </p:cBhvr>
                                      <p:tavLst>
                                        <p:tav tm="0">
                                          <p:val>
                                            <p:strVal val="1+#ppt_h/2"/>
                                          </p:val>
                                        </p:tav>
                                        <p:tav tm="100000">
                                          <p:val>
                                            <p:strVal val="#ppt_y"/>
                                          </p:val>
                                        </p:tav>
                                      </p:tavLst>
                                    </p:anim>
                                  </p:childTnLst>
                                </p:cTn>
                              </p:par>
                            </p:childTnLst>
                          </p:cTn>
                        </p:par>
                        <p:par>
                          <p:cTn id="24" fill="hold">
                            <p:stCondLst>
                              <p:cond delay="2450"/>
                            </p:stCondLst>
                            <p:childTnLst>
                              <p:par>
                                <p:cTn id="25" presetID="2" presetClass="entr" presetSubtype="4" fill="hold" grpId="0"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500" fill="hold"/>
                                        <p:tgtEl>
                                          <p:spTgt spid="22"/>
                                        </p:tgtEl>
                                        <p:attrNameLst>
                                          <p:attrName>ppt_x</p:attrName>
                                        </p:attrNameLst>
                                      </p:cBhvr>
                                      <p:tavLst>
                                        <p:tav tm="0">
                                          <p:val>
                                            <p:strVal val="#ppt_x"/>
                                          </p:val>
                                        </p:tav>
                                        <p:tav tm="100000">
                                          <p:val>
                                            <p:strVal val="#ppt_x"/>
                                          </p:val>
                                        </p:tav>
                                      </p:tavLst>
                                    </p:anim>
                                    <p:anim calcmode="lin" valueType="num">
                                      <p:cBhvr>
                                        <p:cTn id="28" dur="500" fill="hold"/>
                                        <p:tgtEl>
                                          <p:spTgt spid="22"/>
                                        </p:tgtEl>
                                        <p:attrNameLst>
                                          <p:attrName>ppt_y</p:attrName>
                                        </p:attrNameLst>
                                      </p:cBhvr>
                                      <p:tavLst>
                                        <p:tav tm="0">
                                          <p:val>
                                            <p:strVal val="1+#ppt_h/2"/>
                                          </p:val>
                                        </p:tav>
                                        <p:tav tm="100000">
                                          <p:val>
                                            <p:strVal val="#ppt_y"/>
                                          </p:val>
                                        </p:tav>
                                      </p:tavLst>
                                    </p:anim>
                                  </p:childTnLst>
                                </p:cTn>
                              </p:par>
                            </p:childTnLst>
                          </p:cTn>
                        </p:par>
                        <p:par>
                          <p:cTn id="29" fill="hold">
                            <p:stCondLst>
                              <p:cond delay="2950"/>
                            </p:stCondLst>
                            <p:childTnLst>
                              <p:par>
                                <p:cTn id="30" presetID="2" presetClass="entr" presetSubtype="4"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p:cTn id="32" dur="500" fill="hold"/>
                                        <p:tgtEl>
                                          <p:spTgt spid="23"/>
                                        </p:tgtEl>
                                        <p:attrNameLst>
                                          <p:attrName>ppt_x</p:attrName>
                                        </p:attrNameLst>
                                      </p:cBhvr>
                                      <p:tavLst>
                                        <p:tav tm="0">
                                          <p:val>
                                            <p:strVal val="#ppt_x"/>
                                          </p:val>
                                        </p:tav>
                                        <p:tav tm="100000">
                                          <p:val>
                                            <p:strVal val="#ppt_x"/>
                                          </p:val>
                                        </p:tav>
                                      </p:tavLst>
                                    </p:anim>
                                    <p:anim calcmode="lin" valueType="num">
                                      <p:cBhvr>
                                        <p:cTn id="33" dur="500" fill="hold"/>
                                        <p:tgtEl>
                                          <p:spTgt spid="23"/>
                                        </p:tgtEl>
                                        <p:attrNameLst>
                                          <p:attrName>ppt_y</p:attrName>
                                        </p:attrNameLst>
                                      </p:cBhvr>
                                      <p:tavLst>
                                        <p:tav tm="0">
                                          <p:val>
                                            <p:strVal val="1+#ppt_h/2"/>
                                          </p:val>
                                        </p:tav>
                                        <p:tav tm="100000">
                                          <p:val>
                                            <p:strVal val="#ppt_y"/>
                                          </p:val>
                                        </p:tav>
                                      </p:tavLst>
                                    </p:anim>
                                  </p:childTnLst>
                                </p:cTn>
                              </p:par>
                            </p:childTnLst>
                          </p:cTn>
                        </p:par>
                        <p:par>
                          <p:cTn id="34" fill="hold">
                            <p:stCondLst>
                              <p:cond delay="3450"/>
                            </p:stCondLst>
                            <p:childTnLst>
                              <p:par>
                                <p:cTn id="35" presetID="2" presetClass="entr" presetSubtype="4"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p:cTn id="37" dur="500" fill="hold"/>
                                        <p:tgtEl>
                                          <p:spTgt spid="15"/>
                                        </p:tgtEl>
                                        <p:attrNameLst>
                                          <p:attrName>ppt_x</p:attrName>
                                        </p:attrNameLst>
                                      </p:cBhvr>
                                      <p:tavLst>
                                        <p:tav tm="0">
                                          <p:val>
                                            <p:strVal val="#ppt_x"/>
                                          </p:val>
                                        </p:tav>
                                        <p:tav tm="100000">
                                          <p:val>
                                            <p:strVal val="#ppt_x"/>
                                          </p:val>
                                        </p:tav>
                                      </p:tavLst>
                                    </p:anim>
                                    <p:anim calcmode="lin" valueType="num">
                                      <p:cBhvr>
                                        <p:cTn id="38" dur="500" fill="hold"/>
                                        <p:tgtEl>
                                          <p:spTgt spid="15"/>
                                        </p:tgtEl>
                                        <p:attrNameLst>
                                          <p:attrName>ppt_y</p:attrName>
                                        </p:attrNameLst>
                                      </p:cBhvr>
                                      <p:tavLst>
                                        <p:tav tm="0">
                                          <p:val>
                                            <p:strVal val="1+#ppt_h/2"/>
                                          </p:val>
                                        </p:tav>
                                        <p:tav tm="100000">
                                          <p:val>
                                            <p:strVal val="#ppt_y"/>
                                          </p:val>
                                        </p:tav>
                                      </p:tavLst>
                                    </p:anim>
                                  </p:childTnLst>
                                </p:cTn>
                              </p:par>
                            </p:childTnLst>
                          </p:cTn>
                        </p:par>
                        <p:par>
                          <p:cTn id="39" fill="hold">
                            <p:stCondLst>
                              <p:cond delay="3950"/>
                            </p:stCondLst>
                            <p:childTnLst>
                              <p:par>
                                <p:cTn id="40" presetID="10" presetClass="entr" presetSubtype="0"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childTnLst>
                                </p:cTn>
                              </p:par>
                              <p:par>
                                <p:cTn id="43" presetID="42" presetClass="path" presetSubtype="0" decel="100000" fill="hold" grpId="1" nodeType="withEffect">
                                  <p:stCondLst>
                                    <p:cond delay="500"/>
                                  </p:stCondLst>
                                  <p:childTnLst>
                                    <p:animMotion origin="layout" path="M -3.54167E-6 -7.40741E-7 L 0.08894 0.08519 " pathEditMode="relative" rAng="0" ptsTypes="AA">
                                      <p:cBhvr>
                                        <p:cTn id="44" dur="1000" spd="-100000" fill="hold"/>
                                        <p:tgtEl>
                                          <p:spTgt spid="11"/>
                                        </p:tgtEl>
                                        <p:attrNameLst>
                                          <p:attrName>ppt_x</p:attrName>
                                          <p:attrName>ppt_y</p:attrName>
                                        </p:attrNameLst>
                                      </p:cBhvr>
                                      <p:rCtr x="4440" y="4259"/>
                                    </p:animMotion>
                                  </p:childTnLst>
                                </p:cTn>
                              </p:par>
                              <p:par>
                                <p:cTn id="45" presetID="10" presetClass="entr" presetSubtype="0" fill="hold" grpId="0" nodeType="withEffect">
                                  <p:stCondLst>
                                    <p:cond delay="50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childTnLst>
                                </p:cTn>
                              </p:par>
                              <p:par>
                                <p:cTn id="48" presetID="42" presetClass="path" presetSubtype="0" decel="100000" fill="hold" grpId="1" nodeType="withEffect">
                                  <p:stCondLst>
                                    <p:cond delay="500"/>
                                  </p:stCondLst>
                                  <p:childTnLst>
                                    <p:animMotion origin="layout" path="M -4.375E-6 -4.07407E-6 L -0.06315 -0.1074 " pathEditMode="relative" rAng="0" ptsTypes="AA">
                                      <p:cBhvr>
                                        <p:cTn id="49" dur="1000" spd="-100000" fill="hold"/>
                                        <p:tgtEl>
                                          <p:spTgt spid="12"/>
                                        </p:tgtEl>
                                        <p:attrNameLst>
                                          <p:attrName>ppt_x</p:attrName>
                                          <p:attrName>ppt_y</p:attrName>
                                        </p:attrNameLst>
                                      </p:cBhvr>
                                      <p:rCtr x="-3164" y="-5370"/>
                                    </p:animMotion>
                                  </p:childTnLst>
                                </p:cTn>
                              </p:par>
                              <p:par>
                                <p:cTn id="50" presetID="10" presetClass="entr" presetSubtype="0" fill="hold" grpId="0" nodeType="withEffect">
                                  <p:stCondLst>
                                    <p:cond delay="50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childTnLst>
                                </p:cTn>
                              </p:par>
                              <p:par>
                                <p:cTn id="53" presetID="42" presetClass="path" presetSubtype="0" decel="100000" fill="hold" grpId="1" nodeType="withEffect">
                                  <p:stCondLst>
                                    <p:cond delay="500"/>
                                  </p:stCondLst>
                                  <p:childTnLst>
                                    <p:animMotion origin="layout" path="M 1.25E-6 4.07407E-6 L 0.00404 -0.17963 " pathEditMode="relative" rAng="0" ptsTypes="AA">
                                      <p:cBhvr>
                                        <p:cTn id="54" dur="1000" spd="-100000" fill="hold"/>
                                        <p:tgtEl>
                                          <p:spTgt spid="13"/>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5" grpId="0"/>
      <p:bldP spid="21" grpId="0"/>
      <p:bldP spid="22" grpId="0"/>
      <p:bldP spid="23" grpId="0"/>
      <p:bldP spid="11" grpId="0" animBg="1"/>
      <p:bldP spid="11" grpId="1" animBg="1"/>
      <p:bldP spid="12" grpId="0" animBg="1"/>
      <p:bldP spid="12" grpId="1" animBg="1"/>
      <p:bldP spid="13" grpId="0" animBg="1"/>
      <p:bldP spid="13"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27"/>
          <p:cNvSpPr txBox="1">
            <a:spLocks noChangeArrowheads="1"/>
          </p:cNvSpPr>
          <p:nvPr/>
        </p:nvSpPr>
        <p:spPr bwMode="auto">
          <a:xfrm>
            <a:off x="1083604" y="2707748"/>
            <a:ext cx="701536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400" b="1" dirty="0" smtClean="0">
                <a:solidFill>
                  <a:srgbClr val="C00000"/>
                </a:solidFill>
                <a:latin typeface="黑体" panose="02010609060101010101" pitchFamily="49" charset="-122"/>
                <a:ea typeface="黑体" panose="02010609060101010101" pitchFamily="49" charset="-122"/>
              </a:rPr>
              <a:t>第</a:t>
            </a:r>
            <a:r>
              <a:rPr lang="zh-CN" altLang="en-US" sz="4400" b="1" dirty="0">
                <a:solidFill>
                  <a:srgbClr val="C00000"/>
                </a:solidFill>
                <a:latin typeface="黑体" panose="02010609060101010101" pitchFamily="49" charset="-122"/>
                <a:ea typeface="黑体" panose="02010609060101010101" pitchFamily="49" charset="-122"/>
              </a:rPr>
              <a:t>二</a:t>
            </a:r>
            <a:r>
              <a:rPr lang="zh-CN" altLang="en-US" sz="4400" b="1" dirty="0" smtClean="0">
                <a:solidFill>
                  <a:srgbClr val="C00000"/>
                </a:solidFill>
                <a:latin typeface="黑体" panose="02010609060101010101" pitchFamily="49" charset="-122"/>
                <a:ea typeface="黑体" panose="02010609060101010101" pitchFamily="49" charset="-122"/>
              </a:rPr>
              <a:t>部分  考纲学习</a:t>
            </a:r>
            <a:endParaRPr lang="zh-CN" altLang="en-US" sz="4400" b="1" dirty="0">
              <a:solidFill>
                <a:srgbClr val="C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1051600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1232443" y="1247307"/>
            <a:ext cx="6440974" cy="1200329"/>
          </a:xfrm>
          <a:prstGeom prst="rect">
            <a:avLst/>
          </a:prstGeom>
          <a:noFill/>
        </p:spPr>
        <p:txBody>
          <a:bodyPr wrap="square" rtlCol="0">
            <a:spAutoFit/>
          </a:bodyPr>
          <a:lstStyle/>
          <a:p>
            <a:pPr algn="ctr">
              <a:lnSpc>
                <a:spcPct val="150000"/>
              </a:lnSpc>
            </a:pPr>
            <a:r>
              <a:rPr lang="en-US" altLang="zh-CN" sz="2000" dirty="0" smtClean="0">
                <a:latin typeface="微软雅黑" panose="020B0503020204020204" pitchFamily="34" charset="-122"/>
                <a:ea typeface="微软雅黑" panose="020B0503020204020204" pitchFamily="34" charset="-122"/>
              </a:rPr>
              <a:t>2016</a:t>
            </a:r>
            <a:r>
              <a:rPr lang="zh-CN" altLang="en-US" sz="2000" dirty="0" smtClean="0">
                <a:latin typeface="微软雅黑" panose="020B0503020204020204" pitchFamily="34" charset="-122"/>
                <a:ea typeface="微软雅黑" panose="020B0503020204020204" pitchFamily="34" charset="-122"/>
              </a:rPr>
              <a:t>年江苏省中等职业学校学业水平考试</a:t>
            </a:r>
            <a:endParaRPr lang="en-US" altLang="zh-CN" sz="2000" dirty="0" smtClean="0">
              <a:latin typeface="微软雅黑" panose="020B0503020204020204" pitchFamily="34" charset="-122"/>
              <a:ea typeface="微软雅黑" panose="020B0503020204020204" pitchFamily="34" charset="-122"/>
            </a:endParaRPr>
          </a:p>
          <a:p>
            <a:pPr algn="ctr">
              <a:lnSpc>
                <a:spcPct val="150000"/>
              </a:lnSpc>
            </a:pPr>
            <a:r>
              <a:rPr lang="en-US" altLang="zh-CN" sz="2800" b="1" dirty="0" smtClean="0">
                <a:solidFill>
                  <a:srgbClr val="C00000"/>
                </a:solidFill>
                <a:latin typeface="微软雅黑" panose="020B0503020204020204" pitchFamily="34" charset="-122"/>
                <a:ea typeface="微软雅黑" panose="020B0503020204020204" pitchFamily="34" charset="-122"/>
              </a:rPr>
              <a:t>《</a:t>
            </a:r>
            <a:r>
              <a:rPr lang="zh-CN" altLang="en-US" sz="2800" b="1" dirty="0" smtClean="0">
                <a:solidFill>
                  <a:srgbClr val="C00000"/>
                </a:solidFill>
                <a:latin typeface="微软雅黑" panose="020B0503020204020204" pitchFamily="34" charset="-122"/>
                <a:ea typeface="微软雅黑" panose="020B0503020204020204" pitchFamily="34" charset="-122"/>
              </a:rPr>
              <a:t>数学</a:t>
            </a:r>
            <a:r>
              <a:rPr lang="en-US" altLang="zh-CN" sz="2800" b="1" dirty="0" smtClean="0">
                <a:solidFill>
                  <a:srgbClr val="C00000"/>
                </a:solidFill>
                <a:latin typeface="微软雅黑" panose="020B0503020204020204" pitchFamily="34" charset="-122"/>
                <a:ea typeface="微软雅黑" panose="020B0503020204020204" pitchFamily="34" charset="-122"/>
              </a:rPr>
              <a:t>》</a:t>
            </a:r>
            <a:r>
              <a:rPr lang="zh-CN" altLang="en-US" sz="2800" b="1" dirty="0" smtClean="0">
                <a:solidFill>
                  <a:srgbClr val="C00000"/>
                </a:solidFill>
                <a:latin typeface="微软雅黑" panose="020B0503020204020204" pitchFamily="34" charset="-122"/>
                <a:ea typeface="微软雅黑" panose="020B0503020204020204" pitchFamily="34" charset="-122"/>
              </a:rPr>
              <a:t>课程考试大纲内容解析</a:t>
            </a:r>
            <a:endParaRPr lang="zh-CN" altLang="en-US" sz="2800" b="1" dirty="0">
              <a:solidFill>
                <a:srgbClr val="C000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3214749" y="2389220"/>
            <a:ext cx="3537521" cy="3170099"/>
          </a:xfrm>
          <a:prstGeom prst="rect">
            <a:avLst/>
          </a:prstGeom>
          <a:noFill/>
        </p:spPr>
        <p:txBody>
          <a:bodyPr wrap="square" rtlCol="0">
            <a:spAutoFit/>
          </a:bodyPr>
          <a:lstStyle/>
          <a:p>
            <a:pPr>
              <a:lnSpc>
                <a:spcPct val="200000"/>
              </a:lnSpc>
            </a:pPr>
            <a:r>
              <a:rPr lang="zh-CN" altLang="en-US" sz="2000" dirty="0" smtClean="0">
                <a:latin typeface="微软雅黑" panose="020B0503020204020204" pitchFamily="34" charset="-122"/>
                <a:ea typeface="微软雅黑" panose="020B0503020204020204" pitchFamily="34" charset="-122"/>
              </a:rPr>
              <a:t>一、命题指导思想</a:t>
            </a:r>
            <a:endParaRPr lang="en-US" altLang="zh-CN" sz="2000" dirty="0" smtClean="0">
              <a:latin typeface="微软雅黑" panose="020B0503020204020204" pitchFamily="34" charset="-122"/>
              <a:ea typeface="微软雅黑" panose="020B0503020204020204" pitchFamily="34" charset="-122"/>
            </a:endParaRPr>
          </a:p>
          <a:p>
            <a:pPr>
              <a:lnSpc>
                <a:spcPct val="200000"/>
              </a:lnSpc>
            </a:pPr>
            <a:r>
              <a:rPr lang="zh-CN" altLang="en-US" sz="2000" dirty="0" smtClean="0">
                <a:latin typeface="微软雅黑" panose="020B0503020204020204" pitchFamily="34" charset="-122"/>
                <a:ea typeface="微软雅黑" panose="020B0503020204020204" pitchFamily="34" charset="-122"/>
              </a:rPr>
              <a:t>二、考试内容及要求</a:t>
            </a:r>
            <a:endParaRPr lang="en-US" altLang="zh-CN" sz="2000" dirty="0" smtClean="0">
              <a:latin typeface="微软雅黑" panose="020B0503020204020204" pitchFamily="34" charset="-122"/>
              <a:ea typeface="微软雅黑" panose="020B0503020204020204" pitchFamily="34" charset="-122"/>
            </a:endParaRPr>
          </a:p>
          <a:p>
            <a:pPr>
              <a:lnSpc>
                <a:spcPct val="200000"/>
              </a:lnSpc>
            </a:pPr>
            <a:r>
              <a:rPr lang="zh-CN" altLang="en-US" sz="2000" dirty="0" smtClean="0">
                <a:latin typeface="微软雅黑" panose="020B0503020204020204" pitchFamily="34" charset="-122"/>
                <a:ea typeface="微软雅黑" panose="020B0503020204020204" pitchFamily="34" charset="-122"/>
              </a:rPr>
              <a:t>三、试卷结构</a:t>
            </a:r>
            <a:endParaRPr lang="en-US" altLang="zh-CN" sz="2000" dirty="0" smtClean="0">
              <a:latin typeface="微软雅黑" panose="020B0503020204020204" pitchFamily="34" charset="-122"/>
              <a:ea typeface="微软雅黑" panose="020B0503020204020204" pitchFamily="34" charset="-122"/>
            </a:endParaRPr>
          </a:p>
          <a:p>
            <a:pPr>
              <a:lnSpc>
                <a:spcPct val="200000"/>
              </a:lnSpc>
            </a:pPr>
            <a:r>
              <a:rPr lang="zh-CN" altLang="en-US" sz="2000" dirty="0" smtClean="0">
                <a:latin typeface="微软雅黑" panose="020B0503020204020204" pitchFamily="34" charset="-122"/>
                <a:ea typeface="微软雅黑" panose="020B0503020204020204" pitchFamily="34" charset="-122"/>
              </a:rPr>
              <a:t>四、考试形式和时间</a:t>
            </a:r>
            <a:endParaRPr lang="en-US" altLang="zh-CN" sz="2000" dirty="0" smtClean="0">
              <a:latin typeface="微软雅黑" panose="020B0503020204020204" pitchFamily="34" charset="-122"/>
              <a:ea typeface="微软雅黑" panose="020B0503020204020204" pitchFamily="34" charset="-122"/>
            </a:endParaRPr>
          </a:p>
          <a:p>
            <a:pPr>
              <a:lnSpc>
                <a:spcPct val="200000"/>
              </a:lnSpc>
            </a:pPr>
            <a:r>
              <a:rPr lang="zh-CN" altLang="en-US" sz="2000" dirty="0" smtClean="0">
                <a:latin typeface="微软雅黑" panose="020B0503020204020204" pitchFamily="34" charset="-122"/>
                <a:ea typeface="微软雅黑" panose="020B0503020204020204" pitchFamily="34" charset="-122"/>
              </a:rPr>
              <a:t>五、典型题示例</a:t>
            </a:r>
            <a:endParaRPr lang="zh-CN"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849602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5"/>
          <p:cNvSpPr>
            <a:spLocks noChangeArrowheads="1"/>
          </p:cNvSpPr>
          <p:nvPr/>
        </p:nvSpPr>
        <p:spPr bwMode="auto">
          <a:xfrm rot="3600000">
            <a:off x="2547745" y="2055037"/>
            <a:ext cx="450850" cy="347662"/>
          </a:xfrm>
          <a:prstGeom prst="upArrow">
            <a:avLst>
              <a:gd name="adj1" fmla="val 52833"/>
              <a:gd name="adj2" fmla="val 45940"/>
            </a:avLst>
          </a:prstGeom>
          <a:gradFill rotWithShape="0">
            <a:gsLst>
              <a:gs pos="0">
                <a:srgbClr val="E2F3D0"/>
              </a:gs>
              <a:gs pos="33000">
                <a:srgbClr val="E2F3D0"/>
              </a:gs>
              <a:gs pos="100000">
                <a:srgbClr val="A8DA73"/>
              </a:gs>
            </a:gsLst>
            <a:lin ang="5400000"/>
          </a:gradFill>
          <a:ln w="3175" algn="ctr">
            <a:solidFill>
              <a:srgbClr val="92D050"/>
            </a:solidFill>
            <a:miter lim="800000"/>
            <a:headEnd/>
            <a:tailEnd/>
          </a:ln>
        </p:spPr>
        <p:txBody>
          <a:bodyPr rot="10800000" vert="eaVert"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base">
              <a:lnSpc>
                <a:spcPct val="120000"/>
              </a:lnSpc>
              <a:defRPr/>
            </a:pPr>
            <a:endParaRPr lang="zh-CN" altLang="en-US" sz="2800" b="1" kern="0">
              <a:solidFill>
                <a:sysClr val="window" lastClr="FFFFFF"/>
              </a:solidFill>
              <a:latin typeface="微软雅黑" pitchFamily="34" charset="-122"/>
              <a:ea typeface="微软雅黑" pitchFamily="34" charset="-122"/>
            </a:endParaRPr>
          </a:p>
        </p:txBody>
      </p:sp>
      <p:sp>
        <p:nvSpPr>
          <p:cNvPr id="4" name="AutoShape 15"/>
          <p:cNvSpPr>
            <a:spLocks noChangeArrowheads="1"/>
          </p:cNvSpPr>
          <p:nvPr/>
        </p:nvSpPr>
        <p:spPr bwMode="auto">
          <a:xfrm rot="5178484">
            <a:off x="3207065" y="2779198"/>
            <a:ext cx="450850" cy="347662"/>
          </a:xfrm>
          <a:prstGeom prst="upArrow">
            <a:avLst>
              <a:gd name="adj1" fmla="val 52833"/>
              <a:gd name="adj2" fmla="val 45940"/>
            </a:avLst>
          </a:prstGeom>
          <a:gradFill rotWithShape="0">
            <a:gsLst>
              <a:gs pos="0">
                <a:srgbClr val="E2F3D0"/>
              </a:gs>
              <a:gs pos="33000">
                <a:srgbClr val="E2F3D0"/>
              </a:gs>
              <a:gs pos="100000">
                <a:srgbClr val="A8DA73"/>
              </a:gs>
            </a:gsLst>
            <a:lin ang="5400000"/>
          </a:gradFill>
          <a:ln w="3175" algn="ctr">
            <a:solidFill>
              <a:srgbClr val="92D050"/>
            </a:solidFill>
            <a:miter lim="800000"/>
            <a:headEnd/>
            <a:tailEnd/>
          </a:ln>
        </p:spPr>
        <p:txBody>
          <a:bodyPr rot="10800000" vert="eaVert"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base">
              <a:lnSpc>
                <a:spcPct val="120000"/>
              </a:lnSpc>
              <a:defRPr/>
            </a:pPr>
            <a:endParaRPr lang="zh-CN" altLang="en-US" sz="2800" b="1" kern="0">
              <a:solidFill>
                <a:sysClr val="window" lastClr="FFFFFF"/>
              </a:solidFill>
              <a:latin typeface="微软雅黑" pitchFamily="34" charset="-122"/>
              <a:ea typeface="微软雅黑" pitchFamily="34" charset="-122"/>
            </a:endParaRPr>
          </a:p>
        </p:txBody>
      </p:sp>
      <p:sp>
        <p:nvSpPr>
          <p:cNvPr id="5" name="AutoShape 15"/>
          <p:cNvSpPr>
            <a:spLocks noChangeArrowheads="1"/>
          </p:cNvSpPr>
          <p:nvPr/>
        </p:nvSpPr>
        <p:spPr bwMode="auto">
          <a:xfrm rot="8108045">
            <a:off x="2673722" y="4496856"/>
            <a:ext cx="422275" cy="371475"/>
          </a:xfrm>
          <a:prstGeom prst="upArrow">
            <a:avLst>
              <a:gd name="adj1" fmla="val 52833"/>
              <a:gd name="adj2" fmla="val 45940"/>
            </a:avLst>
          </a:prstGeom>
          <a:gradFill rotWithShape="0">
            <a:gsLst>
              <a:gs pos="0">
                <a:srgbClr val="E2F3D0"/>
              </a:gs>
              <a:gs pos="33000">
                <a:srgbClr val="E2F3D0"/>
              </a:gs>
              <a:gs pos="100000">
                <a:srgbClr val="A8DA73"/>
              </a:gs>
            </a:gsLst>
            <a:lin ang="5400000"/>
          </a:gradFill>
          <a:ln w="3175" algn="ctr">
            <a:solidFill>
              <a:srgbClr val="92D050"/>
            </a:solidFill>
            <a:miter lim="800000"/>
            <a:headEnd/>
            <a:tailEnd/>
          </a:ln>
        </p:spPr>
        <p:txBody>
          <a:bodyPr rot="10800000"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base">
              <a:lnSpc>
                <a:spcPct val="120000"/>
              </a:lnSpc>
              <a:defRPr/>
            </a:pPr>
            <a:endParaRPr lang="zh-CN" altLang="en-US" sz="2800" b="1" kern="0">
              <a:solidFill>
                <a:sysClr val="window" lastClr="FFFFFF"/>
              </a:solidFill>
              <a:latin typeface="微软雅黑" pitchFamily="34" charset="-122"/>
              <a:ea typeface="微软雅黑" pitchFamily="34" charset="-122"/>
            </a:endParaRPr>
          </a:p>
        </p:txBody>
      </p:sp>
      <p:sp>
        <p:nvSpPr>
          <p:cNvPr id="6" name="矩形 5"/>
          <p:cNvSpPr/>
          <p:nvPr/>
        </p:nvSpPr>
        <p:spPr bwMode="auto">
          <a:xfrm>
            <a:off x="3545293" y="1499421"/>
            <a:ext cx="2905557" cy="779463"/>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dir="5400000" algn="t" rotWithShape="0">
              <a:prstClr val="black">
                <a:alpha val="40000"/>
              </a:prstClr>
            </a:outerShdw>
          </a:effectLst>
        </p:spPr>
        <p:txBody>
          <a:bodyPr anchor="ctr"/>
          <a:lstStyle/>
          <a:p>
            <a:pPr algn="ctr" fontAlgn="ctr">
              <a:defRPr/>
            </a:pPr>
            <a:r>
              <a:rPr lang="zh-CN" altLang="en-US" sz="2400" dirty="0" smtClean="0">
                <a:latin typeface="微软雅黑" panose="020B0503020204020204" pitchFamily="34" charset="-122"/>
                <a:ea typeface="微软雅黑" panose="020B0503020204020204" pitchFamily="34" charset="-122"/>
              </a:rPr>
              <a:t>政策导读</a:t>
            </a:r>
            <a:endParaRPr lang="zh-CN" altLang="en-US" sz="2400" dirty="0">
              <a:latin typeface="微软雅黑" panose="020B0503020204020204" pitchFamily="34" charset="-122"/>
              <a:ea typeface="微软雅黑" panose="020B0503020204020204" pitchFamily="34" charset="-122"/>
            </a:endParaRPr>
          </a:p>
        </p:txBody>
      </p:sp>
      <p:sp>
        <p:nvSpPr>
          <p:cNvPr id="7" name="AutoShape 4"/>
          <p:cNvSpPr>
            <a:spLocks noChangeArrowheads="1"/>
          </p:cNvSpPr>
          <p:nvPr/>
        </p:nvSpPr>
        <p:spPr bwMode="auto">
          <a:xfrm>
            <a:off x="2838855" y="1445446"/>
            <a:ext cx="944563" cy="881063"/>
          </a:xfrm>
          <a:prstGeom prst="hexagon">
            <a:avLst>
              <a:gd name="adj" fmla="val 28657"/>
              <a:gd name="vf" fmla="val 115470"/>
            </a:avLst>
          </a:prstGeom>
          <a:gradFill>
            <a:gsLst>
              <a:gs pos="33000">
                <a:srgbClr val="6DAA2D">
                  <a:lumMod val="60000"/>
                  <a:lumOff val="40000"/>
                </a:srgbClr>
              </a:gs>
              <a:gs pos="100000">
                <a:srgbClr val="6DAA2D"/>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a:extLst/>
        </p:spPr>
        <p:txBody>
          <a:bodyPr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auto">
              <a:lnSpc>
                <a:spcPct val="120000"/>
              </a:lnSpc>
              <a:spcBef>
                <a:spcPts val="0"/>
              </a:spcBef>
              <a:spcAft>
                <a:spcPts val="0"/>
              </a:spcAft>
              <a:defRPr/>
            </a:pPr>
            <a:r>
              <a:rPr lang="en-US" altLang="zh-CN" sz="2800" b="1" kern="0" dirty="0" smtClean="0">
                <a:solidFill>
                  <a:srgbClr val="000000"/>
                </a:solidFill>
                <a:latin typeface="黑体" pitchFamily="49" charset="-122"/>
                <a:ea typeface="黑体" pitchFamily="49" charset="-122"/>
                <a:cs typeface="Times New Roman" pitchFamily="18" charset="0"/>
              </a:rPr>
              <a:t>1</a:t>
            </a:r>
            <a:endParaRPr lang="en-US" altLang="zh-CN" sz="2800" b="1" kern="0" dirty="0">
              <a:solidFill>
                <a:srgbClr val="000000"/>
              </a:solidFill>
              <a:latin typeface="黑体" pitchFamily="49" charset="-122"/>
              <a:ea typeface="黑体" pitchFamily="49" charset="-122"/>
              <a:cs typeface="Times New Roman" pitchFamily="18" charset="0"/>
            </a:endParaRPr>
          </a:p>
        </p:txBody>
      </p:sp>
      <p:sp>
        <p:nvSpPr>
          <p:cNvPr id="8" name="矩形 7"/>
          <p:cNvSpPr/>
          <p:nvPr/>
        </p:nvSpPr>
        <p:spPr bwMode="auto">
          <a:xfrm>
            <a:off x="4370918" y="2562235"/>
            <a:ext cx="3046557" cy="768350"/>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dir="5400000" algn="t" rotWithShape="0">
              <a:prstClr val="black">
                <a:alpha val="40000"/>
              </a:prstClr>
            </a:outerShdw>
          </a:effectLst>
        </p:spPr>
        <p:txBody>
          <a:bodyPr anchor="ctr"/>
          <a:lstStyle/>
          <a:p>
            <a:pPr algn="ctr" fontAlgn="ctr">
              <a:defRPr/>
            </a:pPr>
            <a:r>
              <a:rPr lang="zh-CN" altLang="en-US" sz="2400" dirty="0">
                <a:latin typeface="微软雅黑" panose="020B0503020204020204" pitchFamily="34" charset="-122"/>
                <a:ea typeface="微软雅黑" panose="020B0503020204020204" pitchFamily="34" charset="-122"/>
              </a:rPr>
              <a:t>考纲学习</a:t>
            </a:r>
          </a:p>
        </p:txBody>
      </p:sp>
      <p:sp>
        <p:nvSpPr>
          <p:cNvPr id="9" name="AutoShape 4"/>
          <p:cNvSpPr>
            <a:spLocks noChangeArrowheads="1"/>
          </p:cNvSpPr>
          <p:nvPr/>
        </p:nvSpPr>
        <p:spPr bwMode="auto">
          <a:xfrm>
            <a:off x="3677759" y="2481567"/>
            <a:ext cx="944562" cy="868362"/>
          </a:xfrm>
          <a:prstGeom prst="hexagon">
            <a:avLst>
              <a:gd name="adj" fmla="val 28657"/>
              <a:gd name="vf" fmla="val 115470"/>
            </a:avLst>
          </a:prstGeom>
          <a:gradFill>
            <a:gsLst>
              <a:gs pos="33000">
                <a:srgbClr val="6DAA2D">
                  <a:lumMod val="60000"/>
                  <a:lumOff val="40000"/>
                </a:srgbClr>
              </a:gs>
              <a:gs pos="100000">
                <a:srgbClr val="6DAA2D"/>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a:extLst/>
        </p:spPr>
        <p:txBody>
          <a:bodyPr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auto">
              <a:lnSpc>
                <a:spcPct val="120000"/>
              </a:lnSpc>
              <a:spcBef>
                <a:spcPts val="0"/>
              </a:spcBef>
              <a:spcAft>
                <a:spcPts val="0"/>
              </a:spcAft>
              <a:defRPr/>
            </a:pPr>
            <a:r>
              <a:rPr lang="en-US" altLang="zh-CN" sz="2800" b="1" kern="0" dirty="0" smtClean="0">
                <a:solidFill>
                  <a:srgbClr val="000000"/>
                </a:solidFill>
                <a:latin typeface="黑体" pitchFamily="49" charset="-122"/>
                <a:ea typeface="黑体" pitchFamily="49" charset="-122"/>
                <a:cs typeface="Times New Roman" pitchFamily="18" charset="0"/>
              </a:rPr>
              <a:t>2</a:t>
            </a:r>
            <a:endParaRPr lang="en-US" altLang="zh-CN" sz="2800" b="1" kern="0" dirty="0">
              <a:solidFill>
                <a:srgbClr val="000000"/>
              </a:solidFill>
              <a:latin typeface="黑体" pitchFamily="49" charset="-122"/>
              <a:ea typeface="黑体" pitchFamily="49" charset="-122"/>
              <a:cs typeface="Times New Roman" pitchFamily="18" charset="0"/>
            </a:endParaRPr>
          </a:p>
        </p:txBody>
      </p:sp>
      <p:sp>
        <p:nvSpPr>
          <p:cNvPr id="10" name="矩形 9"/>
          <p:cNvSpPr/>
          <p:nvPr/>
        </p:nvSpPr>
        <p:spPr bwMode="auto">
          <a:xfrm>
            <a:off x="3726588" y="4668028"/>
            <a:ext cx="2902813" cy="785812"/>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dir="5400000" algn="t" rotWithShape="0">
              <a:prstClr val="black">
                <a:alpha val="40000"/>
              </a:prstClr>
            </a:outerShdw>
          </a:effectLst>
        </p:spPr>
        <p:txBody>
          <a:bodyPr anchor="ctr"/>
          <a:lstStyle/>
          <a:p>
            <a:pPr algn="ctr" fontAlgn="ctr">
              <a:defRPr/>
            </a:pPr>
            <a:r>
              <a:rPr lang="zh-CN" altLang="en-US" sz="2400" b="1" dirty="0">
                <a:latin typeface="楷体_GB2312" pitchFamily="49" charset="-122"/>
                <a:ea typeface="楷体_GB2312" pitchFamily="49" charset="-122"/>
              </a:rPr>
              <a:t> </a:t>
            </a:r>
            <a:r>
              <a:rPr lang="zh-CN" altLang="en-US" sz="2400" dirty="0">
                <a:latin typeface="微软雅黑" panose="020B0503020204020204" pitchFamily="34" charset="-122"/>
                <a:ea typeface="微软雅黑" panose="020B0503020204020204" pitchFamily="34" charset="-122"/>
              </a:rPr>
              <a:t>复习建议</a:t>
            </a:r>
            <a:endParaRPr lang="en-US" altLang="zh-CN" sz="2400" dirty="0">
              <a:latin typeface="微软雅黑" panose="020B0503020204020204" pitchFamily="34" charset="-122"/>
              <a:ea typeface="微软雅黑" panose="020B0503020204020204" pitchFamily="34" charset="-122"/>
            </a:endParaRPr>
          </a:p>
        </p:txBody>
      </p:sp>
      <p:sp>
        <p:nvSpPr>
          <p:cNvPr id="11" name="AutoShape 4"/>
          <p:cNvSpPr>
            <a:spLocks noChangeArrowheads="1"/>
          </p:cNvSpPr>
          <p:nvPr/>
        </p:nvSpPr>
        <p:spPr bwMode="auto">
          <a:xfrm>
            <a:off x="3033281" y="4614053"/>
            <a:ext cx="950913" cy="887412"/>
          </a:xfrm>
          <a:prstGeom prst="hexagon">
            <a:avLst>
              <a:gd name="adj" fmla="val 28657"/>
              <a:gd name="vf" fmla="val 115470"/>
            </a:avLst>
          </a:prstGeom>
          <a:gradFill>
            <a:gsLst>
              <a:gs pos="33000">
                <a:srgbClr val="6DAA2D">
                  <a:lumMod val="60000"/>
                  <a:lumOff val="40000"/>
                </a:srgbClr>
              </a:gs>
              <a:gs pos="100000">
                <a:srgbClr val="6DAA2D"/>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a:extLst/>
        </p:spPr>
        <p:txBody>
          <a:bodyPr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auto">
              <a:lnSpc>
                <a:spcPct val="120000"/>
              </a:lnSpc>
              <a:spcBef>
                <a:spcPts val="0"/>
              </a:spcBef>
              <a:spcAft>
                <a:spcPts val="0"/>
              </a:spcAft>
              <a:defRPr/>
            </a:pPr>
            <a:r>
              <a:rPr lang="en-US" altLang="zh-CN" sz="2800" b="1" kern="0" dirty="0" smtClean="0">
                <a:solidFill>
                  <a:srgbClr val="000000"/>
                </a:solidFill>
                <a:latin typeface="黑体" pitchFamily="49" charset="-122"/>
                <a:ea typeface="黑体" pitchFamily="49" charset="-122"/>
                <a:cs typeface="Times New Roman" pitchFamily="18" charset="0"/>
              </a:rPr>
              <a:t>4</a:t>
            </a:r>
            <a:endParaRPr lang="en-US" altLang="zh-CN" sz="2800" b="1" kern="0" dirty="0">
              <a:solidFill>
                <a:srgbClr val="000000"/>
              </a:solidFill>
              <a:latin typeface="黑体" pitchFamily="49" charset="-122"/>
              <a:ea typeface="黑体" pitchFamily="49" charset="-122"/>
              <a:cs typeface="Times New Roman" pitchFamily="18" charset="0"/>
            </a:endParaRPr>
          </a:p>
        </p:txBody>
      </p:sp>
      <p:sp>
        <p:nvSpPr>
          <p:cNvPr id="12" name="TextBox 27"/>
          <p:cNvSpPr txBox="1">
            <a:spLocks noChangeArrowheads="1"/>
          </p:cNvSpPr>
          <p:nvPr/>
        </p:nvSpPr>
        <p:spPr bwMode="auto">
          <a:xfrm>
            <a:off x="1606119" y="2016276"/>
            <a:ext cx="733425" cy="269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3600" b="1" dirty="0">
                <a:solidFill>
                  <a:srgbClr val="C00000"/>
                </a:solidFill>
                <a:latin typeface="黑体" panose="02010609060101010101" pitchFamily="49" charset="-122"/>
                <a:ea typeface="黑体" panose="02010609060101010101" pitchFamily="49" charset="-122"/>
              </a:rPr>
              <a:t>内容提纲</a:t>
            </a:r>
          </a:p>
        </p:txBody>
      </p:sp>
      <p:sp>
        <p:nvSpPr>
          <p:cNvPr id="13" name="AutoShape 15"/>
          <p:cNvSpPr>
            <a:spLocks noChangeArrowheads="1"/>
          </p:cNvSpPr>
          <p:nvPr/>
        </p:nvSpPr>
        <p:spPr bwMode="auto">
          <a:xfrm rot="5178484">
            <a:off x="3225636" y="3837181"/>
            <a:ext cx="450850" cy="347662"/>
          </a:xfrm>
          <a:prstGeom prst="upArrow">
            <a:avLst>
              <a:gd name="adj1" fmla="val 52833"/>
              <a:gd name="adj2" fmla="val 45940"/>
            </a:avLst>
          </a:prstGeom>
          <a:gradFill rotWithShape="0">
            <a:gsLst>
              <a:gs pos="0">
                <a:srgbClr val="E2F3D0"/>
              </a:gs>
              <a:gs pos="33000">
                <a:srgbClr val="E2F3D0"/>
              </a:gs>
              <a:gs pos="100000">
                <a:srgbClr val="A8DA73"/>
              </a:gs>
            </a:gsLst>
            <a:lin ang="5400000"/>
          </a:gradFill>
          <a:ln w="3175" algn="ctr">
            <a:solidFill>
              <a:srgbClr val="92D050"/>
            </a:solidFill>
            <a:miter lim="800000"/>
            <a:headEnd/>
            <a:tailEnd/>
          </a:ln>
        </p:spPr>
        <p:txBody>
          <a:bodyPr rot="10800000" vert="eaVert"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base">
              <a:lnSpc>
                <a:spcPct val="120000"/>
              </a:lnSpc>
              <a:defRPr/>
            </a:pPr>
            <a:endParaRPr lang="zh-CN" altLang="en-US" sz="2800" b="1" kern="0">
              <a:solidFill>
                <a:sysClr val="window" lastClr="FFFFFF"/>
              </a:solidFill>
              <a:latin typeface="微软雅黑" pitchFamily="34" charset="-122"/>
              <a:ea typeface="微软雅黑" pitchFamily="34" charset="-122"/>
            </a:endParaRPr>
          </a:p>
        </p:txBody>
      </p:sp>
      <p:sp>
        <p:nvSpPr>
          <p:cNvPr id="14" name="矩形 13"/>
          <p:cNvSpPr/>
          <p:nvPr/>
        </p:nvSpPr>
        <p:spPr bwMode="auto">
          <a:xfrm>
            <a:off x="4370918" y="3622716"/>
            <a:ext cx="3046557" cy="768350"/>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dir="5400000" algn="t" rotWithShape="0">
              <a:prstClr val="black">
                <a:alpha val="40000"/>
              </a:prstClr>
            </a:outerShdw>
          </a:effectLst>
        </p:spPr>
        <p:txBody>
          <a:bodyPr anchor="ctr"/>
          <a:lstStyle/>
          <a:p>
            <a:pPr algn="ctr" fontAlgn="ctr">
              <a:defRPr/>
            </a:pPr>
            <a:r>
              <a:rPr lang="zh-CN" altLang="en-US" sz="2400" dirty="0">
                <a:latin typeface="微软雅黑" panose="020B0503020204020204" pitchFamily="34" charset="-122"/>
                <a:ea typeface="微软雅黑" panose="020B0503020204020204" pitchFamily="34" charset="-122"/>
              </a:rPr>
              <a:t>示例解析  </a:t>
            </a:r>
          </a:p>
        </p:txBody>
      </p:sp>
      <p:sp>
        <p:nvSpPr>
          <p:cNvPr id="15" name="AutoShape 4"/>
          <p:cNvSpPr>
            <a:spLocks noChangeArrowheads="1"/>
          </p:cNvSpPr>
          <p:nvPr/>
        </p:nvSpPr>
        <p:spPr bwMode="auto">
          <a:xfrm>
            <a:off x="3677759" y="3562352"/>
            <a:ext cx="944562" cy="848058"/>
          </a:xfrm>
          <a:prstGeom prst="hexagon">
            <a:avLst>
              <a:gd name="adj" fmla="val 28657"/>
              <a:gd name="vf" fmla="val 115470"/>
            </a:avLst>
          </a:prstGeom>
          <a:gradFill>
            <a:gsLst>
              <a:gs pos="33000">
                <a:srgbClr val="6DAA2D">
                  <a:lumMod val="60000"/>
                  <a:lumOff val="40000"/>
                </a:srgbClr>
              </a:gs>
              <a:gs pos="100000">
                <a:srgbClr val="6DAA2D"/>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a:extLst/>
        </p:spPr>
        <p:txBody>
          <a:bodyPr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auto">
              <a:lnSpc>
                <a:spcPct val="120000"/>
              </a:lnSpc>
              <a:spcBef>
                <a:spcPts val="0"/>
              </a:spcBef>
              <a:spcAft>
                <a:spcPts val="0"/>
              </a:spcAft>
              <a:defRPr/>
            </a:pPr>
            <a:r>
              <a:rPr lang="en-US" altLang="zh-CN" sz="2800" b="1" kern="0" dirty="0" smtClean="0">
                <a:solidFill>
                  <a:srgbClr val="000000"/>
                </a:solidFill>
                <a:latin typeface="黑体" pitchFamily="49" charset="-122"/>
                <a:ea typeface="黑体" pitchFamily="49" charset="-122"/>
                <a:cs typeface="Times New Roman" pitchFamily="18" charset="0"/>
              </a:rPr>
              <a:t>3</a:t>
            </a:r>
            <a:endParaRPr lang="en-US" altLang="zh-CN" sz="2800" b="1" kern="0" dirty="0">
              <a:solidFill>
                <a:srgbClr val="000000"/>
              </a:solidFill>
              <a:latin typeface="黑体" pitchFamily="49" charset="-122"/>
              <a:ea typeface="黑体" pitchFamily="49" charset="-122"/>
              <a:cs typeface="Times New Roman" pitchFamily="18" charset="0"/>
            </a:endParaRPr>
          </a:p>
        </p:txBody>
      </p:sp>
    </p:spTree>
    <p:extLst>
      <p:ext uri="{BB962C8B-B14F-4D97-AF65-F5344CB8AC3E}">
        <p14:creationId xmlns:p14="http://schemas.microsoft.com/office/powerpoint/2010/main" val="40600695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一、命题指导思想</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779802" y="1611603"/>
            <a:ext cx="7694894" cy="3831818"/>
          </a:xfrm>
          <a:prstGeom prst="rect">
            <a:avLst/>
          </a:prstGeom>
          <a:noFill/>
        </p:spPr>
        <p:txBody>
          <a:bodyPr wrap="square" rtlCol="0">
            <a:spAutoFit/>
          </a:bodyPr>
          <a:lstStyle/>
          <a:p>
            <a:pPr indent="457200">
              <a:lnSpc>
                <a:spcPct val="150000"/>
              </a:lnSpc>
            </a:pPr>
            <a:r>
              <a:rPr lang="zh-CN" altLang="zh-CN" dirty="0" smtClean="0"/>
              <a:t>江苏省</a:t>
            </a:r>
            <a:r>
              <a:rPr lang="zh-CN" altLang="zh-CN" dirty="0"/>
              <a:t>中等职业学校《数学》课程学业水平考试，遵照江苏省教育厅《关于建立江苏省中等职业学校学生学业水平测试制度的意见</a:t>
            </a:r>
            <a:r>
              <a:rPr lang="en-US" altLang="zh-CN" dirty="0"/>
              <a:t>(</a:t>
            </a:r>
            <a:r>
              <a:rPr lang="zh-CN" altLang="zh-CN" dirty="0"/>
              <a:t>试行</a:t>
            </a:r>
            <a:r>
              <a:rPr lang="en-US" altLang="zh-CN" dirty="0"/>
              <a:t>)</a:t>
            </a:r>
            <a:r>
              <a:rPr lang="zh-CN" altLang="zh-CN" dirty="0"/>
              <a:t>》</a:t>
            </a:r>
            <a:r>
              <a:rPr lang="en-US" altLang="zh-CN" dirty="0"/>
              <a:t>(</a:t>
            </a:r>
            <a:r>
              <a:rPr lang="zh-CN" altLang="zh-CN" dirty="0"/>
              <a:t>苏教职</a:t>
            </a:r>
            <a:r>
              <a:rPr lang="en-US" altLang="zh-CN" dirty="0"/>
              <a:t>[2014]36</a:t>
            </a:r>
            <a:r>
              <a:rPr lang="zh-CN" altLang="zh-CN" dirty="0"/>
              <a:t>号</a:t>
            </a:r>
            <a:r>
              <a:rPr lang="en-US" altLang="zh-CN" dirty="0"/>
              <a:t>)</a:t>
            </a:r>
            <a:r>
              <a:rPr lang="zh-CN" altLang="zh-CN" dirty="0"/>
              <a:t>、《关于印发</a:t>
            </a:r>
            <a:r>
              <a:rPr lang="en-US" altLang="zh-CN" dirty="0"/>
              <a:t>&lt;</a:t>
            </a:r>
            <a:r>
              <a:rPr lang="zh-CN" altLang="zh-CN" dirty="0"/>
              <a:t>江苏省中等职业学校学生学业水平测试实施方案</a:t>
            </a:r>
            <a:r>
              <a:rPr lang="en-US" altLang="zh-CN" dirty="0"/>
              <a:t>&gt;</a:t>
            </a:r>
            <a:r>
              <a:rPr lang="zh-CN" altLang="zh-CN" dirty="0"/>
              <a:t>的通知》</a:t>
            </a:r>
            <a:r>
              <a:rPr lang="en-US" altLang="zh-CN" dirty="0"/>
              <a:t>(</a:t>
            </a:r>
            <a:r>
              <a:rPr lang="zh-CN" altLang="zh-CN" dirty="0"/>
              <a:t>苏教职</a:t>
            </a:r>
            <a:r>
              <a:rPr lang="en-US" altLang="zh-CN" dirty="0"/>
              <a:t>[2015]7</a:t>
            </a:r>
            <a:r>
              <a:rPr lang="zh-CN" altLang="zh-CN" dirty="0"/>
              <a:t>号</a:t>
            </a:r>
            <a:r>
              <a:rPr lang="en-US" altLang="zh-CN" dirty="0"/>
              <a:t>)</a:t>
            </a:r>
            <a:r>
              <a:rPr lang="zh-CN" altLang="zh-CN" dirty="0"/>
              <a:t>要求，以</a:t>
            </a:r>
            <a:r>
              <a:rPr lang="en-US" altLang="zh-CN" dirty="0"/>
              <a:t>2009</a:t>
            </a:r>
            <a:r>
              <a:rPr lang="zh-CN" altLang="zh-CN" dirty="0"/>
              <a:t>年教育部颁布的《中等职业学校数学教学大纲》为依据，以《数学》课程所要求的基础知识、基本技能、基本思想方法为主要考查内容，注重考查学生对《数学》课程基本概念和基本方法的掌握情况，同时兼顾考查学生分析、解决问题的能力．</a:t>
            </a:r>
          </a:p>
          <a:p>
            <a:pPr indent="457200">
              <a:lnSpc>
                <a:spcPct val="150000"/>
              </a:lnSpc>
            </a:pPr>
            <a:r>
              <a:rPr lang="zh-CN" altLang="zh-CN" b="1" dirty="0">
                <a:solidFill>
                  <a:srgbClr val="C00000"/>
                </a:solidFill>
              </a:rPr>
              <a:t>命题要力求科学、准确、公平、规范，试卷应有较高的信度、效度和必要的区分度．</a:t>
            </a:r>
            <a:endParaRPr lang="zh-CN" altLang="en-US" b="1" dirty="0">
              <a:solidFill>
                <a:srgbClr val="C00000"/>
              </a:solidFill>
            </a:endParaRPr>
          </a:p>
        </p:txBody>
      </p:sp>
      <p:sp>
        <p:nvSpPr>
          <p:cNvPr id="8" name="椭圆 7"/>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椭圆 8"/>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6226051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8"/>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9"/>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0"/>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8" grpId="0" animBg="1"/>
      <p:bldP spid="8" grpId="1" animBg="1"/>
      <p:bldP spid="9" grpId="0" animBg="1"/>
      <p:bldP spid="9" grpId="1" animBg="1"/>
      <p:bldP spid="10" grpId="0" animBg="1"/>
      <p:bldP spid="10"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二、考试内容及要求</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694345" y="1927451"/>
            <a:ext cx="7808633" cy="1569660"/>
          </a:xfrm>
          <a:prstGeom prst="rect">
            <a:avLst/>
          </a:prstGeom>
          <a:noFill/>
        </p:spPr>
        <p:txBody>
          <a:bodyPr wrap="square" rtlCol="0">
            <a:spAutoFit/>
          </a:bodyPr>
          <a:lstStyle/>
          <a:p>
            <a:pPr indent="457200">
              <a:lnSpc>
                <a:spcPct val="150000"/>
              </a:lnSpc>
            </a:pPr>
            <a:r>
              <a:rPr lang="en-US" altLang="zh-CN" sz="1600" dirty="0"/>
              <a:t>1</a:t>
            </a:r>
            <a:r>
              <a:rPr lang="zh-CN" altLang="zh-CN" sz="1600" dirty="0"/>
              <a:t>．中等职业学校学生数学学业水平考试的范围涉及江苏省职业学校文化课《数学》教材第</a:t>
            </a:r>
            <a:r>
              <a:rPr lang="en-US" altLang="zh-CN" sz="1600" dirty="0"/>
              <a:t>1—4</a:t>
            </a:r>
            <a:r>
              <a:rPr lang="zh-CN" altLang="zh-CN" sz="1600" dirty="0"/>
              <a:t>册内容．为体现数学学科特点和不同专业对数学知识要求的差异性，将考试内容分成</a:t>
            </a:r>
            <a:r>
              <a:rPr lang="en-US" altLang="zh-CN" sz="1600" dirty="0"/>
              <a:t>5</a:t>
            </a:r>
            <a:r>
              <a:rPr lang="zh-CN" altLang="zh-CN" sz="1600" dirty="0"/>
              <a:t>个模块，其中模块</a:t>
            </a:r>
            <a:r>
              <a:rPr lang="en-US" altLang="zh-CN" sz="1600" dirty="0"/>
              <a:t>1</a:t>
            </a:r>
            <a:r>
              <a:rPr lang="zh-CN" altLang="zh-CN" sz="1600" dirty="0"/>
              <a:t>为必考模块，模块</a:t>
            </a:r>
            <a:r>
              <a:rPr lang="en-US" altLang="zh-CN" sz="1600" dirty="0"/>
              <a:t>2</a:t>
            </a:r>
            <a:r>
              <a:rPr lang="zh-CN" altLang="zh-CN" sz="1600" dirty="0"/>
              <a:t>至模块</a:t>
            </a:r>
            <a:r>
              <a:rPr lang="en-US" altLang="zh-CN" sz="1600" dirty="0"/>
              <a:t>5</a:t>
            </a:r>
            <a:r>
              <a:rPr lang="zh-CN" altLang="zh-CN" sz="1600" dirty="0"/>
              <a:t>为选考模块．具体的选考方式为“模块</a:t>
            </a:r>
            <a:r>
              <a:rPr lang="en-US" altLang="zh-CN" sz="1600" dirty="0"/>
              <a:t>1+</a:t>
            </a:r>
            <a:r>
              <a:rPr lang="zh-CN" altLang="zh-CN" sz="1600" dirty="0"/>
              <a:t>模块</a:t>
            </a:r>
            <a:r>
              <a:rPr lang="en-US" altLang="zh-CN" sz="1600" dirty="0"/>
              <a:t>2</a:t>
            </a:r>
            <a:r>
              <a:rPr lang="zh-CN" altLang="zh-CN" sz="1600" dirty="0"/>
              <a:t>或模块</a:t>
            </a:r>
            <a:r>
              <a:rPr lang="en-US" altLang="zh-CN" sz="1600" dirty="0"/>
              <a:t>3+</a:t>
            </a:r>
            <a:r>
              <a:rPr lang="zh-CN" altLang="zh-CN" sz="1600" dirty="0"/>
              <a:t>模块</a:t>
            </a:r>
            <a:r>
              <a:rPr lang="en-US" altLang="zh-CN" sz="1600" dirty="0"/>
              <a:t>4</a:t>
            </a:r>
            <a:r>
              <a:rPr lang="zh-CN" altLang="zh-CN" sz="1600" dirty="0"/>
              <a:t>或模块</a:t>
            </a:r>
            <a:r>
              <a:rPr lang="en-US" altLang="zh-CN" sz="1600" dirty="0"/>
              <a:t>5</a:t>
            </a:r>
            <a:r>
              <a:rPr lang="zh-CN" altLang="zh-CN" sz="1600" dirty="0"/>
              <a:t>”．</a:t>
            </a:r>
            <a:endParaRPr lang="zh-CN" altLang="en-US" sz="1600" b="1" dirty="0">
              <a:solidFill>
                <a:srgbClr val="C00000"/>
              </a:solidFill>
            </a:endParaRPr>
          </a:p>
        </p:txBody>
      </p:sp>
      <p:sp>
        <p:nvSpPr>
          <p:cNvPr id="2" name="文本框 1"/>
          <p:cNvSpPr txBox="1"/>
          <p:nvPr/>
        </p:nvSpPr>
        <p:spPr>
          <a:xfrm>
            <a:off x="789383" y="1408939"/>
            <a:ext cx="2421653"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（一）考试范围</a:t>
            </a:r>
            <a:endParaRPr lang="zh-CN" altLang="en-US" sz="2000" dirty="0">
              <a:latin typeface="微软雅黑" panose="020B0503020204020204" pitchFamily="34" charset="-122"/>
              <a:ea typeface="微软雅黑" panose="020B0503020204020204" pitchFamily="34" charset="-122"/>
            </a:endParaRPr>
          </a:p>
        </p:txBody>
      </p:sp>
      <p:graphicFrame>
        <p:nvGraphicFramePr>
          <p:cNvPr id="4" name="表格 3"/>
          <p:cNvGraphicFramePr>
            <a:graphicFrameLocks noGrp="1"/>
          </p:cNvGraphicFramePr>
          <p:nvPr>
            <p:extLst>
              <p:ext uri="{D42A27DB-BD31-4B8C-83A1-F6EECF244321}">
                <p14:modId xmlns:p14="http://schemas.microsoft.com/office/powerpoint/2010/main" val="1666484442"/>
              </p:ext>
            </p:extLst>
          </p:nvPr>
        </p:nvGraphicFramePr>
        <p:xfrm>
          <a:off x="1197456" y="3615513"/>
          <a:ext cx="6513670" cy="2353207"/>
        </p:xfrm>
        <a:graphic>
          <a:graphicData uri="http://schemas.openxmlformats.org/drawingml/2006/table">
            <a:tbl>
              <a:tblPr firstRow="1" firstCol="1" bandRow="1">
                <a:tableStyleId>{5C22544A-7EE6-4342-B048-85BDC9FD1C3A}</a:tableStyleId>
              </a:tblPr>
              <a:tblGrid>
                <a:gridCol w="1083831"/>
                <a:gridCol w="3308808"/>
                <a:gridCol w="2121031"/>
              </a:tblGrid>
              <a:tr h="381512">
                <a:tc>
                  <a:txBody>
                    <a:bodyPr/>
                    <a:lstStyle/>
                    <a:p>
                      <a:pPr algn="ctr">
                        <a:lnSpc>
                          <a:spcPts val="2000"/>
                        </a:lnSpc>
                        <a:spcAft>
                          <a:spcPts val="0"/>
                        </a:spcAft>
                      </a:pPr>
                      <a:r>
                        <a:rPr lang="zh-CN" sz="1600" kern="100" dirty="0">
                          <a:effectLst/>
                        </a:rPr>
                        <a:t>模块</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ts val="2000"/>
                        </a:lnSpc>
                        <a:spcAft>
                          <a:spcPts val="0"/>
                        </a:spcAft>
                      </a:pPr>
                      <a:r>
                        <a:rPr lang="zh-CN" sz="1600" kern="100">
                          <a:effectLst/>
                        </a:rPr>
                        <a:t>内</a:t>
                      </a:r>
                      <a:r>
                        <a:rPr lang="en-US" sz="1600" kern="100">
                          <a:effectLst/>
                        </a:rPr>
                        <a:t>   </a:t>
                      </a:r>
                      <a:r>
                        <a:rPr lang="zh-CN" sz="1600" kern="100">
                          <a:effectLst/>
                        </a:rPr>
                        <a:t>容</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ts val="2000"/>
                        </a:lnSpc>
                        <a:spcAft>
                          <a:spcPts val="0"/>
                        </a:spcAft>
                      </a:pPr>
                      <a:r>
                        <a:rPr lang="zh-CN" sz="1600" kern="100">
                          <a:effectLst/>
                        </a:rPr>
                        <a:t>选考要求</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r>
              <a:tr h="445647">
                <a:tc>
                  <a:txBody>
                    <a:bodyPr/>
                    <a:lstStyle/>
                    <a:p>
                      <a:pPr algn="ctr">
                        <a:lnSpc>
                          <a:spcPts val="2000"/>
                        </a:lnSpc>
                        <a:spcAft>
                          <a:spcPts val="0"/>
                        </a:spcAft>
                      </a:pPr>
                      <a:r>
                        <a:rPr lang="zh-CN" sz="1600" kern="100">
                          <a:effectLst/>
                        </a:rPr>
                        <a:t>模块</a:t>
                      </a:r>
                      <a:r>
                        <a:rPr lang="en-US" sz="1600" kern="100">
                          <a:effectLst/>
                        </a:rPr>
                        <a:t>1</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l">
                        <a:lnSpc>
                          <a:spcPts val="2000"/>
                        </a:lnSpc>
                        <a:spcAft>
                          <a:spcPts val="0"/>
                        </a:spcAft>
                      </a:pPr>
                      <a:r>
                        <a:rPr lang="zh-CN" sz="1600" kern="100" dirty="0">
                          <a:effectLst/>
                        </a:rPr>
                        <a:t>《数学》第一、二册（第</a:t>
                      </a:r>
                      <a:r>
                        <a:rPr lang="en-US" sz="1600" kern="100" dirty="0">
                          <a:effectLst/>
                        </a:rPr>
                        <a:t>1—10</a:t>
                      </a:r>
                      <a:r>
                        <a:rPr lang="zh-CN" sz="1600" kern="100" dirty="0">
                          <a:effectLst/>
                        </a:rPr>
                        <a:t>章）</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ctr">
                        <a:lnSpc>
                          <a:spcPts val="2100"/>
                        </a:lnSpc>
                        <a:spcAft>
                          <a:spcPts val="0"/>
                        </a:spcAft>
                      </a:pPr>
                      <a:r>
                        <a:rPr lang="zh-CN" sz="1600" kern="100">
                          <a:effectLst/>
                        </a:rPr>
                        <a:t>必考</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r>
              <a:tr h="381512">
                <a:tc>
                  <a:txBody>
                    <a:bodyPr/>
                    <a:lstStyle/>
                    <a:p>
                      <a:pPr algn="ctr">
                        <a:lnSpc>
                          <a:spcPts val="2000"/>
                        </a:lnSpc>
                        <a:spcAft>
                          <a:spcPts val="0"/>
                        </a:spcAft>
                      </a:pPr>
                      <a:r>
                        <a:rPr lang="zh-CN" sz="1600" kern="100">
                          <a:effectLst/>
                        </a:rPr>
                        <a:t>模块</a:t>
                      </a:r>
                      <a:r>
                        <a:rPr lang="en-US" sz="1600" kern="100">
                          <a:effectLst/>
                        </a:rPr>
                        <a:t>2</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l">
                        <a:lnSpc>
                          <a:spcPts val="2000"/>
                        </a:lnSpc>
                        <a:spcAft>
                          <a:spcPts val="0"/>
                        </a:spcAft>
                      </a:pPr>
                      <a:r>
                        <a:rPr lang="zh-CN" sz="1600" kern="100" dirty="0">
                          <a:effectLst/>
                        </a:rPr>
                        <a:t>《数学》第三册</a:t>
                      </a:r>
                      <a:r>
                        <a:rPr lang="en-US" sz="1600" kern="100" dirty="0">
                          <a:effectLst/>
                        </a:rPr>
                        <a:t>(</a:t>
                      </a:r>
                      <a:r>
                        <a:rPr lang="zh-CN" sz="1600" kern="100" dirty="0">
                          <a:effectLst/>
                        </a:rPr>
                        <a:t>第</a:t>
                      </a:r>
                      <a:r>
                        <a:rPr lang="en-US" sz="1600" kern="100" dirty="0">
                          <a:effectLst/>
                        </a:rPr>
                        <a:t>11</a:t>
                      </a:r>
                      <a:r>
                        <a:rPr lang="zh-CN" sz="1600" kern="100" dirty="0">
                          <a:effectLst/>
                        </a:rPr>
                        <a:t>、</a:t>
                      </a:r>
                      <a:r>
                        <a:rPr lang="en-US" sz="1600" kern="100" dirty="0">
                          <a:effectLst/>
                        </a:rPr>
                        <a:t>12</a:t>
                      </a:r>
                      <a:r>
                        <a:rPr lang="zh-CN" sz="1600" kern="100" dirty="0">
                          <a:effectLst/>
                        </a:rPr>
                        <a:t>章</a:t>
                      </a:r>
                      <a:r>
                        <a:rPr lang="en-US" sz="1600" kern="100" dirty="0">
                          <a:effectLst/>
                        </a:rPr>
                        <a:t>)</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rowSpan="2">
                  <a:txBody>
                    <a:bodyPr/>
                    <a:lstStyle/>
                    <a:p>
                      <a:pPr algn="ctr">
                        <a:lnSpc>
                          <a:spcPts val="2100"/>
                        </a:lnSpc>
                        <a:spcAft>
                          <a:spcPts val="0"/>
                        </a:spcAft>
                      </a:pPr>
                      <a:r>
                        <a:rPr lang="zh-CN" sz="1600" kern="100">
                          <a:effectLst/>
                        </a:rPr>
                        <a:t>选考其中一个模块</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r>
              <a:tr h="381512">
                <a:tc>
                  <a:txBody>
                    <a:bodyPr/>
                    <a:lstStyle/>
                    <a:p>
                      <a:pPr algn="ctr">
                        <a:lnSpc>
                          <a:spcPts val="2000"/>
                        </a:lnSpc>
                        <a:spcAft>
                          <a:spcPts val="0"/>
                        </a:spcAft>
                      </a:pPr>
                      <a:r>
                        <a:rPr lang="zh-CN" sz="1600" kern="100">
                          <a:effectLst/>
                        </a:rPr>
                        <a:t>模块</a:t>
                      </a:r>
                      <a:r>
                        <a:rPr lang="en-US" sz="1600" kern="100">
                          <a:effectLst/>
                        </a:rPr>
                        <a:t>3</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l">
                        <a:lnSpc>
                          <a:spcPts val="2000"/>
                        </a:lnSpc>
                        <a:spcAft>
                          <a:spcPts val="0"/>
                        </a:spcAft>
                      </a:pPr>
                      <a:r>
                        <a:rPr lang="zh-CN" sz="1600" kern="100" dirty="0">
                          <a:effectLst/>
                        </a:rPr>
                        <a:t>《数学》第三册</a:t>
                      </a:r>
                      <a:r>
                        <a:rPr lang="en-US" sz="1600" kern="100" dirty="0">
                          <a:effectLst/>
                        </a:rPr>
                        <a:t>(</a:t>
                      </a:r>
                      <a:r>
                        <a:rPr lang="zh-CN" sz="1600" kern="100" dirty="0">
                          <a:effectLst/>
                        </a:rPr>
                        <a:t>第</a:t>
                      </a:r>
                      <a:r>
                        <a:rPr lang="en-US" sz="1600" kern="100" dirty="0">
                          <a:effectLst/>
                        </a:rPr>
                        <a:t>13</a:t>
                      </a:r>
                      <a:r>
                        <a:rPr lang="zh-CN" sz="1600" kern="100" dirty="0">
                          <a:effectLst/>
                        </a:rPr>
                        <a:t>、</a:t>
                      </a:r>
                      <a:r>
                        <a:rPr lang="en-US" sz="1600" kern="100" dirty="0">
                          <a:effectLst/>
                        </a:rPr>
                        <a:t>14</a:t>
                      </a:r>
                      <a:r>
                        <a:rPr lang="zh-CN" sz="1600" kern="100" dirty="0">
                          <a:effectLst/>
                        </a:rPr>
                        <a:t>章</a:t>
                      </a:r>
                      <a:r>
                        <a:rPr lang="en-US" sz="1600" kern="100" dirty="0">
                          <a:effectLst/>
                        </a:rPr>
                        <a:t>)</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ltLang="en-US"/>
                    </a:p>
                  </a:txBody>
                  <a:tcPr/>
                </a:tc>
              </a:tr>
              <a:tr h="381512">
                <a:tc>
                  <a:txBody>
                    <a:bodyPr/>
                    <a:lstStyle/>
                    <a:p>
                      <a:pPr algn="ctr">
                        <a:lnSpc>
                          <a:spcPts val="2000"/>
                        </a:lnSpc>
                        <a:spcAft>
                          <a:spcPts val="0"/>
                        </a:spcAft>
                      </a:pPr>
                      <a:r>
                        <a:rPr lang="zh-CN" sz="1600" kern="100">
                          <a:effectLst/>
                        </a:rPr>
                        <a:t>模块</a:t>
                      </a:r>
                      <a:r>
                        <a:rPr lang="en-US" sz="1600" kern="100">
                          <a:effectLst/>
                        </a:rPr>
                        <a:t>4</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l">
                        <a:lnSpc>
                          <a:spcPts val="2000"/>
                        </a:lnSpc>
                        <a:spcAft>
                          <a:spcPts val="0"/>
                        </a:spcAft>
                      </a:pPr>
                      <a:r>
                        <a:rPr lang="zh-CN" sz="1600" kern="100" dirty="0">
                          <a:effectLst/>
                        </a:rPr>
                        <a:t>《数学》第四册</a:t>
                      </a:r>
                      <a:r>
                        <a:rPr lang="en-US" sz="1600" kern="100" dirty="0">
                          <a:effectLst/>
                        </a:rPr>
                        <a:t>(</a:t>
                      </a:r>
                      <a:r>
                        <a:rPr lang="zh-CN" sz="1600" kern="100" dirty="0">
                          <a:effectLst/>
                        </a:rPr>
                        <a:t>第</a:t>
                      </a:r>
                      <a:r>
                        <a:rPr lang="en-US" sz="1600" kern="100" dirty="0">
                          <a:effectLst/>
                        </a:rPr>
                        <a:t>15</a:t>
                      </a:r>
                      <a:r>
                        <a:rPr lang="zh-CN" sz="1600" kern="100" dirty="0">
                          <a:effectLst/>
                        </a:rPr>
                        <a:t>、</a:t>
                      </a:r>
                      <a:r>
                        <a:rPr lang="en-US" sz="1600" kern="100" dirty="0">
                          <a:effectLst/>
                        </a:rPr>
                        <a:t>16</a:t>
                      </a:r>
                      <a:r>
                        <a:rPr lang="zh-CN" sz="1600" kern="100" dirty="0">
                          <a:effectLst/>
                        </a:rPr>
                        <a:t>章</a:t>
                      </a:r>
                      <a:r>
                        <a:rPr lang="en-US" sz="1600" kern="100" dirty="0">
                          <a:effectLst/>
                        </a:rPr>
                        <a:t>)</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rowSpan="2">
                  <a:txBody>
                    <a:bodyPr/>
                    <a:lstStyle/>
                    <a:p>
                      <a:pPr algn="ctr">
                        <a:lnSpc>
                          <a:spcPts val="2100"/>
                        </a:lnSpc>
                        <a:spcAft>
                          <a:spcPts val="0"/>
                        </a:spcAft>
                      </a:pPr>
                      <a:r>
                        <a:rPr lang="zh-CN" sz="1600" kern="100" dirty="0">
                          <a:effectLst/>
                        </a:rPr>
                        <a:t>选考其中一个模块</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r>
              <a:tr h="381512">
                <a:tc>
                  <a:txBody>
                    <a:bodyPr/>
                    <a:lstStyle/>
                    <a:p>
                      <a:pPr algn="ctr">
                        <a:lnSpc>
                          <a:spcPts val="2000"/>
                        </a:lnSpc>
                        <a:spcAft>
                          <a:spcPts val="0"/>
                        </a:spcAft>
                      </a:pPr>
                      <a:r>
                        <a:rPr lang="zh-CN" sz="1600" kern="100">
                          <a:effectLst/>
                        </a:rPr>
                        <a:t>模块</a:t>
                      </a:r>
                      <a:r>
                        <a:rPr lang="en-US" sz="1600" kern="100">
                          <a:effectLst/>
                        </a:rPr>
                        <a:t>5</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a:txBody>
                    <a:bodyPr/>
                    <a:lstStyle/>
                    <a:p>
                      <a:pPr algn="l">
                        <a:lnSpc>
                          <a:spcPts val="2000"/>
                        </a:lnSpc>
                        <a:spcAft>
                          <a:spcPts val="0"/>
                        </a:spcAft>
                      </a:pPr>
                      <a:r>
                        <a:rPr lang="zh-CN" sz="1600" kern="100" dirty="0">
                          <a:effectLst/>
                        </a:rPr>
                        <a:t>《数学》第四册</a:t>
                      </a:r>
                      <a:r>
                        <a:rPr lang="en-US" sz="1600" kern="100" dirty="0">
                          <a:effectLst/>
                        </a:rPr>
                        <a:t>(</a:t>
                      </a:r>
                      <a:r>
                        <a:rPr lang="zh-CN" sz="1600" kern="100" dirty="0">
                          <a:effectLst/>
                        </a:rPr>
                        <a:t>第</a:t>
                      </a:r>
                      <a:r>
                        <a:rPr lang="en-US" sz="1600" kern="100" dirty="0">
                          <a:effectLst/>
                        </a:rPr>
                        <a:t>17</a:t>
                      </a:r>
                      <a:r>
                        <a:rPr lang="zh-CN" sz="1600" kern="100" dirty="0">
                          <a:effectLst/>
                        </a:rPr>
                        <a:t>、</a:t>
                      </a:r>
                      <a:r>
                        <a:rPr lang="en-US" sz="1600" kern="100" dirty="0">
                          <a:effectLst/>
                        </a:rPr>
                        <a:t>18</a:t>
                      </a:r>
                      <a:r>
                        <a:rPr lang="zh-CN" sz="1600" kern="100" dirty="0">
                          <a:effectLst/>
                        </a:rPr>
                        <a:t>章</a:t>
                      </a:r>
                      <a:r>
                        <a:rPr lang="en-US" sz="1600" kern="100" dirty="0">
                          <a:effectLst/>
                        </a:rPr>
                        <a:t>)</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tc>
                <a:tc vMerge="1">
                  <a:txBody>
                    <a:bodyPr/>
                    <a:lstStyle/>
                    <a:p>
                      <a:endParaRPr lang="zh-CN" altLang="en-US"/>
                    </a:p>
                  </a:txBody>
                  <a:tcPr/>
                </a:tc>
              </a:tr>
            </a:tbl>
          </a:graphicData>
        </a:graphic>
      </p:graphicFrame>
      <p:sp>
        <p:nvSpPr>
          <p:cNvPr id="10" name="椭圆 9"/>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椭圆 10"/>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椭圆 11"/>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2179960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10"/>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1"/>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000"/>
                                        <p:tgtEl>
                                          <p:spTgt spid="12"/>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2"/>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0" grpId="0" animBg="1"/>
      <p:bldP spid="10" grpId="1" animBg="1"/>
      <p:bldP spid="11" grpId="0" animBg="1"/>
      <p:bldP spid="11" grpId="1" animBg="1"/>
      <p:bldP spid="12" grpId="0" animBg="1"/>
      <p:bldP spid="12"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二、考试内容及要求</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760335" y="1927451"/>
            <a:ext cx="7695512" cy="3831818"/>
          </a:xfrm>
          <a:prstGeom prst="rect">
            <a:avLst/>
          </a:prstGeom>
          <a:noFill/>
        </p:spPr>
        <p:txBody>
          <a:bodyPr wrap="square" rtlCol="0">
            <a:spAutoFit/>
          </a:bodyPr>
          <a:lstStyle/>
          <a:p>
            <a:pPr indent="457200">
              <a:lnSpc>
                <a:spcPct val="150000"/>
              </a:lnSpc>
            </a:pPr>
            <a:r>
              <a:rPr lang="en-US" altLang="zh-CN" dirty="0"/>
              <a:t>2</a:t>
            </a:r>
            <a:r>
              <a:rPr lang="zh-CN" altLang="zh-CN" dirty="0"/>
              <a:t>．对数学基础知识的考查，应贴近教学实情，着重于考查支撑数学知识体系的主干内容，如代数（集合、不等式、数列、函数、三角函数、指数函数与对数函数），几何（平面向量、平面解析几何，立体几何），统计与概率等．</a:t>
            </a:r>
          </a:p>
          <a:p>
            <a:pPr indent="457200">
              <a:lnSpc>
                <a:spcPct val="150000"/>
              </a:lnSpc>
            </a:pPr>
            <a:r>
              <a:rPr lang="en-US" altLang="zh-CN" dirty="0"/>
              <a:t>3</a:t>
            </a:r>
            <a:r>
              <a:rPr lang="zh-CN" altLang="zh-CN" dirty="0"/>
              <a:t>．对数学基本技能与基本能力的考查，应结合考生应用数学知识分析问题、解决问题的过程进行．主要包括：</a:t>
            </a:r>
          </a:p>
          <a:p>
            <a:pPr indent="457200">
              <a:lnSpc>
                <a:spcPct val="150000"/>
              </a:lnSpc>
            </a:pPr>
            <a:r>
              <a:rPr lang="en-US" altLang="zh-CN" dirty="0"/>
              <a:t>(1)</a:t>
            </a:r>
            <a:r>
              <a:rPr lang="zh-CN" altLang="zh-CN" dirty="0"/>
              <a:t>计算技能：根据法则、公式，或按照一定的操作步骤，进行较简单的运算求解；能正确使用计算器进行数值计算．</a:t>
            </a:r>
          </a:p>
          <a:p>
            <a:pPr indent="457200">
              <a:lnSpc>
                <a:spcPct val="150000"/>
              </a:lnSpc>
            </a:pPr>
            <a:r>
              <a:rPr lang="en-US" altLang="zh-CN" dirty="0"/>
              <a:t>(2)</a:t>
            </a:r>
            <a:r>
              <a:rPr lang="zh-CN" altLang="zh-CN" dirty="0"/>
              <a:t>数据处理技能：通过对数据进行较简单的处理，获取有关信息．</a:t>
            </a:r>
            <a:endParaRPr lang="zh-CN" altLang="en-US" b="1" dirty="0">
              <a:solidFill>
                <a:srgbClr val="C00000"/>
              </a:solidFill>
            </a:endParaRPr>
          </a:p>
        </p:txBody>
      </p:sp>
      <p:sp>
        <p:nvSpPr>
          <p:cNvPr id="2" name="文本框 1"/>
          <p:cNvSpPr txBox="1"/>
          <p:nvPr/>
        </p:nvSpPr>
        <p:spPr>
          <a:xfrm>
            <a:off x="789383" y="1408939"/>
            <a:ext cx="2421653"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（一）考试范围</a:t>
            </a:r>
            <a:endParaRPr lang="zh-CN" altLang="en-US" sz="2000" dirty="0">
              <a:latin typeface="微软雅黑" panose="020B0503020204020204" pitchFamily="34" charset="-122"/>
              <a:ea typeface="微软雅黑" panose="020B0503020204020204" pitchFamily="34" charset="-122"/>
            </a:endParaRPr>
          </a:p>
        </p:txBody>
      </p:sp>
      <p:sp>
        <p:nvSpPr>
          <p:cNvPr id="9" name="椭圆 8"/>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椭圆 10"/>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9976753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9"/>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0"/>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1"/>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9" grpId="0" animBg="1"/>
      <p:bldP spid="9" grpId="1" animBg="1"/>
      <p:bldP spid="10" grpId="0" animBg="1"/>
      <p:bldP spid="10" grpId="1" animBg="1"/>
      <p:bldP spid="11" grpId="0" animBg="1"/>
      <p:bldP spid="11"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二、考试内容及要求</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679767" y="1908595"/>
            <a:ext cx="7855767" cy="3831818"/>
          </a:xfrm>
          <a:prstGeom prst="rect">
            <a:avLst/>
          </a:prstGeom>
          <a:noFill/>
        </p:spPr>
        <p:txBody>
          <a:bodyPr wrap="square" rtlCol="0">
            <a:spAutoFit/>
          </a:bodyPr>
          <a:lstStyle/>
          <a:p>
            <a:pPr indent="457200">
              <a:lnSpc>
                <a:spcPct val="150000"/>
              </a:lnSpc>
            </a:pPr>
            <a:r>
              <a:rPr lang="en-US" altLang="zh-CN" dirty="0"/>
              <a:t>(3)</a:t>
            </a:r>
            <a:r>
              <a:rPr lang="zh-CN" altLang="zh-CN" dirty="0"/>
              <a:t>观察能力：根据给定的数量关系或图形、图示，发现并描述其特征．</a:t>
            </a:r>
          </a:p>
          <a:p>
            <a:pPr indent="457200">
              <a:lnSpc>
                <a:spcPct val="150000"/>
              </a:lnSpc>
            </a:pPr>
            <a:r>
              <a:rPr lang="en-US" altLang="zh-CN" dirty="0"/>
              <a:t>(4)</a:t>
            </a:r>
            <a:r>
              <a:rPr lang="zh-CN" altLang="zh-CN" dirty="0"/>
              <a:t>空间想象能力：依据文字、符号描述，想象相应的空间图形；能够根据给定的简单几何体</a:t>
            </a:r>
            <a:r>
              <a:rPr lang="en-US" altLang="zh-CN" dirty="0"/>
              <a:t>(</a:t>
            </a:r>
            <a:r>
              <a:rPr lang="zh-CN" altLang="zh-CN" dirty="0"/>
              <a:t>长方体、正方体</a:t>
            </a:r>
            <a:r>
              <a:rPr lang="en-US" altLang="zh-CN" dirty="0"/>
              <a:t>)</a:t>
            </a:r>
            <a:r>
              <a:rPr lang="zh-CN" altLang="zh-CN" dirty="0"/>
              <a:t>，找出基本元素并能判断它们之间的位置关系．</a:t>
            </a:r>
          </a:p>
          <a:p>
            <a:pPr indent="457200">
              <a:lnSpc>
                <a:spcPct val="150000"/>
              </a:lnSpc>
            </a:pPr>
            <a:r>
              <a:rPr lang="en-US" altLang="zh-CN" dirty="0"/>
              <a:t>(5)</a:t>
            </a:r>
            <a:r>
              <a:rPr lang="zh-CN" altLang="zh-CN" dirty="0"/>
              <a:t>数学思维能力：依据所学的数学知识，运用类比、归纳、综合等方法，对数学问题进行有条理的思考，并能对简单的数学问题进行判断、推理和求解．</a:t>
            </a:r>
          </a:p>
          <a:p>
            <a:pPr indent="457200">
              <a:lnSpc>
                <a:spcPct val="150000"/>
              </a:lnSpc>
            </a:pPr>
            <a:r>
              <a:rPr lang="en-US" altLang="zh-CN" dirty="0"/>
              <a:t>(6)</a:t>
            </a:r>
            <a:r>
              <a:rPr lang="zh-CN" altLang="zh-CN" dirty="0"/>
              <a:t>分析与解决问题的能力：对现实中与数学相关的简单问题作出分析，并运用适当的数学方法予以解决．</a:t>
            </a:r>
            <a:endParaRPr lang="zh-CN" altLang="en-US" b="1" dirty="0">
              <a:solidFill>
                <a:srgbClr val="C00000"/>
              </a:solidFill>
            </a:endParaRPr>
          </a:p>
        </p:txBody>
      </p:sp>
      <p:sp>
        <p:nvSpPr>
          <p:cNvPr id="2" name="文本框 1"/>
          <p:cNvSpPr txBox="1"/>
          <p:nvPr/>
        </p:nvSpPr>
        <p:spPr>
          <a:xfrm>
            <a:off x="789383" y="1408939"/>
            <a:ext cx="2421653"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（一）考试范围</a:t>
            </a:r>
            <a:endParaRPr lang="zh-CN" altLang="en-US" sz="2000" dirty="0">
              <a:latin typeface="微软雅黑" panose="020B0503020204020204" pitchFamily="34" charset="-122"/>
              <a:ea typeface="微软雅黑" panose="020B0503020204020204" pitchFamily="34" charset="-122"/>
            </a:endParaRPr>
          </a:p>
        </p:txBody>
      </p:sp>
      <p:sp>
        <p:nvSpPr>
          <p:cNvPr id="9" name="椭圆 8"/>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椭圆 10"/>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7217508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9"/>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0"/>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1"/>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9" grpId="0" animBg="1"/>
      <p:bldP spid="9" grpId="1" animBg="1"/>
      <p:bldP spid="10" grpId="0" animBg="1"/>
      <p:bldP spid="10" grpId="1" animBg="1"/>
      <p:bldP spid="11" grpId="0" animBg="1"/>
      <p:bldP spid="11"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二、考试内容及要求</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807470" y="1927451"/>
            <a:ext cx="7511952" cy="3831818"/>
          </a:xfrm>
          <a:prstGeom prst="rect">
            <a:avLst/>
          </a:prstGeom>
          <a:noFill/>
        </p:spPr>
        <p:txBody>
          <a:bodyPr wrap="square" rtlCol="0">
            <a:spAutoFit/>
          </a:bodyPr>
          <a:lstStyle/>
          <a:p>
            <a:pPr indent="457200">
              <a:lnSpc>
                <a:spcPct val="150000"/>
              </a:lnSpc>
            </a:pPr>
            <a:r>
              <a:rPr lang="zh-CN" altLang="zh-CN" dirty="0"/>
              <a:t>对知识的考查要求依次分为了解、理解、掌握三个层次</a:t>
            </a:r>
            <a:r>
              <a:rPr lang="en-US" altLang="zh-CN" dirty="0"/>
              <a:t>(</a:t>
            </a:r>
            <a:r>
              <a:rPr lang="zh-CN" altLang="zh-CN" dirty="0"/>
              <a:t>在下表中分别用</a:t>
            </a:r>
            <a:r>
              <a:rPr lang="en-US" altLang="zh-CN" dirty="0"/>
              <a:t>A</a:t>
            </a:r>
            <a:r>
              <a:rPr lang="zh-CN" altLang="zh-CN" dirty="0"/>
              <a:t>、</a:t>
            </a:r>
            <a:r>
              <a:rPr lang="en-US" altLang="zh-CN" dirty="0"/>
              <a:t>B</a:t>
            </a:r>
            <a:r>
              <a:rPr lang="zh-CN" altLang="zh-CN" dirty="0"/>
              <a:t>、</a:t>
            </a:r>
            <a:r>
              <a:rPr lang="en-US" altLang="zh-CN" dirty="0"/>
              <a:t>C</a:t>
            </a:r>
            <a:r>
              <a:rPr lang="zh-CN" altLang="zh-CN" dirty="0"/>
              <a:t>表示</a:t>
            </a:r>
            <a:r>
              <a:rPr lang="en-US" altLang="zh-CN" dirty="0"/>
              <a:t>)</a:t>
            </a:r>
            <a:r>
              <a:rPr lang="zh-CN" altLang="zh-CN" dirty="0"/>
              <a:t>．</a:t>
            </a:r>
          </a:p>
          <a:p>
            <a:pPr indent="457200">
              <a:lnSpc>
                <a:spcPct val="150000"/>
              </a:lnSpc>
            </a:pPr>
            <a:r>
              <a:rPr lang="en-US" altLang="zh-CN" dirty="0"/>
              <a:t>1</a:t>
            </a:r>
            <a:r>
              <a:rPr lang="zh-CN" altLang="zh-CN" dirty="0"/>
              <a:t>．了解（用“</a:t>
            </a:r>
            <a:r>
              <a:rPr lang="en-US" altLang="zh-CN" dirty="0"/>
              <a:t>A</a:t>
            </a:r>
            <a:r>
              <a:rPr lang="zh-CN" altLang="zh-CN" dirty="0"/>
              <a:t>”表示）：对所学的数学知识</a:t>
            </a:r>
            <a:r>
              <a:rPr lang="en-US" altLang="zh-CN" dirty="0"/>
              <a:t>(</a:t>
            </a:r>
            <a:r>
              <a:rPr lang="zh-CN" altLang="zh-CN" dirty="0"/>
              <a:t>概念、定义、定理、公式、法则、方法等</a:t>
            </a:r>
            <a:r>
              <a:rPr lang="en-US" altLang="zh-CN" dirty="0"/>
              <a:t>)</a:t>
            </a:r>
            <a:r>
              <a:rPr lang="zh-CN" altLang="zh-CN" dirty="0"/>
              <a:t>有初步的认识，知道其基本含义，并会简单</a:t>
            </a:r>
            <a:r>
              <a:rPr lang="en-US" altLang="zh-CN" dirty="0"/>
              <a:t>(</a:t>
            </a:r>
            <a:r>
              <a:rPr lang="zh-CN" altLang="zh-CN" dirty="0"/>
              <a:t>或直接</a:t>
            </a:r>
            <a:r>
              <a:rPr lang="en-US" altLang="zh-CN" dirty="0"/>
              <a:t>)</a:t>
            </a:r>
            <a:r>
              <a:rPr lang="zh-CN" altLang="zh-CN" dirty="0"/>
              <a:t>应用．</a:t>
            </a:r>
          </a:p>
          <a:p>
            <a:pPr indent="457200">
              <a:lnSpc>
                <a:spcPct val="150000"/>
              </a:lnSpc>
            </a:pPr>
            <a:r>
              <a:rPr lang="en-US" altLang="zh-CN" dirty="0"/>
              <a:t>2</a:t>
            </a:r>
            <a:r>
              <a:rPr lang="zh-CN" altLang="zh-CN" dirty="0"/>
              <a:t>．理解（用“</a:t>
            </a:r>
            <a:r>
              <a:rPr lang="en-US" altLang="zh-CN" dirty="0"/>
              <a:t>B</a:t>
            </a:r>
            <a:r>
              <a:rPr lang="zh-CN" altLang="zh-CN" dirty="0"/>
              <a:t>”表示）：懂得所学的数学知识及与其他相关知识的联系，能用文字语言、实例或数学语言进行描述．</a:t>
            </a:r>
          </a:p>
          <a:p>
            <a:pPr indent="457200">
              <a:lnSpc>
                <a:spcPct val="150000"/>
              </a:lnSpc>
            </a:pPr>
            <a:r>
              <a:rPr lang="en-US" altLang="zh-CN" dirty="0" smtClean="0"/>
              <a:t>3</a:t>
            </a:r>
            <a:r>
              <a:rPr lang="zh-CN" altLang="zh-CN" dirty="0"/>
              <a:t>．掌握（用“</a:t>
            </a:r>
            <a:r>
              <a:rPr lang="en-US" altLang="zh-CN" dirty="0"/>
              <a:t>C</a:t>
            </a:r>
            <a:r>
              <a:rPr lang="zh-CN" altLang="zh-CN" dirty="0"/>
              <a:t>”表示）：能够应用所学的数学知识去分析、解决有一定综合性的数学问题，并能解决简单的实际问题．</a:t>
            </a:r>
            <a:endParaRPr lang="zh-CN" altLang="en-US" b="1" dirty="0">
              <a:solidFill>
                <a:srgbClr val="C00000"/>
              </a:solidFill>
            </a:endParaRPr>
          </a:p>
        </p:txBody>
      </p:sp>
      <p:sp>
        <p:nvSpPr>
          <p:cNvPr id="2" name="文本框 1"/>
          <p:cNvSpPr txBox="1"/>
          <p:nvPr/>
        </p:nvSpPr>
        <p:spPr>
          <a:xfrm>
            <a:off x="789383" y="1408939"/>
            <a:ext cx="3280199"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（二）考试能力要求</a:t>
            </a:r>
            <a:endParaRPr lang="zh-CN" altLang="en-US" sz="2000" dirty="0">
              <a:latin typeface="微软雅黑" panose="020B0503020204020204" pitchFamily="34" charset="-122"/>
              <a:ea typeface="微软雅黑" panose="020B0503020204020204" pitchFamily="34" charset="-122"/>
            </a:endParaRPr>
          </a:p>
        </p:txBody>
      </p:sp>
      <p:sp>
        <p:nvSpPr>
          <p:cNvPr id="9" name="椭圆 8"/>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椭圆 10"/>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3567858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9"/>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0"/>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1"/>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9" grpId="0" animBg="1"/>
      <p:bldP spid="9" grpId="1" animBg="1"/>
      <p:bldP spid="10" grpId="0" animBg="1"/>
      <p:bldP spid="10" grpId="1" animBg="1"/>
      <p:bldP spid="11" grpId="0" animBg="1"/>
      <p:bldP spid="11"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二、考试内容及要求</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789383" y="1408939"/>
            <a:ext cx="3953439"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（三）考试的具体内容和要求</a:t>
            </a:r>
            <a:endParaRPr lang="zh-CN" altLang="en-US" sz="2000" dirty="0">
              <a:latin typeface="微软雅黑" panose="020B0503020204020204" pitchFamily="34" charset="-122"/>
              <a:ea typeface="微软雅黑" panose="020B0503020204020204" pitchFamily="34" charset="-122"/>
            </a:endParaRPr>
          </a:p>
        </p:txBody>
      </p:sp>
      <p:sp>
        <p:nvSpPr>
          <p:cNvPr id="3" name="文本框 2">
            <a:hlinkClick r:id="rId2" action="ppaction://hlinkfile"/>
          </p:cNvPr>
          <p:cNvSpPr txBox="1"/>
          <p:nvPr/>
        </p:nvSpPr>
        <p:spPr>
          <a:xfrm>
            <a:off x="1470581" y="2347274"/>
            <a:ext cx="6339525" cy="1828386"/>
          </a:xfrm>
          <a:prstGeom prst="rect">
            <a:avLst/>
          </a:prstGeom>
          <a:noFill/>
        </p:spPr>
        <p:txBody>
          <a:bodyPr wrap="square" rtlCol="0">
            <a:spAutoFit/>
          </a:bodyPr>
          <a:lstStyle/>
          <a:p>
            <a:pPr>
              <a:lnSpc>
                <a:spcPct val="200000"/>
              </a:lnSpc>
            </a:pPr>
            <a:r>
              <a:rPr lang="zh-CN" altLang="en-US" sz="2000" b="1" dirty="0" smtClean="0">
                <a:latin typeface="+mn-ea"/>
              </a:rPr>
              <a:t>以表格的形式</a:t>
            </a:r>
            <a:endParaRPr lang="en-US" altLang="zh-CN" sz="2000" b="1" dirty="0" smtClean="0">
              <a:latin typeface="+mn-ea"/>
            </a:endParaRPr>
          </a:p>
          <a:p>
            <a:pPr>
              <a:lnSpc>
                <a:spcPct val="200000"/>
              </a:lnSpc>
            </a:pPr>
            <a:r>
              <a:rPr lang="zh-CN" altLang="en-US" sz="2000" b="1" dirty="0" smtClean="0">
                <a:latin typeface="+mn-ea"/>
              </a:rPr>
              <a:t>分模块和章节</a:t>
            </a:r>
            <a:endParaRPr lang="en-US" altLang="zh-CN" sz="2000" b="1" dirty="0" smtClean="0">
              <a:latin typeface="+mn-ea"/>
            </a:endParaRPr>
          </a:p>
          <a:p>
            <a:pPr>
              <a:lnSpc>
                <a:spcPct val="200000"/>
              </a:lnSpc>
            </a:pPr>
            <a:r>
              <a:rPr lang="zh-CN" altLang="en-US" sz="2000" b="1" dirty="0" smtClean="0">
                <a:latin typeface="+mn-ea"/>
              </a:rPr>
              <a:t>具体有：考试内容、考试要求以及对要求的进一步说明</a:t>
            </a:r>
            <a:endParaRPr lang="zh-CN" altLang="en-US" sz="2000" b="1" dirty="0">
              <a:latin typeface="+mn-ea"/>
            </a:endParaRPr>
          </a:p>
        </p:txBody>
      </p:sp>
      <p:sp>
        <p:nvSpPr>
          <p:cNvPr id="9" name="椭圆 8"/>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椭圆 10"/>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40407657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9"/>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0"/>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1"/>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9" grpId="0" animBg="1"/>
      <p:bldP spid="9" grpId="1" animBg="1"/>
      <p:bldP spid="10" grpId="0" animBg="1"/>
      <p:bldP spid="10" grpId="1" animBg="1"/>
      <p:bldP spid="11" grpId="0" animBg="1"/>
      <p:bldP spid="11"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三、试卷结构</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789384" y="1408939"/>
            <a:ext cx="2426090"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（一）题型及比例</a:t>
            </a:r>
            <a:endParaRPr lang="zh-CN" altLang="en-US" sz="2000" dirty="0">
              <a:latin typeface="微软雅黑" panose="020B0503020204020204" pitchFamily="34" charset="-122"/>
              <a:ea typeface="微软雅黑" panose="020B0503020204020204" pitchFamily="34" charset="-122"/>
            </a:endParaRPr>
          </a:p>
        </p:txBody>
      </p:sp>
      <p:sp>
        <p:nvSpPr>
          <p:cNvPr id="10" name="矩形 9"/>
          <p:cNvSpPr/>
          <p:nvPr/>
        </p:nvSpPr>
        <p:spPr>
          <a:xfrm>
            <a:off x="789383" y="2089613"/>
            <a:ext cx="7689328" cy="2308324"/>
          </a:xfrm>
          <a:prstGeom prst="rect">
            <a:avLst/>
          </a:prstGeom>
        </p:spPr>
        <p:txBody>
          <a:bodyPr wrap="square">
            <a:spAutoFit/>
          </a:bodyPr>
          <a:lstStyle/>
          <a:p>
            <a:pPr indent="457200">
              <a:lnSpc>
                <a:spcPct val="200000"/>
              </a:lnSpc>
            </a:pPr>
            <a:r>
              <a:rPr lang="zh-CN" altLang="zh-CN" kern="100" dirty="0">
                <a:cs typeface="宋体" panose="02010600030101010101" pitchFamily="2" charset="-122"/>
              </a:rPr>
              <a:t>试题由单项选择题、填空题和解答题组成，占分值比例约</a:t>
            </a:r>
            <a:r>
              <a:rPr lang="en-US" altLang="zh-CN" kern="100" dirty="0">
                <a:cs typeface="宋体" panose="02010600030101010101" pitchFamily="2" charset="-122"/>
              </a:rPr>
              <a:t>6:1:3</a:t>
            </a:r>
            <a:r>
              <a:rPr lang="zh-CN" altLang="zh-CN" kern="100" dirty="0">
                <a:cs typeface="宋体" panose="02010600030101010101" pitchFamily="2" charset="-122"/>
              </a:rPr>
              <a:t>．其中，选择题为四选一型的单项选择；填空题只要求直接填写结果，不必写出计算或推理过程；解答题应写出必要的解题过程，包括文字说明、演算步骤或推理过程等．</a:t>
            </a:r>
            <a:endParaRPr lang="zh-CN" altLang="en-US" dirty="0"/>
          </a:p>
        </p:txBody>
      </p:sp>
      <p:sp>
        <p:nvSpPr>
          <p:cNvPr id="14" name="椭圆 13"/>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椭圆 14"/>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4540195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1000"/>
                                        <p:tgtEl>
                                          <p:spTgt spid="14"/>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14"/>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5"/>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6"/>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4" grpId="0" animBg="1"/>
      <p:bldP spid="14" grpId="1" animBg="1"/>
      <p:bldP spid="15" grpId="0" animBg="1"/>
      <p:bldP spid="15" grpId="1" animBg="1"/>
      <p:bldP spid="16" grpId="0" animBg="1"/>
      <p:bldP spid="16"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三、试卷结构</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789384" y="1408939"/>
            <a:ext cx="298879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（二）难易题及比例</a:t>
            </a:r>
            <a:endParaRPr lang="zh-CN" altLang="en-US" sz="2000" dirty="0">
              <a:latin typeface="微软雅黑" panose="020B0503020204020204" pitchFamily="34" charset="-122"/>
              <a:ea typeface="微软雅黑" panose="020B0503020204020204" pitchFamily="34" charset="-122"/>
            </a:endParaRPr>
          </a:p>
        </p:txBody>
      </p:sp>
      <p:sp>
        <p:nvSpPr>
          <p:cNvPr id="3" name="矩形 2"/>
          <p:cNvSpPr/>
          <p:nvPr/>
        </p:nvSpPr>
        <p:spPr>
          <a:xfrm>
            <a:off x="904351" y="2324241"/>
            <a:ext cx="7526215" cy="1200329"/>
          </a:xfrm>
          <a:prstGeom prst="rect">
            <a:avLst/>
          </a:prstGeom>
        </p:spPr>
        <p:txBody>
          <a:bodyPr wrap="square">
            <a:spAutoFit/>
          </a:bodyPr>
          <a:lstStyle/>
          <a:p>
            <a:pPr indent="457200">
              <a:lnSpc>
                <a:spcPct val="200000"/>
              </a:lnSpc>
            </a:pPr>
            <a:r>
              <a:rPr lang="zh-CN" altLang="zh-CN" kern="100" dirty="0">
                <a:latin typeface="+mn-ea"/>
                <a:cs typeface="宋体" panose="02010600030101010101" pitchFamily="2" charset="-122"/>
              </a:rPr>
              <a:t>全卷试题难度分为容易题、中等难度题和较难题三个等级，容易题、中等难度题、较难题的占分比例约为</a:t>
            </a:r>
            <a:r>
              <a:rPr lang="en-US" altLang="zh-CN" kern="100" dirty="0">
                <a:latin typeface="+mn-ea"/>
                <a:cs typeface="宋体" panose="02010600030101010101" pitchFamily="2" charset="-122"/>
              </a:rPr>
              <a:t>7:2:1</a:t>
            </a:r>
            <a:r>
              <a:rPr lang="zh-CN" altLang="zh-CN" kern="100" dirty="0">
                <a:latin typeface="+mn-ea"/>
                <a:cs typeface="宋体" panose="02010600030101010101" pitchFamily="2" charset="-122"/>
              </a:rPr>
              <a:t>．</a:t>
            </a:r>
            <a:endParaRPr lang="zh-CN" altLang="en-US" dirty="0">
              <a:latin typeface="+mn-ea"/>
            </a:endParaRPr>
          </a:p>
        </p:txBody>
      </p:sp>
      <p:sp>
        <p:nvSpPr>
          <p:cNvPr id="11" name="矩形 10"/>
          <p:cNvSpPr/>
          <p:nvPr/>
        </p:nvSpPr>
        <p:spPr>
          <a:xfrm>
            <a:off x="904351" y="3702539"/>
            <a:ext cx="6812783" cy="1754326"/>
          </a:xfrm>
          <a:prstGeom prst="rect">
            <a:avLst/>
          </a:prstGeom>
        </p:spPr>
        <p:txBody>
          <a:bodyPr wrap="square">
            <a:spAutoFit/>
          </a:bodyPr>
          <a:lstStyle/>
          <a:p>
            <a:pPr indent="457200">
              <a:lnSpc>
                <a:spcPct val="200000"/>
              </a:lnSpc>
            </a:pPr>
            <a:r>
              <a:rPr lang="zh-CN" altLang="en-US" b="1" kern="100" dirty="0" smtClean="0">
                <a:solidFill>
                  <a:srgbClr val="C00000"/>
                </a:solidFill>
                <a:latin typeface="+mn-ea"/>
                <a:cs typeface="宋体" panose="02010600030101010101" pitchFamily="2" charset="-122"/>
              </a:rPr>
              <a:t>两个注意点（此为补充内容，解释为我的理解）：</a:t>
            </a:r>
            <a:endParaRPr lang="en-US" altLang="zh-CN" b="1" kern="100" dirty="0" smtClean="0">
              <a:solidFill>
                <a:srgbClr val="C00000"/>
              </a:solidFill>
              <a:latin typeface="+mn-ea"/>
              <a:cs typeface="宋体" panose="02010600030101010101" pitchFamily="2" charset="-122"/>
            </a:endParaRPr>
          </a:p>
          <a:p>
            <a:pPr indent="457200">
              <a:lnSpc>
                <a:spcPct val="200000"/>
              </a:lnSpc>
            </a:pPr>
            <a:r>
              <a:rPr lang="en-US" altLang="zh-CN" kern="100" dirty="0" smtClean="0">
                <a:latin typeface="+mn-ea"/>
                <a:cs typeface="宋体" panose="02010600030101010101" pitchFamily="2" charset="-122"/>
              </a:rPr>
              <a:t>1.</a:t>
            </a:r>
            <a:r>
              <a:rPr lang="zh-CN" altLang="en-US" kern="100" dirty="0" smtClean="0">
                <a:latin typeface="+mn-ea"/>
                <a:cs typeface="宋体" panose="02010600030101010101" pitchFamily="2" charset="-122"/>
              </a:rPr>
              <a:t>什么是容易题、中等难度题和较难题？</a:t>
            </a:r>
            <a:endParaRPr lang="en-US" altLang="zh-CN" kern="100" dirty="0" smtClean="0">
              <a:latin typeface="+mn-ea"/>
              <a:cs typeface="宋体" panose="02010600030101010101" pitchFamily="2" charset="-122"/>
            </a:endParaRPr>
          </a:p>
          <a:p>
            <a:pPr indent="457200">
              <a:lnSpc>
                <a:spcPct val="200000"/>
              </a:lnSpc>
            </a:pPr>
            <a:r>
              <a:rPr lang="en-US" altLang="zh-CN" kern="100" dirty="0" smtClean="0">
                <a:latin typeface="+mn-ea"/>
                <a:cs typeface="宋体" panose="02010600030101010101" pitchFamily="2" charset="-122"/>
              </a:rPr>
              <a:t>2.</a:t>
            </a:r>
            <a:r>
              <a:rPr lang="zh-CN" altLang="en-US" b="1" dirty="0" smtClean="0">
                <a:solidFill>
                  <a:srgbClr val="C00000"/>
                </a:solidFill>
                <a:latin typeface="+mn-ea"/>
              </a:rPr>
              <a:t>试题</a:t>
            </a:r>
            <a:r>
              <a:rPr lang="zh-CN" altLang="en-US" b="1" dirty="0">
                <a:solidFill>
                  <a:srgbClr val="C00000"/>
                </a:solidFill>
                <a:latin typeface="+mn-ea"/>
              </a:rPr>
              <a:t>难易度的控制</a:t>
            </a:r>
            <a:r>
              <a:rPr lang="zh-CN" altLang="zh-CN" kern="100" dirty="0" smtClean="0">
                <a:latin typeface="+mn-ea"/>
                <a:cs typeface="宋体" panose="02010600030101010101" pitchFamily="2" charset="-122"/>
              </a:rPr>
              <a:t>．</a:t>
            </a:r>
            <a:endParaRPr lang="zh-CN" altLang="en-US" dirty="0">
              <a:latin typeface="+mn-ea"/>
            </a:endParaRPr>
          </a:p>
        </p:txBody>
      </p:sp>
      <p:sp>
        <p:nvSpPr>
          <p:cNvPr id="15" name="椭圆 14"/>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3007993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1000"/>
                                        <p:tgtEl>
                                          <p:spTgt spid="15"/>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15"/>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1000"/>
                                        <p:tgtEl>
                                          <p:spTgt spid="16"/>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6"/>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1000"/>
                                        <p:tgtEl>
                                          <p:spTgt spid="17"/>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7"/>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5" grpId="0" animBg="1"/>
      <p:bldP spid="15" grpId="1" animBg="1"/>
      <p:bldP spid="16" grpId="0" animBg="1"/>
      <p:bldP spid="16" grpId="1" animBg="1"/>
      <p:bldP spid="17" grpId="0" animBg="1"/>
      <p:bldP spid="17"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三、试卷结构</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789384" y="1408939"/>
            <a:ext cx="298879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（二）难易题及比例</a:t>
            </a:r>
            <a:endParaRPr lang="zh-CN" altLang="en-US" sz="2000" dirty="0">
              <a:latin typeface="微软雅黑" panose="020B0503020204020204" pitchFamily="34" charset="-122"/>
              <a:ea typeface="微软雅黑" panose="020B0503020204020204" pitchFamily="34" charset="-122"/>
            </a:endParaRPr>
          </a:p>
        </p:txBody>
      </p:sp>
      <p:sp>
        <p:nvSpPr>
          <p:cNvPr id="3" name="矩形 2"/>
          <p:cNvSpPr/>
          <p:nvPr/>
        </p:nvSpPr>
        <p:spPr>
          <a:xfrm>
            <a:off x="904351" y="2055171"/>
            <a:ext cx="4762671" cy="369332"/>
          </a:xfrm>
          <a:prstGeom prst="rect">
            <a:avLst/>
          </a:prstGeom>
        </p:spPr>
        <p:txBody>
          <a:bodyPr wrap="square">
            <a:spAutoFit/>
          </a:bodyPr>
          <a:lstStyle/>
          <a:p>
            <a:r>
              <a:rPr lang="en-US" altLang="zh-CN" b="1" kern="100" dirty="0" smtClean="0">
                <a:solidFill>
                  <a:srgbClr val="C00000"/>
                </a:solidFill>
                <a:latin typeface="+mn-ea"/>
                <a:cs typeface="宋体" panose="02010600030101010101" pitchFamily="2" charset="-122"/>
              </a:rPr>
              <a:t>1. </a:t>
            </a:r>
            <a:r>
              <a:rPr lang="zh-CN" altLang="en-US" b="1" kern="100" dirty="0" smtClean="0">
                <a:solidFill>
                  <a:srgbClr val="C00000"/>
                </a:solidFill>
                <a:latin typeface="+mn-ea"/>
                <a:cs typeface="宋体" panose="02010600030101010101" pitchFamily="2" charset="-122"/>
              </a:rPr>
              <a:t>什么是</a:t>
            </a:r>
            <a:r>
              <a:rPr lang="zh-CN" altLang="zh-CN" b="1" kern="100" dirty="0" smtClean="0">
                <a:solidFill>
                  <a:srgbClr val="C00000"/>
                </a:solidFill>
                <a:latin typeface="+mn-ea"/>
                <a:cs typeface="宋体" panose="02010600030101010101" pitchFamily="2" charset="-122"/>
              </a:rPr>
              <a:t>容易</a:t>
            </a:r>
            <a:r>
              <a:rPr lang="zh-CN" altLang="zh-CN" b="1" kern="100" dirty="0">
                <a:solidFill>
                  <a:srgbClr val="C00000"/>
                </a:solidFill>
                <a:latin typeface="+mn-ea"/>
                <a:cs typeface="宋体" panose="02010600030101010101" pitchFamily="2" charset="-122"/>
              </a:rPr>
              <a:t>题、中等难度题和较</a:t>
            </a:r>
            <a:r>
              <a:rPr lang="zh-CN" altLang="zh-CN" b="1" kern="100" dirty="0" smtClean="0">
                <a:solidFill>
                  <a:srgbClr val="C00000"/>
                </a:solidFill>
                <a:latin typeface="+mn-ea"/>
                <a:cs typeface="宋体" panose="02010600030101010101" pitchFamily="2" charset="-122"/>
              </a:rPr>
              <a:t>难题</a:t>
            </a:r>
            <a:r>
              <a:rPr lang="zh-CN" altLang="en-US" b="1" kern="100" dirty="0" smtClean="0">
                <a:solidFill>
                  <a:srgbClr val="C00000"/>
                </a:solidFill>
                <a:latin typeface="+mn-ea"/>
                <a:cs typeface="宋体" panose="02010600030101010101" pitchFamily="2" charset="-122"/>
              </a:rPr>
              <a:t>？</a:t>
            </a:r>
            <a:endParaRPr lang="zh-CN" altLang="en-US" b="1" dirty="0">
              <a:solidFill>
                <a:srgbClr val="C00000"/>
              </a:solidFill>
              <a:latin typeface="+mn-ea"/>
            </a:endParaRPr>
          </a:p>
        </p:txBody>
      </p:sp>
      <p:sp>
        <p:nvSpPr>
          <p:cNvPr id="15" name="椭圆 14"/>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内容占位符 2"/>
          <p:cNvSpPr txBox="1">
            <a:spLocks/>
          </p:cNvSpPr>
          <p:nvPr/>
        </p:nvSpPr>
        <p:spPr>
          <a:xfrm>
            <a:off x="901451" y="2502523"/>
            <a:ext cx="7322243" cy="34805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800"/>
              </a:lnSpc>
              <a:spcBef>
                <a:spcPts val="0"/>
              </a:spcBef>
              <a:buNone/>
            </a:pPr>
            <a:r>
              <a:rPr lang="zh-CN" altLang="en-US" sz="1800" dirty="0" smtClean="0"/>
              <a:t>难度估计应以考试对象的整体水平为基础，各难度层次的划分标准如下：</a:t>
            </a:r>
            <a:endParaRPr lang="en-US" altLang="zh-CN" sz="1800" dirty="0" smtClean="0"/>
          </a:p>
          <a:p>
            <a:pPr marL="0" indent="457200">
              <a:lnSpc>
                <a:spcPts val="2800"/>
              </a:lnSpc>
              <a:spcBef>
                <a:spcPts val="0"/>
              </a:spcBef>
              <a:buNone/>
            </a:pPr>
            <a:r>
              <a:rPr lang="zh-CN" altLang="en-US" sz="1800" dirty="0" smtClean="0"/>
              <a:t>（</a:t>
            </a:r>
            <a:r>
              <a:rPr lang="en-US" altLang="zh-CN" sz="1800" dirty="0" smtClean="0"/>
              <a:t>1）</a:t>
            </a:r>
            <a:r>
              <a:rPr lang="zh-CN" altLang="en-US" sz="1800" dirty="0" smtClean="0"/>
              <a:t>难：低于</a:t>
            </a:r>
            <a:r>
              <a:rPr lang="en-US" altLang="zh-CN" sz="1800" dirty="0" smtClean="0"/>
              <a:t>40%</a:t>
            </a:r>
            <a:r>
              <a:rPr lang="zh-CN" altLang="en-US" sz="1800" dirty="0" smtClean="0"/>
              <a:t>的学生能够正确作答；</a:t>
            </a:r>
            <a:endParaRPr lang="en-US" altLang="zh-CN" sz="1800" dirty="0" smtClean="0"/>
          </a:p>
          <a:p>
            <a:pPr marL="0" indent="457200">
              <a:lnSpc>
                <a:spcPts val="2800"/>
              </a:lnSpc>
              <a:spcBef>
                <a:spcPts val="0"/>
              </a:spcBef>
              <a:buNone/>
            </a:pPr>
            <a:r>
              <a:rPr lang="zh-CN" altLang="en-US" sz="1800" dirty="0" smtClean="0"/>
              <a:t>（</a:t>
            </a:r>
            <a:r>
              <a:rPr lang="en-US" altLang="zh-CN" sz="1800" dirty="0" smtClean="0"/>
              <a:t>2）</a:t>
            </a:r>
            <a:r>
              <a:rPr lang="zh-CN" altLang="en-US" sz="1800" dirty="0" smtClean="0"/>
              <a:t>中：</a:t>
            </a:r>
            <a:r>
              <a:rPr lang="en-US" altLang="zh-CN" sz="1800" dirty="0" smtClean="0"/>
              <a:t>40—70%</a:t>
            </a:r>
            <a:r>
              <a:rPr lang="zh-CN" altLang="en-US" sz="1800" dirty="0" smtClean="0"/>
              <a:t>的考生能够正确作答；</a:t>
            </a:r>
            <a:endParaRPr lang="en-US" altLang="zh-CN" sz="1800" dirty="0" smtClean="0"/>
          </a:p>
          <a:p>
            <a:pPr marL="0" indent="457200">
              <a:lnSpc>
                <a:spcPts val="2800"/>
              </a:lnSpc>
              <a:spcBef>
                <a:spcPts val="0"/>
              </a:spcBef>
              <a:buNone/>
            </a:pPr>
            <a:r>
              <a:rPr lang="zh-CN" altLang="en-US" sz="1800" dirty="0" smtClean="0"/>
              <a:t>（</a:t>
            </a:r>
            <a:r>
              <a:rPr lang="en-US" altLang="zh-CN" sz="1800" dirty="0" smtClean="0"/>
              <a:t>3）</a:t>
            </a:r>
            <a:r>
              <a:rPr lang="zh-CN" altLang="en-US" sz="1800" dirty="0" smtClean="0"/>
              <a:t>易：高于</a:t>
            </a:r>
            <a:r>
              <a:rPr lang="en-US" altLang="zh-CN" sz="1800" dirty="0" smtClean="0"/>
              <a:t>70%</a:t>
            </a:r>
            <a:r>
              <a:rPr lang="zh-CN" altLang="en-US" sz="1800" dirty="0" smtClean="0"/>
              <a:t>的学生能够正确作答；</a:t>
            </a:r>
            <a:endParaRPr lang="en-US" altLang="zh-CN" sz="1800" dirty="0" smtClean="0"/>
          </a:p>
          <a:p>
            <a:pPr marL="0" indent="457200">
              <a:lnSpc>
                <a:spcPts val="2800"/>
              </a:lnSpc>
              <a:spcBef>
                <a:spcPts val="0"/>
              </a:spcBef>
              <a:buNone/>
            </a:pPr>
            <a:r>
              <a:rPr lang="zh-CN" altLang="en-US" sz="1800" dirty="0" smtClean="0"/>
              <a:t>（</a:t>
            </a:r>
            <a:r>
              <a:rPr lang="en-US" altLang="zh-CN" sz="1800" dirty="0" smtClean="0"/>
              <a:t>4）</a:t>
            </a:r>
            <a:r>
              <a:rPr lang="zh-CN" altLang="en-US" sz="1800" dirty="0" smtClean="0"/>
              <a:t>较难：</a:t>
            </a:r>
            <a:r>
              <a:rPr lang="en-US" altLang="zh-CN" sz="1800" dirty="0" smtClean="0"/>
              <a:t>40%</a:t>
            </a:r>
            <a:r>
              <a:rPr lang="zh-CN" altLang="en-US" sz="1800" dirty="0" smtClean="0"/>
              <a:t>左右的考生能够正确作答，难以准确估计为</a:t>
            </a:r>
            <a:r>
              <a:rPr lang="en-US" altLang="zh-CN" sz="1800" dirty="0" smtClean="0"/>
              <a:t>“</a:t>
            </a:r>
            <a:r>
              <a:rPr lang="zh-CN" altLang="en-US" sz="1800" dirty="0" smtClean="0"/>
              <a:t>难</a:t>
            </a:r>
            <a:r>
              <a:rPr lang="en-US" altLang="zh-CN" sz="1800" dirty="0" smtClean="0"/>
              <a:t>”</a:t>
            </a:r>
            <a:r>
              <a:rPr lang="zh-CN" altLang="en-US" sz="1800" dirty="0" smtClean="0"/>
              <a:t>或</a:t>
            </a:r>
            <a:r>
              <a:rPr lang="en-US" altLang="zh-CN" sz="1800" dirty="0" smtClean="0"/>
              <a:t>“</a:t>
            </a:r>
            <a:r>
              <a:rPr lang="zh-CN" altLang="en-US" sz="1800" dirty="0" smtClean="0"/>
              <a:t>中</a:t>
            </a:r>
            <a:r>
              <a:rPr lang="en-US" altLang="zh-CN" sz="1800" dirty="0" smtClean="0"/>
              <a:t>”</a:t>
            </a:r>
            <a:r>
              <a:rPr lang="zh-CN" altLang="en-US" sz="1800" dirty="0" smtClean="0"/>
              <a:t>的试题；</a:t>
            </a:r>
            <a:endParaRPr lang="en-US" altLang="zh-CN" sz="1800" dirty="0" smtClean="0"/>
          </a:p>
          <a:p>
            <a:pPr marL="0" indent="457200">
              <a:lnSpc>
                <a:spcPts val="2800"/>
              </a:lnSpc>
              <a:spcBef>
                <a:spcPts val="0"/>
              </a:spcBef>
              <a:buNone/>
            </a:pPr>
            <a:r>
              <a:rPr lang="zh-CN" altLang="en-US" sz="1800" dirty="0" smtClean="0"/>
              <a:t>（</a:t>
            </a:r>
            <a:r>
              <a:rPr lang="en-US" altLang="zh-CN" sz="1800" dirty="0" smtClean="0"/>
              <a:t>5）</a:t>
            </a:r>
            <a:r>
              <a:rPr lang="zh-CN" altLang="en-US" sz="1800" dirty="0" smtClean="0"/>
              <a:t>较易：</a:t>
            </a:r>
            <a:r>
              <a:rPr lang="en-US" altLang="zh-CN" sz="1800" dirty="0" smtClean="0"/>
              <a:t>70%</a:t>
            </a:r>
            <a:r>
              <a:rPr lang="zh-CN" altLang="en-US" sz="1800" dirty="0" smtClean="0"/>
              <a:t>左右的考生能够正确作答，难以准确估计为</a:t>
            </a:r>
            <a:r>
              <a:rPr lang="en-US" altLang="zh-CN" sz="1800" dirty="0" smtClean="0"/>
              <a:t>“</a:t>
            </a:r>
            <a:r>
              <a:rPr lang="zh-CN" altLang="en-US" sz="1800" dirty="0" smtClean="0"/>
              <a:t>中</a:t>
            </a:r>
            <a:r>
              <a:rPr lang="en-US" altLang="zh-CN" sz="1800" dirty="0" smtClean="0"/>
              <a:t>”</a:t>
            </a:r>
            <a:r>
              <a:rPr lang="zh-CN" altLang="en-US" sz="1800" dirty="0" smtClean="0"/>
              <a:t>或</a:t>
            </a:r>
            <a:r>
              <a:rPr lang="en-US" altLang="zh-CN" sz="1800" dirty="0" smtClean="0"/>
              <a:t>“</a:t>
            </a:r>
            <a:r>
              <a:rPr lang="zh-CN" altLang="en-US" sz="1800" dirty="0" smtClean="0"/>
              <a:t>易</a:t>
            </a:r>
            <a:r>
              <a:rPr lang="en-US" altLang="zh-CN" sz="1800" dirty="0" smtClean="0"/>
              <a:t>”</a:t>
            </a:r>
            <a:r>
              <a:rPr lang="zh-CN" altLang="en-US" sz="1800" dirty="0" smtClean="0"/>
              <a:t>的试题。</a:t>
            </a:r>
          </a:p>
        </p:txBody>
      </p:sp>
    </p:spTree>
    <p:extLst>
      <p:ext uri="{BB962C8B-B14F-4D97-AF65-F5344CB8AC3E}">
        <p14:creationId xmlns:p14="http://schemas.microsoft.com/office/powerpoint/2010/main" val="2962500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1000"/>
                                        <p:tgtEl>
                                          <p:spTgt spid="15"/>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15"/>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1000"/>
                                        <p:tgtEl>
                                          <p:spTgt spid="16"/>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6"/>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1000"/>
                                        <p:tgtEl>
                                          <p:spTgt spid="17"/>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7"/>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5" grpId="0" animBg="1"/>
      <p:bldP spid="15" grpId="1" animBg="1"/>
      <p:bldP spid="16" grpId="0" animBg="1"/>
      <p:bldP spid="16" grpId="1" animBg="1"/>
      <p:bldP spid="17" grpId="0" animBg="1"/>
      <p:bldP spid="17"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三、试卷结构</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789384" y="1408939"/>
            <a:ext cx="298879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（二）难易题及比例</a:t>
            </a:r>
            <a:endParaRPr lang="zh-CN" altLang="en-US" sz="2000" dirty="0">
              <a:latin typeface="微软雅黑" panose="020B0503020204020204" pitchFamily="34" charset="-122"/>
              <a:ea typeface="微软雅黑" panose="020B0503020204020204" pitchFamily="34" charset="-122"/>
            </a:endParaRPr>
          </a:p>
        </p:txBody>
      </p:sp>
      <p:sp>
        <p:nvSpPr>
          <p:cNvPr id="3" name="矩形 2"/>
          <p:cNvSpPr/>
          <p:nvPr/>
        </p:nvSpPr>
        <p:spPr>
          <a:xfrm>
            <a:off x="904351" y="2055171"/>
            <a:ext cx="4762671" cy="369332"/>
          </a:xfrm>
          <a:prstGeom prst="rect">
            <a:avLst/>
          </a:prstGeom>
        </p:spPr>
        <p:txBody>
          <a:bodyPr wrap="square">
            <a:spAutoFit/>
          </a:bodyPr>
          <a:lstStyle/>
          <a:p>
            <a:r>
              <a:rPr lang="en-US" altLang="zh-CN" b="1" kern="100" dirty="0">
                <a:solidFill>
                  <a:srgbClr val="C00000"/>
                </a:solidFill>
                <a:latin typeface="+mn-ea"/>
                <a:cs typeface="宋体" panose="02010600030101010101" pitchFamily="2" charset="-122"/>
              </a:rPr>
              <a:t>1.</a:t>
            </a:r>
            <a:r>
              <a:rPr lang="zh-CN" altLang="en-US" b="1" kern="100" dirty="0" smtClean="0">
                <a:solidFill>
                  <a:srgbClr val="C00000"/>
                </a:solidFill>
                <a:latin typeface="+mn-ea"/>
                <a:cs typeface="宋体" panose="02010600030101010101" pitchFamily="2" charset="-122"/>
              </a:rPr>
              <a:t>什么是</a:t>
            </a:r>
            <a:r>
              <a:rPr lang="zh-CN" altLang="zh-CN" b="1" kern="100" dirty="0" smtClean="0">
                <a:solidFill>
                  <a:srgbClr val="C00000"/>
                </a:solidFill>
                <a:latin typeface="+mn-ea"/>
                <a:cs typeface="宋体" panose="02010600030101010101" pitchFamily="2" charset="-122"/>
              </a:rPr>
              <a:t>容易</a:t>
            </a:r>
            <a:r>
              <a:rPr lang="zh-CN" altLang="zh-CN" b="1" kern="100" dirty="0">
                <a:solidFill>
                  <a:srgbClr val="C00000"/>
                </a:solidFill>
                <a:latin typeface="+mn-ea"/>
                <a:cs typeface="宋体" panose="02010600030101010101" pitchFamily="2" charset="-122"/>
              </a:rPr>
              <a:t>题、中等难度题和较</a:t>
            </a:r>
            <a:r>
              <a:rPr lang="zh-CN" altLang="zh-CN" b="1" kern="100" dirty="0" smtClean="0">
                <a:solidFill>
                  <a:srgbClr val="C00000"/>
                </a:solidFill>
                <a:latin typeface="+mn-ea"/>
                <a:cs typeface="宋体" panose="02010600030101010101" pitchFamily="2" charset="-122"/>
              </a:rPr>
              <a:t>难题</a:t>
            </a:r>
            <a:r>
              <a:rPr lang="zh-CN" altLang="en-US" b="1" kern="100" dirty="0" smtClean="0">
                <a:solidFill>
                  <a:srgbClr val="C00000"/>
                </a:solidFill>
                <a:latin typeface="+mn-ea"/>
                <a:cs typeface="宋体" panose="02010600030101010101" pitchFamily="2" charset="-122"/>
              </a:rPr>
              <a:t>？</a:t>
            </a:r>
            <a:endParaRPr lang="zh-CN" altLang="en-US" b="1" dirty="0">
              <a:solidFill>
                <a:srgbClr val="C00000"/>
              </a:solidFill>
              <a:latin typeface="+mn-ea"/>
            </a:endParaRPr>
          </a:p>
        </p:txBody>
      </p:sp>
      <p:sp>
        <p:nvSpPr>
          <p:cNvPr id="15" name="椭圆 14"/>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矩形 13"/>
          <p:cNvSpPr/>
          <p:nvPr/>
        </p:nvSpPr>
        <p:spPr>
          <a:xfrm>
            <a:off x="1286901" y="2670625"/>
            <a:ext cx="7074675" cy="1754326"/>
          </a:xfrm>
          <a:prstGeom prst="rect">
            <a:avLst/>
          </a:prstGeom>
        </p:spPr>
        <p:txBody>
          <a:bodyPr wrap="square">
            <a:spAutoFit/>
          </a:bodyPr>
          <a:lstStyle/>
          <a:p>
            <a:pPr>
              <a:lnSpc>
                <a:spcPct val="200000"/>
              </a:lnSpc>
            </a:pPr>
            <a:r>
              <a:rPr lang="zh-CN" altLang="zh-CN" kern="100" dirty="0" smtClean="0">
                <a:latin typeface="微软雅黑" panose="020B0503020204020204" pitchFamily="34" charset="-122"/>
                <a:ea typeface="微软雅黑" panose="020B0503020204020204" pitchFamily="34" charset="-122"/>
                <a:cs typeface="宋体" panose="02010600030101010101" pitchFamily="2" charset="-122"/>
              </a:rPr>
              <a:t>容易题</a:t>
            </a:r>
            <a:r>
              <a:rPr lang="zh-CN" altLang="en-US" kern="100" dirty="0" smtClean="0">
                <a:latin typeface="微软雅黑" panose="020B0503020204020204" pitchFamily="34" charset="-122"/>
                <a:ea typeface="微软雅黑" panose="020B0503020204020204" pitchFamily="34" charset="-122"/>
                <a:cs typeface="宋体" panose="02010600030101010101" pitchFamily="2" charset="-122"/>
              </a:rPr>
              <a:t>：知识点单一，直接运用概念或者相关知识</a:t>
            </a:r>
            <a:endParaRPr lang="en-US" altLang="zh-CN" kern="100" dirty="0" smtClean="0">
              <a:latin typeface="微软雅黑" panose="020B0503020204020204" pitchFamily="34" charset="-122"/>
              <a:ea typeface="微软雅黑" panose="020B0503020204020204" pitchFamily="34" charset="-122"/>
              <a:cs typeface="宋体" panose="02010600030101010101" pitchFamily="2" charset="-122"/>
            </a:endParaRPr>
          </a:p>
          <a:p>
            <a:pPr>
              <a:lnSpc>
                <a:spcPct val="200000"/>
              </a:lnSpc>
            </a:pPr>
            <a:r>
              <a:rPr lang="zh-CN" altLang="zh-CN" kern="100" dirty="0" smtClean="0">
                <a:latin typeface="微软雅黑" panose="020B0503020204020204" pitchFamily="34" charset="-122"/>
                <a:ea typeface="微软雅黑" panose="020B0503020204020204" pitchFamily="34" charset="-122"/>
                <a:cs typeface="宋体" panose="02010600030101010101" pitchFamily="2" charset="-122"/>
              </a:rPr>
              <a:t>中等</a:t>
            </a:r>
            <a:r>
              <a:rPr lang="zh-CN" altLang="zh-CN" kern="100" dirty="0">
                <a:latin typeface="微软雅黑" panose="020B0503020204020204" pitchFamily="34" charset="-122"/>
                <a:ea typeface="微软雅黑" panose="020B0503020204020204" pitchFamily="34" charset="-122"/>
                <a:cs typeface="宋体" panose="02010600030101010101" pitchFamily="2" charset="-122"/>
              </a:rPr>
              <a:t>难度</a:t>
            </a:r>
            <a:r>
              <a:rPr lang="zh-CN" altLang="zh-CN" kern="100" dirty="0" smtClean="0">
                <a:latin typeface="微软雅黑" panose="020B0503020204020204" pitchFamily="34" charset="-122"/>
                <a:ea typeface="微软雅黑" panose="020B0503020204020204" pitchFamily="34" charset="-122"/>
                <a:cs typeface="宋体" panose="02010600030101010101" pitchFamily="2" charset="-122"/>
              </a:rPr>
              <a:t>题</a:t>
            </a:r>
            <a:r>
              <a:rPr lang="zh-CN" altLang="en-US" kern="100" dirty="0" smtClean="0">
                <a:latin typeface="微软雅黑" panose="020B0503020204020204" pitchFamily="34" charset="-122"/>
                <a:ea typeface="微软雅黑" panose="020B0503020204020204" pitchFamily="34" charset="-122"/>
                <a:cs typeface="宋体" panose="02010600030101010101" pitchFamily="2" charset="-122"/>
              </a:rPr>
              <a:t>：两个知识点或者知识与能力的初步综合（转一个弯子）</a:t>
            </a:r>
            <a:endParaRPr lang="en-US" altLang="zh-CN" kern="100" dirty="0" smtClean="0">
              <a:latin typeface="微软雅黑" panose="020B0503020204020204" pitchFamily="34" charset="-122"/>
              <a:ea typeface="微软雅黑" panose="020B0503020204020204" pitchFamily="34" charset="-122"/>
              <a:cs typeface="宋体" panose="02010600030101010101" pitchFamily="2" charset="-122"/>
            </a:endParaRPr>
          </a:p>
          <a:p>
            <a:pPr>
              <a:lnSpc>
                <a:spcPct val="200000"/>
              </a:lnSpc>
            </a:pPr>
            <a:r>
              <a:rPr lang="zh-CN" altLang="zh-CN" kern="100" dirty="0" smtClean="0">
                <a:latin typeface="微软雅黑" panose="020B0503020204020204" pitchFamily="34" charset="-122"/>
                <a:ea typeface="微软雅黑" panose="020B0503020204020204" pitchFamily="34" charset="-122"/>
                <a:cs typeface="宋体" panose="02010600030101010101" pitchFamily="2" charset="-122"/>
              </a:rPr>
              <a:t>较难题</a:t>
            </a:r>
            <a:r>
              <a:rPr lang="zh-CN" altLang="en-US" kern="100" dirty="0" smtClean="0">
                <a:latin typeface="微软雅黑" panose="020B0503020204020204" pitchFamily="34" charset="-122"/>
                <a:ea typeface="微软雅黑" panose="020B0503020204020204" pitchFamily="34" charset="-122"/>
                <a:cs typeface="宋体" panose="02010600030101010101" pitchFamily="2" charset="-122"/>
              </a:rPr>
              <a:t>：有较高的能力要求（转两个弯</a:t>
            </a:r>
            <a:r>
              <a:rPr lang="zh-CN" altLang="en-US" kern="100" dirty="0">
                <a:latin typeface="微软雅黑" panose="020B0503020204020204" pitchFamily="34" charset="-122"/>
                <a:ea typeface="微软雅黑" panose="020B0503020204020204" pitchFamily="34" charset="-122"/>
                <a:cs typeface="宋体" panose="02010600030101010101" pitchFamily="2" charset="-122"/>
              </a:rPr>
              <a:t>子</a:t>
            </a:r>
            <a:r>
              <a:rPr lang="zh-CN" altLang="en-US" kern="100" dirty="0" smtClean="0">
                <a:latin typeface="微软雅黑" panose="020B0503020204020204" pitchFamily="34" charset="-122"/>
                <a:ea typeface="微软雅黑" panose="020B0503020204020204" pitchFamily="34" charset="-122"/>
                <a:cs typeface="宋体" panose="02010600030101010101" pitchFamily="2" charset="-122"/>
              </a:rPr>
              <a:t>）</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454335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1000"/>
                                        <p:tgtEl>
                                          <p:spTgt spid="15"/>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15"/>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1000"/>
                                        <p:tgtEl>
                                          <p:spTgt spid="16"/>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6"/>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1000"/>
                                        <p:tgtEl>
                                          <p:spTgt spid="17"/>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7"/>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5" grpId="0" animBg="1"/>
      <p:bldP spid="15" grpId="1" animBg="1"/>
      <p:bldP spid="16" grpId="0" animBg="1"/>
      <p:bldP spid="16" grpId="1" animBg="1"/>
      <p:bldP spid="17" grpId="0" animBg="1"/>
      <p:bldP spid="17"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27"/>
          <p:cNvSpPr txBox="1">
            <a:spLocks noChangeArrowheads="1"/>
          </p:cNvSpPr>
          <p:nvPr/>
        </p:nvSpPr>
        <p:spPr bwMode="auto">
          <a:xfrm>
            <a:off x="1083604" y="2707748"/>
            <a:ext cx="701536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400" b="1" dirty="0" smtClean="0">
                <a:solidFill>
                  <a:srgbClr val="C00000"/>
                </a:solidFill>
                <a:latin typeface="黑体" panose="02010609060101010101" pitchFamily="49" charset="-122"/>
                <a:ea typeface="黑体" panose="02010609060101010101" pitchFamily="49" charset="-122"/>
              </a:rPr>
              <a:t>第一部分  政策导读</a:t>
            </a:r>
            <a:endParaRPr lang="zh-CN" altLang="en-US" sz="4400" b="1" dirty="0">
              <a:solidFill>
                <a:srgbClr val="C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0934948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三、试卷结构</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789384" y="1408939"/>
            <a:ext cx="298879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（二）难易题及比例</a:t>
            </a:r>
            <a:endParaRPr lang="zh-CN" altLang="en-US" sz="2000" dirty="0">
              <a:latin typeface="微软雅黑" panose="020B0503020204020204" pitchFamily="34" charset="-122"/>
              <a:ea typeface="微软雅黑" panose="020B0503020204020204" pitchFamily="34" charset="-122"/>
            </a:endParaRPr>
          </a:p>
        </p:txBody>
      </p:sp>
      <p:sp>
        <p:nvSpPr>
          <p:cNvPr id="3" name="矩形 2"/>
          <p:cNvSpPr/>
          <p:nvPr/>
        </p:nvSpPr>
        <p:spPr>
          <a:xfrm>
            <a:off x="904351" y="2055171"/>
            <a:ext cx="4762671" cy="369332"/>
          </a:xfrm>
          <a:prstGeom prst="rect">
            <a:avLst/>
          </a:prstGeom>
        </p:spPr>
        <p:txBody>
          <a:bodyPr wrap="square">
            <a:spAutoFit/>
          </a:bodyPr>
          <a:lstStyle/>
          <a:p>
            <a:r>
              <a:rPr lang="en-US" altLang="zh-CN" b="1" dirty="0" smtClean="0">
                <a:solidFill>
                  <a:srgbClr val="C00000"/>
                </a:solidFill>
                <a:latin typeface="+mn-ea"/>
              </a:rPr>
              <a:t>2.</a:t>
            </a:r>
            <a:r>
              <a:rPr lang="zh-CN" altLang="en-US" b="1" dirty="0" smtClean="0">
                <a:solidFill>
                  <a:srgbClr val="C00000"/>
                </a:solidFill>
                <a:latin typeface="+mn-ea"/>
              </a:rPr>
              <a:t>试题难易度的控制</a:t>
            </a:r>
            <a:endParaRPr lang="zh-CN" altLang="en-US" b="1" dirty="0">
              <a:solidFill>
                <a:srgbClr val="C00000"/>
              </a:solidFill>
              <a:latin typeface="+mn-ea"/>
            </a:endParaRPr>
          </a:p>
        </p:txBody>
      </p:sp>
      <p:sp>
        <p:nvSpPr>
          <p:cNvPr id="15" name="椭圆 14"/>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矩形 12"/>
          <p:cNvSpPr/>
          <p:nvPr/>
        </p:nvSpPr>
        <p:spPr>
          <a:xfrm>
            <a:off x="844309" y="2810717"/>
            <a:ext cx="7134717" cy="1200329"/>
          </a:xfrm>
          <a:prstGeom prst="rect">
            <a:avLst/>
          </a:prstGeom>
        </p:spPr>
        <p:txBody>
          <a:bodyPr wrap="square">
            <a:spAutoFit/>
          </a:bodyPr>
          <a:lstStyle/>
          <a:p>
            <a:pPr indent="457200">
              <a:lnSpc>
                <a:spcPct val="200000"/>
              </a:lnSpc>
            </a:pPr>
            <a:r>
              <a:rPr lang="en-US" altLang="zh-CN" kern="100" dirty="0" smtClean="0">
                <a:latin typeface="微软雅黑" panose="020B0503020204020204" pitchFamily="34" charset="-122"/>
                <a:ea typeface="微软雅黑" panose="020B0503020204020204" pitchFamily="34" charset="-122"/>
                <a:cs typeface="宋体" panose="02010600030101010101" pitchFamily="2" charset="-122"/>
              </a:rPr>
              <a:t>（1）</a:t>
            </a:r>
            <a:r>
              <a:rPr lang="zh-CN" altLang="zh-CN" kern="100" dirty="0" smtClean="0">
                <a:latin typeface="微软雅黑" panose="020B0503020204020204" pitchFamily="34" charset="-122"/>
                <a:ea typeface="微软雅黑" panose="020B0503020204020204" pitchFamily="34" charset="-122"/>
                <a:cs typeface="宋体" panose="02010600030101010101" pitchFamily="2" charset="-122"/>
              </a:rPr>
              <a:t>试题难度</a:t>
            </a:r>
            <a:r>
              <a:rPr lang="zh-CN" altLang="en-US" kern="100" dirty="0" smtClean="0">
                <a:latin typeface="微软雅黑" panose="020B0503020204020204" pitchFamily="34" charset="-122"/>
                <a:ea typeface="微软雅黑" panose="020B0503020204020204" pitchFamily="34" charset="-122"/>
                <a:cs typeface="宋体" panose="02010600030101010101" pitchFamily="2" charset="-122"/>
              </a:rPr>
              <a:t>的控制有一定的相对性；</a:t>
            </a:r>
            <a:endParaRPr lang="en-US" altLang="zh-CN" kern="100" dirty="0" smtClean="0">
              <a:latin typeface="微软雅黑" panose="020B0503020204020204" pitchFamily="34" charset="-122"/>
              <a:ea typeface="微软雅黑" panose="020B0503020204020204" pitchFamily="34" charset="-122"/>
              <a:cs typeface="宋体" panose="02010600030101010101" pitchFamily="2" charset="-122"/>
            </a:endParaRPr>
          </a:p>
          <a:p>
            <a:pPr indent="457200">
              <a:lnSpc>
                <a:spcPct val="200000"/>
              </a:lnSpc>
            </a:pPr>
            <a:r>
              <a:rPr lang="en-US" altLang="zh-CN" kern="100" dirty="0" smtClean="0">
                <a:latin typeface="微软雅黑" panose="020B0503020204020204" pitchFamily="34" charset="-122"/>
                <a:ea typeface="微软雅黑" panose="020B0503020204020204" pitchFamily="34" charset="-122"/>
                <a:cs typeface="宋体" panose="02010600030101010101" pitchFamily="2" charset="-122"/>
              </a:rPr>
              <a:t>（2）</a:t>
            </a:r>
            <a:r>
              <a:rPr lang="zh-CN" altLang="en-US" kern="100" dirty="0" smtClean="0">
                <a:latin typeface="微软雅黑" panose="020B0503020204020204" pitchFamily="34" charset="-122"/>
                <a:ea typeface="微软雅黑" panose="020B0503020204020204" pitchFamily="34" charset="-122"/>
                <a:cs typeface="宋体" panose="02010600030101010101" pitchFamily="2" charset="-122"/>
              </a:rPr>
              <a:t>解答题的难度会有梯度，分别有容易、中等和较难部分</a:t>
            </a:r>
            <a:r>
              <a:rPr lang="zh-CN" altLang="zh-CN" kern="100" dirty="0" smtClean="0">
                <a:latin typeface="微软雅黑" panose="020B0503020204020204" pitchFamily="34" charset="-122"/>
                <a:ea typeface="微软雅黑" panose="020B0503020204020204" pitchFamily="34" charset="-122"/>
                <a:cs typeface="宋体" panose="02010600030101010101" pitchFamily="2" charset="-122"/>
              </a:rPr>
              <a:t>．</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956500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1000"/>
                                        <p:tgtEl>
                                          <p:spTgt spid="15"/>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15"/>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1000"/>
                                        <p:tgtEl>
                                          <p:spTgt spid="16"/>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6"/>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1000"/>
                                        <p:tgtEl>
                                          <p:spTgt spid="17"/>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7"/>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5" grpId="0" animBg="1"/>
      <p:bldP spid="15" grpId="1" animBg="1"/>
      <p:bldP spid="16" grpId="0" animBg="1"/>
      <p:bldP spid="16" grpId="1" animBg="1"/>
      <p:bldP spid="17" grpId="0" animBg="1"/>
      <p:bldP spid="17"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三、试卷结构</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789384" y="1408939"/>
            <a:ext cx="298879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（三）内容比例</a:t>
            </a:r>
            <a:endParaRPr lang="zh-CN" altLang="en-US" sz="2000" dirty="0">
              <a:latin typeface="微软雅黑" panose="020B0503020204020204" pitchFamily="34" charset="-122"/>
              <a:ea typeface="微软雅黑" panose="020B0503020204020204" pitchFamily="34" charset="-122"/>
            </a:endParaRPr>
          </a:p>
        </p:txBody>
      </p:sp>
      <p:sp>
        <p:nvSpPr>
          <p:cNvPr id="4" name="矩形 3"/>
          <p:cNvSpPr/>
          <p:nvPr/>
        </p:nvSpPr>
        <p:spPr>
          <a:xfrm>
            <a:off x="685800" y="2045830"/>
            <a:ext cx="7757876" cy="3416320"/>
          </a:xfrm>
          <a:prstGeom prst="rect">
            <a:avLst/>
          </a:prstGeom>
        </p:spPr>
        <p:txBody>
          <a:bodyPr wrap="square">
            <a:spAutoFit/>
          </a:bodyPr>
          <a:lstStyle/>
          <a:p>
            <a:pPr indent="457200" algn="just">
              <a:lnSpc>
                <a:spcPct val="150000"/>
              </a:lnSpc>
            </a:pPr>
            <a:r>
              <a:rPr lang="zh-CN" altLang="zh-CN" kern="100" dirty="0">
                <a:latin typeface="+mn-ea"/>
                <a:cs typeface="宋体" panose="02010600030101010101" pitchFamily="2" charset="-122"/>
              </a:rPr>
              <a:t>试卷由Ⅰ卷、Ⅱ卷组成．Ⅰ卷包含必考模块的内容，分值占全卷总分值的比例约</a:t>
            </a:r>
            <a:r>
              <a:rPr lang="en-US" altLang="zh-CN" kern="100" dirty="0">
                <a:latin typeface="+mn-ea"/>
                <a:cs typeface="宋体" panose="02010600030101010101" pitchFamily="2" charset="-122"/>
              </a:rPr>
              <a:t>85</a:t>
            </a:r>
            <a:r>
              <a:rPr lang="zh-CN" altLang="zh-CN" kern="100" dirty="0">
                <a:latin typeface="+mn-ea"/>
                <a:cs typeface="宋体" panose="02010600030101010101" pitchFamily="2" charset="-122"/>
              </a:rPr>
              <a:t>％，由单项选择题、填空题和解答题组成；Ⅱ卷包含选考模块的内容，均为容易题，分值占全卷总分值的比例约</a:t>
            </a:r>
            <a:r>
              <a:rPr lang="en-US" altLang="zh-CN" kern="100" dirty="0">
                <a:latin typeface="+mn-ea"/>
                <a:cs typeface="宋体" panose="02010600030101010101" pitchFamily="2" charset="-122"/>
              </a:rPr>
              <a:t>15</a:t>
            </a:r>
            <a:r>
              <a:rPr lang="zh-CN" altLang="zh-CN" kern="100" dirty="0">
                <a:latin typeface="+mn-ea"/>
                <a:cs typeface="宋体" panose="02010600030101010101" pitchFamily="2" charset="-122"/>
              </a:rPr>
              <a:t>％，由单项选择题、填空题组成．</a:t>
            </a:r>
            <a:endParaRPr lang="zh-CN" altLang="zh-CN" kern="100" dirty="0">
              <a:latin typeface="+mn-ea"/>
              <a:cs typeface="Times New Roman" panose="02020603050405020304" pitchFamily="18" charset="0"/>
            </a:endParaRPr>
          </a:p>
          <a:p>
            <a:pPr indent="457200">
              <a:lnSpc>
                <a:spcPct val="150000"/>
              </a:lnSpc>
            </a:pPr>
            <a:r>
              <a:rPr lang="zh-CN" altLang="zh-CN" kern="100" dirty="0">
                <a:latin typeface="+mn-ea"/>
                <a:cs typeface="宋体" panose="02010600030101010101" pitchFamily="2" charset="-122"/>
              </a:rPr>
              <a:t>必考模块中，代数（集合、不等式、数列、函数、三角函数、指数函数与对数函数），几何（平面向量、平面解析几何，立体几何），统计与概率所占</a:t>
            </a:r>
            <a:r>
              <a:rPr lang="zh-CN" altLang="zh-CN" kern="100" dirty="0">
                <a:latin typeface="+mn-ea"/>
                <a:cs typeface="Times New Roman" panose="02020603050405020304" pitchFamily="18" charset="0"/>
              </a:rPr>
              <a:t>分值比例依次约为</a:t>
            </a:r>
            <a:r>
              <a:rPr lang="en-US" altLang="zh-CN" kern="100" dirty="0">
                <a:latin typeface="+mn-ea"/>
                <a:cs typeface="宋体" panose="02010600030101010101" pitchFamily="2" charset="-122"/>
              </a:rPr>
              <a:t>60</a:t>
            </a:r>
            <a:r>
              <a:rPr lang="zh-CN" altLang="zh-CN" kern="100" dirty="0">
                <a:latin typeface="+mn-ea"/>
                <a:cs typeface="宋体" panose="02010600030101010101" pitchFamily="2" charset="-122"/>
              </a:rPr>
              <a:t>％、</a:t>
            </a:r>
            <a:r>
              <a:rPr lang="en-US" altLang="zh-CN" kern="100" dirty="0">
                <a:latin typeface="+mn-ea"/>
                <a:cs typeface="宋体" panose="02010600030101010101" pitchFamily="2" charset="-122"/>
              </a:rPr>
              <a:t>30</a:t>
            </a:r>
            <a:r>
              <a:rPr lang="zh-CN" altLang="zh-CN" kern="100" dirty="0">
                <a:latin typeface="+mn-ea"/>
                <a:cs typeface="宋体" panose="02010600030101010101" pitchFamily="2" charset="-122"/>
              </a:rPr>
              <a:t>％、</a:t>
            </a:r>
            <a:r>
              <a:rPr lang="en-US" altLang="zh-CN" kern="100" dirty="0">
                <a:latin typeface="+mn-ea"/>
                <a:cs typeface="宋体" panose="02010600030101010101" pitchFamily="2" charset="-122"/>
              </a:rPr>
              <a:t>10</a:t>
            </a:r>
            <a:r>
              <a:rPr lang="zh-CN" altLang="zh-CN" kern="100" dirty="0">
                <a:latin typeface="+mn-ea"/>
                <a:cs typeface="宋体" panose="02010600030101010101" pitchFamily="2" charset="-122"/>
              </a:rPr>
              <a:t>％；各选考模块试题的题型、分值相同，考生可根据自己选考的模块，选做相应的试题．</a:t>
            </a:r>
            <a:endParaRPr lang="zh-CN" altLang="en-US" dirty="0">
              <a:latin typeface="+mn-ea"/>
            </a:endParaRPr>
          </a:p>
        </p:txBody>
      </p:sp>
      <p:sp>
        <p:nvSpPr>
          <p:cNvPr id="14" name="椭圆 13"/>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椭圆 14"/>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7946680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1000"/>
                                        <p:tgtEl>
                                          <p:spTgt spid="14"/>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14"/>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5"/>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6"/>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4" grpId="0" animBg="1"/>
      <p:bldP spid="14" grpId="1" animBg="1"/>
      <p:bldP spid="15" grpId="0" animBg="1"/>
      <p:bldP spid="15" grpId="1" animBg="1"/>
      <p:bldP spid="16" grpId="0" animBg="1"/>
      <p:bldP spid="16"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四、考试形式和时间</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考纲学习</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 name="文本框 1"/>
          <p:cNvSpPr txBox="1"/>
          <p:nvPr/>
        </p:nvSpPr>
        <p:spPr>
          <a:xfrm>
            <a:off x="789384" y="1408939"/>
            <a:ext cx="298879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（一）考试形式</a:t>
            </a:r>
            <a:endParaRPr lang="zh-CN" altLang="en-US" sz="2000" dirty="0">
              <a:latin typeface="微软雅黑" panose="020B0503020204020204" pitchFamily="34" charset="-122"/>
              <a:ea typeface="微软雅黑" panose="020B0503020204020204" pitchFamily="34" charset="-122"/>
            </a:endParaRPr>
          </a:p>
        </p:txBody>
      </p:sp>
      <p:sp>
        <p:nvSpPr>
          <p:cNvPr id="3" name="矩形 2"/>
          <p:cNvSpPr/>
          <p:nvPr/>
        </p:nvSpPr>
        <p:spPr>
          <a:xfrm>
            <a:off x="801529" y="1976903"/>
            <a:ext cx="7618990" cy="1338828"/>
          </a:xfrm>
          <a:prstGeom prst="rect">
            <a:avLst/>
          </a:prstGeom>
        </p:spPr>
        <p:txBody>
          <a:bodyPr wrap="square">
            <a:spAutoFit/>
          </a:bodyPr>
          <a:lstStyle/>
          <a:p>
            <a:pPr indent="457200">
              <a:lnSpc>
                <a:spcPct val="150000"/>
              </a:lnSpc>
            </a:pPr>
            <a:r>
              <a:rPr lang="zh-CN" altLang="zh-CN" kern="100" dirty="0">
                <a:cs typeface="宋体" panose="02010600030101010101" pitchFamily="2" charset="-122"/>
              </a:rPr>
              <a:t>考试采用</a:t>
            </a:r>
            <a:r>
              <a:rPr lang="zh-CN" altLang="zh-CN" b="1" kern="100" dirty="0">
                <a:solidFill>
                  <a:srgbClr val="C00000"/>
                </a:solidFill>
                <a:cs typeface="宋体" panose="02010600030101010101" pitchFamily="2" charset="-122"/>
              </a:rPr>
              <a:t>闭卷</a:t>
            </a:r>
            <a:r>
              <a:rPr lang="zh-CN" altLang="zh-CN" kern="100" dirty="0">
                <a:cs typeface="宋体" panose="02010600030101010101" pitchFamily="2" charset="-122"/>
              </a:rPr>
              <a:t>、</a:t>
            </a:r>
            <a:r>
              <a:rPr lang="zh-CN" altLang="zh-CN" b="1" kern="100" dirty="0">
                <a:solidFill>
                  <a:srgbClr val="C00000"/>
                </a:solidFill>
                <a:cs typeface="宋体" panose="02010600030101010101" pitchFamily="2" charset="-122"/>
              </a:rPr>
              <a:t>笔试</a:t>
            </a:r>
            <a:r>
              <a:rPr lang="zh-CN" altLang="zh-CN" kern="100" dirty="0">
                <a:cs typeface="宋体" panose="02010600030101010101" pitchFamily="2" charset="-122"/>
              </a:rPr>
              <a:t>形式．为了减少学生对一些较复杂公式的记忆，试卷将</a:t>
            </a:r>
            <a:r>
              <a:rPr lang="zh-CN" altLang="zh-CN" b="1" kern="100" dirty="0">
                <a:solidFill>
                  <a:srgbClr val="C00000"/>
                </a:solidFill>
                <a:cs typeface="宋体" panose="02010600030101010101" pitchFamily="2" charset="-122"/>
              </a:rPr>
              <a:t>提供</a:t>
            </a:r>
            <a:r>
              <a:rPr lang="zh-CN" altLang="zh-CN" kern="100" dirty="0">
                <a:cs typeface="宋体" panose="02010600030101010101" pitchFamily="2" charset="-122"/>
              </a:rPr>
              <a:t>考试答题时需要用到的</a:t>
            </a:r>
            <a:r>
              <a:rPr lang="zh-CN" altLang="zh-CN" b="1" kern="100" dirty="0">
                <a:solidFill>
                  <a:srgbClr val="C00000"/>
                </a:solidFill>
                <a:cs typeface="宋体" panose="02010600030101010101" pitchFamily="2" charset="-122"/>
              </a:rPr>
              <a:t>较复杂的数学公式</a:t>
            </a:r>
            <a:r>
              <a:rPr lang="zh-CN" altLang="zh-CN" kern="100" dirty="0">
                <a:cs typeface="宋体" panose="02010600030101010101" pitchFamily="2" charset="-122"/>
              </a:rPr>
              <a:t>．为减少数值计算的复杂性，</a:t>
            </a:r>
            <a:r>
              <a:rPr lang="zh-CN" altLang="zh-CN" b="1" kern="100" dirty="0">
                <a:solidFill>
                  <a:srgbClr val="C00000"/>
                </a:solidFill>
                <a:cs typeface="宋体" panose="02010600030101010101" pitchFamily="2" charset="-122"/>
              </a:rPr>
              <a:t>允许考生携带并使用计算器</a:t>
            </a:r>
            <a:r>
              <a:rPr lang="zh-CN" altLang="zh-CN" kern="100" dirty="0">
                <a:cs typeface="宋体" panose="02010600030101010101" pitchFamily="2" charset="-122"/>
              </a:rPr>
              <a:t>．</a:t>
            </a:r>
            <a:endParaRPr lang="zh-CN" altLang="en-US" dirty="0"/>
          </a:p>
        </p:txBody>
      </p:sp>
      <p:sp>
        <p:nvSpPr>
          <p:cNvPr id="10" name="文本框 9"/>
          <p:cNvSpPr txBox="1"/>
          <p:nvPr/>
        </p:nvSpPr>
        <p:spPr>
          <a:xfrm>
            <a:off x="789384" y="3483585"/>
            <a:ext cx="298879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（二）考试时间</a:t>
            </a:r>
            <a:endParaRPr lang="zh-CN" altLang="en-US" sz="2000"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789383" y="4590157"/>
            <a:ext cx="298879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（三）试卷满分值</a:t>
            </a:r>
            <a:endParaRPr lang="zh-CN" altLang="en-US" sz="2000" dirty="0">
              <a:latin typeface="微软雅黑" panose="020B0503020204020204" pitchFamily="34" charset="-122"/>
              <a:ea typeface="微软雅黑" panose="020B0503020204020204" pitchFamily="34" charset="-122"/>
            </a:endParaRPr>
          </a:p>
        </p:txBody>
      </p:sp>
      <p:sp>
        <p:nvSpPr>
          <p:cNvPr id="5" name="矩形 4"/>
          <p:cNvSpPr/>
          <p:nvPr/>
        </p:nvSpPr>
        <p:spPr>
          <a:xfrm>
            <a:off x="1425527" y="3958139"/>
            <a:ext cx="1327721" cy="369332"/>
          </a:xfrm>
          <a:prstGeom prst="rect">
            <a:avLst/>
          </a:prstGeom>
        </p:spPr>
        <p:txBody>
          <a:bodyPr wrap="square">
            <a:spAutoFit/>
          </a:bodyPr>
          <a:lstStyle/>
          <a:p>
            <a:r>
              <a:rPr lang="en-US" altLang="zh-CN" kern="100" dirty="0">
                <a:latin typeface="宋体" panose="02010600030101010101" pitchFamily="2" charset="-122"/>
                <a:cs typeface="宋体" panose="02010600030101010101" pitchFamily="2" charset="-122"/>
              </a:rPr>
              <a:t>75</a:t>
            </a:r>
            <a:r>
              <a:rPr lang="zh-CN" altLang="zh-CN" kern="100" dirty="0">
                <a:cs typeface="宋体" panose="02010600030101010101" pitchFamily="2" charset="-122"/>
              </a:rPr>
              <a:t>分钟．</a:t>
            </a:r>
            <a:endParaRPr lang="zh-CN" altLang="en-US" dirty="0"/>
          </a:p>
        </p:txBody>
      </p:sp>
      <p:sp>
        <p:nvSpPr>
          <p:cNvPr id="6" name="矩形 5"/>
          <p:cNvSpPr/>
          <p:nvPr/>
        </p:nvSpPr>
        <p:spPr>
          <a:xfrm>
            <a:off x="1425527" y="5068287"/>
            <a:ext cx="1209723" cy="369332"/>
          </a:xfrm>
          <a:prstGeom prst="rect">
            <a:avLst/>
          </a:prstGeom>
        </p:spPr>
        <p:txBody>
          <a:bodyPr wrap="square">
            <a:spAutoFit/>
          </a:bodyPr>
          <a:lstStyle/>
          <a:p>
            <a:r>
              <a:rPr lang="en-US" altLang="zh-CN" kern="100" dirty="0">
                <a:latin typeface="宋体" panose="02010600030101010101" pitchFamily="2" charset="-122"/>
                <a:cs typeface="宋体" panose="02010600030101010101" pitchFamily="2" charset="-122"/>
              </a:rPr>
              <a:t>100</a:t>
            </a:r>
            <a:r>
              <a:rPr lang="zh-CN" altLang="zh-CN" kern="100" dirty="0">
                <a:cs typeface="宋体" panose="02010600030101010101" pitchFamily="2" charset="-122"/>
              </a:rPr>
              <a:t>分．</a:t>
            </a:r>
            <a:endParaRPr lang="zh-CN" altLang="en-US" dirty="0"/>
          </a:p>
        </p:txBody>
      </p:sp>
      <p:sp>
        <p:nvSpPr>
          <p:cNvPr id="19" name="椭圆 18"/>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1" name="椭圆 20"/>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2" name="椭圆 21"/>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840234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1000"/>
                                        <p:tgtEl>
                                          <p:spTgt spid="19"/>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19"/>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21"/>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1000"/>
                                        <p:tgtEl>
                                          <p:spTgt spid="22"/>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22"/>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9" grpId="0" animBg="1"/>
      <p:bldP spid="19" grpId="1" animBg="1"/>
      <p:bldP spid="21" grpId="0" animBg="1"/>
      <p:bldP spid="21" grpId="1" animBg="1"/>
      <p:bldP spid="22" grpId="0" animBg="1"/>
      <p:bldP spid="22"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27"/>
          <p:cNvSpPr txBox="1">
            <a:spLocks noChangeArrowheads="1"/>
          </p:cNvSpPr>
          <p:nvPr/>
        </p:nvSpPr>
        <p:spPr bwMode="auto">
          <a:xfrm>
            <a:off x="1083604" y="2707748"/>
            <a:ext cx="701536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400" b="1" dirty="0" smtClean="0">
                <a:solidFill>
                  <a:srgbClr val="C00000"/>
                </a:solidFill>
                <a:latin typeface="黑体" panose="02010609060101010101" pitchFamily="49" charset="-122"/>
                <a:ea typeface="黑体" panose="02010609060101010101" pitchFamily="49" charset="-122"/>
              </a:rPr>
              <a:t>第三部分  示例解析</a:t>
            </a:r>
            <a:endParaRPr lang="zh-CN" altLang="en-US" sz="4400" b="1" dirty="0">
              <a:solidFill>
                <a:srgbClr val="C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8204479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3514618" y="2328397"/>
            <a:ext cx="3126158" cy="1836400"/>
          </a:xfrm>
          <a:prstGeom prst="rect">
            <a:avLst/>
          </a:prstGeom>
          <a:noFill/>
        </p:spPr>
        <p:txBody>
          <a:bodyPr wrap="square" rtlCol="0">
            <a:spAutoFit/>
          </a:bodyPr>
          <a:lstStyle/>
          <a:p>
            <a:pPr>
              <a:lnSpc>
                <a:spcPts val="6800"/>
              </a:lnSpc>
            </a:pPr>
            <a:r>
              <a:rPr lang="zh-CN" altLang="en-US" sz="2400" dirty="0" smtClean="0">
                <a:latin typeface="微软雅黑" panose="020B0503020204020204" pitchFamily="34" charset="-122"/>
                <a:ea typeface="微软雅黑" panose="020B0503020204020204" pitchFamily="34" charset="-122"/>
              </a:rPr>
              <a:t>一、典型题示例</a:t>
            </a:r>
            <a:endParaRPr lang="en-US" altLang="zh-CN" sz="2400" dirty="0" smtClean="0">
              <a:latin typeface="微软雅黑" panose="020B0503020204020204" pitchFamily="34" charset="-122"/>
              <a:ea typeface="微软雅黑" panose="020B0503020204020204" pitchFamily="34" charset="-122"/>
            </a:endParaRPr>
          </a:p>
          <a:p>
            <a:pPr>
              <a:lnSpc>
                <a:spcPts val="6800"/>
              </a:lnSpc>
            </a:pPr>
            <a:r>
              <a:rPr lang="zh-CN" altLang="en-US" sz="2400" dirty="0" smtClean="0">
                <a:latin typeface="微软雅黑" panose="020B0503020204020204" pitchFamily="34" charset="-122"/>
                <a:ea typeface="微软雅黑" panose="020B0503020204020204" pitchFamily="34" charset="-122"/>
              </a:rPr>
              <a:t>二、模拟卷分析</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示例解析</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4" name="文本框 3"/>
          <p:cNvSpPr txBox="1"/>
          <p:nvPr/>
        </p:nvSpPr>
        <p:spPr>
          <a:xfrm>
            <a:off x="1912204" y="1589733"/>
            <a:ext cx="3021041" cy="738664"/>
          </a:xfrm>
          <a:prstGeom prst="rect">
            <a:avLst/>
          </a:prstGeom>
          <a:noFill/>
        </p:spPr>
        <p:txBody>
          <a:bodyPr vert="horz" wrap="square" rtlCol="0">
            <a:spAutoFit/>
          </a:bodyPr>
          <a:lstStyle/>
          <a:p>
            <a:pPr>
              <a:lnSpc>
                <a:spcPct val="150000"/>
              </a:lnSpc>
            </a:pPr>
            <a:r>
              <a:rPr lang="zh-CN" altLang="en-US" sz="2800" b="1" dirty="0" smtClean="0">
                <a:solidFill>
                  <a:srgbClr val="C00000"/>
                </a:solidFill>
                <a:latin typeface="微软雅黑" panose="020B0503020204020204" pitchFamily="34" charset="-122"/>
                <a:ea typeface="微软雅黑" panose="020B0503020204020204" pitchFamily="34" charset="-122"/>
              </a:rPr>
              <a:t>主要</a:t>
            </a:r>
            <a:r>
              <a:rPr lang="zh-CN" altLang="en-US" sz="2800" b="1" dirty="0">
                <a:solidFill>
                  <a:srgbClr val="C00000"/>
                </a:solidFill>
                <a:latin typeface="微软雅黑" panose="020B0503020204020204" pitchFamily="34" charset="-122"/>
                <a:ea typeface="微软雅黑" panose="020B0503020204020204" pitchFamily="34" charset="-122"/>
              </a:rPr>
              <a:t>内容</a:t>
            </a:r>
          </a:p>
        </p:txBody>
      </p:sp>
    </p:spTree>
    <p:extLst>
      <p:ext uri="{BB962C8B-B14F-4D97-AF65-F5344CB8AC3E}">
        <p14:creationId xmlns:p14="http://schemas.microsoft.com/office/powerpoint/2010/main" val="3739532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1+#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一、典型题示例</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示例解析</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4" name="文本框 3">
            <a:hlinkClick r:id="rId2" action="ppaction://hlinkfile"/>
          </p:cNvPr>
          <p:cNvSpPr txBox="1"/>
          <p:nvPr/>
        </p:nvSpPr>
        <p:spPr>
          <a:xfrm>
            <a:off x="1664763" y="2124140"/>
            <a:ext cx="6282033" cy="1323439"/>
          </a:xfrm>
          <a:prstGeom prst="rect">
            <a:avLst/>
          </a:prstGeom>
          <a:noFill/>
        </p:spPr>
        <p:txBody>
          <a:bodyPr wrap="square" rtlCol="0">
            <a:spAutoFit/>
          </a:bodyPr>
          <a:lstStyle/>
          <a:p>
            <a:pPr>
              <a:lnSpc>
                <a:spcPct val="200000"/>
              </a:lnSpc>
            </a:pPr>
            <a:r>
              <a:rPr lang="zh-CN" altLang="en-US" sz="2000" b="1" dirty="0" smtClean="0">
                <a:latin typeface="+mn-ea"/>
              </a:rPr>
              <a:t>内容：分必考部分和选考部分</a:t>
            </a:r>
            <a:endParaRPr lang="en-US" altLang="zh-CN" sz="2000" b="1" dirty="0" smtClean="0">
              <a:latin typeface="+mn-ea"/>
            </a:endParaRPr>
          </a:p>
          <a:p>
            <a:pPr>
              <a:lnSpc>
                <a:spcPct val="200000"/>
              </a:lnSpc>
            </a:pPr>
            <a:r>
              <a:rPr lang="zh-CN" altLang="en-US" sz="2000" b="1" dirty="0" smtClean="0">
                <a:latin typeface="+mn-ea"/>
              </a:rPr>
              <a:t>形式：题目</a:t>
            </a:r>
            <a:r>
              <a:rPr lang="en-US" altLang="zh-CN" sz="2000" b="1" dirty="0" smtClean="0">
                <a:latin typeface="+mn-ea"/>
              </a:rPr>
              <a:t>+</a:t>
            </a:r>
            <a:r>
              <a:rPr lang="zh-CN" altLang="en-US" sz="2000" b="1" dirty="0" smtClean="0">
                <a:latin typeface="+mn-ea"/>
              </a:rPr>
              <a:t>解析（含难度设置及能力要求）</a:t>
            </a:r>
            <a:r>
              <a:rPr lang="en-US" altLang="zh-CN" sz="2000" b="1" dirty="0" smtClean="0">
                <a:latin typeface="+mn-ea"/>
              </a:rPr>
              <a:t>+</a:t>
            </a:r>
            <a:r>
              <a:rPr lang="zh-CN" altLang="en-US" sz="2000" b="1" dirty="0" smtClean="0">
                <a:latin typeface="+mn-ea"/>
              </a:rPr>
              <a:t>答案</a:t>
            </a:r>
            <a:endParaRPr lang="zh-CN" altLang="en-US" sz="2000" b="1" dirty="0">
              <a:latin typeface="+mn-ea"/>
            </a:endParaRPr>
          </a:p>
        </p:txBody>
      </p:sp>
      <p:sp>
        <p:nvSpPr>
          <p:cNvPr id="11" name="椭圆 10"/>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椭圆 11"/>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椭圆 13"/>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椭圆 14"/>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764365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par>
                                <p:cTn id="8" presetID="42" presetClass="path" presetSubtype="0" decel="100000" fill="hold" grpId="1" nodeType="withEffect">
                                  <p:stCondLst>
                                    <p:cond delay="500"/>
                                  </p:stCondLst>
                                  <p:childTnLst>
                                    <p:animMotion origin="layout" path="M -3.54167E-6 -7.40741E-7 L 0.08894 0.08519 " pathEditMode="relative" rAng="0" ptsTypes="AA">
                                      <p:cBhvr>
                                        <p:cTn id="9" dur="1000" spd="-100000" fill="hold"/>
                                        <p:tgtEl>
                                          <p:spTgt spid="11"/>
                                        </p:tgtEl>
                                        <p:attrNameLst>
                                          <p:attrName>ppt_x</p:attrName>
                                          <p:attrName>ppt_y</p:attrName>
                                        </p:attrNameLst>
                                      </p:cBhvr>
                                      <p:rCtr x="4440" y="4259"/>
                                    </p:animMotion>
                                  </p:childTnLst>
                                </p:cTn>
                              </p:par>
                              <p:par>
                                <p:cTn id="10" presetID="10" presetClass="entr" presetSubtype="0" fill="hold" grpId="0" nodeType="withEffect">
                                  <p:stCondLst>
                                    <p:cond delay="50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childTnLst>
                                </p:cTn>
                              </p:par>
                              <p:par>
                                <p:cTn id="13" presetID="42" presetClass="path" presetSubtype="0" decel="100000" fill="hold" grpId="1" nodeType="withEffect">
                                  <p:stCondLst>
                                    <p:cond delay="500"/>
                                  </p:stCondLst>
                                  <p:childTnLst>
                                    <p:animMotion origin="layout" path="M -4.375E-6 -4.07407E-6 L -0.06315 -0.1074 " pathEditMode="relative" rAng="0" ptsTypes="AA">
                                      <p:cBhvr>
                                        <p:cTn id="14" dur="1000" spd="-100000" fill="hold"/>
                                        <p:tgtEl>
                                          <p:spTgt spid="12"/>
                                        </p:tgtEl>
                                        <p:attrNameLst>
                                          <p:attrName>ppt_x</p:attrName>
                                          <p:attrName>ppt_y</p:attrName>
                                        </p:attrNameLst>
                                      </p:cBhvr>
                                      <p:rCtr x="-3164" y="-5370"/>
                                    </p:animMotion>
                                  </p:childTnLst>
                                </p:cTn>
                              </p:par>
                              <p:par>
                                <p:cTn id="15" presetID="10" presetClass="entr" presetSubtype="0" fill="hold" grpId="0" nodeType="withEffect">
                                  <p:stCondLst>
                                    <p:cond delay="50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childTnLst>
                                </p:cTn>
                              </p:par>
                              <p:par>
                                <p:cTn id="18" presetID="42" presetClass="path" presetSubtype="0" decel="100000" fill="hold" grpId="1" nodeType="withEffect">
                                  <p:stCondLst>
                                    <p:cond delay="500"/>
                                  </p:stCondLst>
                                  <p:childTnLst>
                                    <p:animMotion origin="layout" path="M 1.25E-6 4.07407E-6 L 0.00404 -0.17963 " pathEditMode="relative" rAng="0" ptsTypes="AA">
                                      <p:cBhvr>
                                        <p:cTn id="19" dur="1000" spd="-100000" fill="hold"/>
                                        <p:tgtEl>
                                          <p:spTgt spid="13"/>
                                        </p:tgtEl>
                                        <p:attrNameLst>
                                          <p:attrName>ppt_x</p:attrName>
                                          <p:attrName>ppt_y</p:attrName>
                                        </p:attrNameLst>
                                      </p:cBhvr>
                                      <p:rCtr x="195" y="-8981"/>
                                    </p:animMotion>
                                  </p:childTnLst>
                                </p:cTn>
                              </p:par>
                              <p:par>
                                <p:cTn id="20" presetID="53" presetClass="entr" presetSubtype="16" fill="hold" grpId="0" nodeType="withEffect">
                                  <p:stCondLst>
                                    <p:cond delay="1250"/>
                                  </p:stCondLst>
                                  <p:childTnLst>
                                    <p:set>
                                      <p:cBhvr>
                                        <p:cTn id="21" dur="1" fill="hold">
                                          <p:stCondLst>
                                            <p:cond delay="0"/>
                                          </p:stCondLst>
                                        </p:cTn>
                                        <p:tgtEl>
                                          <p:spTgt spid="14"/>
                                        </p:tgtEl>
                                        <p:attrNameLst>
                                          <p:attrName>style.visibility</p:attrName>
                                        </p:attrNameLst>
                                      </p:cBhvr>
                                      <p:to>
                                        <p:strVal val="visible"/>
                                      </p:to>
                                    </p:set>
                                    <p:anim calcmode="lin" valueType="num">
                                      <p:cBhvr>
                                        <p:cTn id="22" dur="1000" fill="hold"/>
                                        <p:tgtEl>
                                          <p:spTgt spid="14"/>
                                        </p:tgtEl>
                                        <p:attrNameLst>
                                          <p:attrName>ppt_w</p:attrName>
                                        </p:attrNameLst>
                                      </p:cBhvr>
                                      <p:tavLst>
                                        <p:tav tm="0">
                                          <p:val>
                                            <p:fltVal val="0"/>
                                          </p:val>
                                        </p:tav>
                                        <p:tav tm="100000">
                                          <p:val>
                                            <p:strVal val="#ppt_w"/>
                                          </p:val>
                                        </p:tav>
                                      </p:tavLst>
                                    </p:anim>
                                    <p:anim calcmode="lin" valueType="num">
                                      <p:cBhvr>
                                        <p:cTn id="23" dur="1000" fill="hold"/>
                                        <p:tgtEl>
                                          <p:spTgt spid="14"/>
                                        </p:tgtEl>
                                        <p:attrNameLst>
                                          <p:attrName>ppt_h</p:attrName>
                                        </p:attrNameLst>
                                      </p:cBhvr>
                                      <p:tavLst>
                                        <p:tav tm="0">
                                          <p:val>
                                            <p:fltVal val="0"/>
                                          </p:val>
                                        </p:tav>
                                        <p:tav tm="100000">
                                          <p:val>
                                            <p:strVal val="#ppt_h"/>
                                          </p:val>
                                        </p:tav>
                                      </p:tavLst>
                                    </p:anim>
                                    <p:animEffect transition="in" filter="fade">
                                      <p:cBhvr>
                                        <p:cTn id="24" dur="1000"/>
                                        <p:tgtEl>
                                          <p:spTgt spid="14"/>
                                        </p:tgtEl>
                                      </p:cBhvr>
                                    </p:animEffect>
                                  </p:childTnLst>
                                </p:cTn>
                              </p:par>
                              <p:par>
                                <p:cTn id="25" presetID="53" presetClass="entr" presetSubtype="16" fill="hold" grpId="0" nodeType="withEffect">
                                  <p:stCondLst>
                                    <p:cond delay="1350"/>
                                  </p:stCondLst>
                                  <p:childTnLst>
                                    <p:set>
                                      <p:cBhvr>
                                        <p:cTn id="26" dur="1" fill="hold">
                                          <p:stCondLst>
                                            <p:cond delay="0"/>
                                          </p:stCondLst>
                                        </p:cTn>
                                        <p:tgtEl>
                                          <p:spTgt spid="16"/>
                                        </p:tgtEl>
                                        <p:attrNameLst>
                                          <p:attrName>style.visibility</p:attrName>
                                        </p:attrNameLst>
                                      </p:cBhvr>
                                      <p:to>
                                        <p:strVal val="visible"/>
                                      </p:to>
                                    </p:set>
                                    <p:anim calcmode="lin" valueType="num">
                                      <p:cBhvr>
                                        <p:cTn id="27" dur="1000" fill="hold"/>
                                        <p:tgtEl>
                                          <p:spTgt spid="16"/>
                                        </p:tgtEl>
                                        <p:attrNameLst>
                                          <p:attrName>ppt_w</p:attrName>
                                        </p:attrNameLst>
                                      </p:cBhvr>
                                      <p:tavLst>
                                        <p:tav tm="0">
                                          <p:val>
                                            <p:fltVal val="0"/>
                                          </p:val>
                                        </p:tav>
                                        <p:tav tm="100000">
                                          <p:val>
                                            <p:strVal val="#ppt_w"/>
                                          </p:val>
                                        </p:tav>
                                      </p:tavLst>
                                    </p:anim>
                                    <p:anim calcmode="lin" valueType="num">
                                      <p:cBhvr>
                                        <p:cTn id="28" dur="1000" fill="hold"/>
                                        <p:tgtEl>
                                          <p:spTgt spid="16"/>
                                        </p:tgtEl>
                                        <p:attrNameLst>
                                          <p:attrName>ppt_h</p:attrName>
                                        </p:attrNameLst>
                                      </p:cBhvr>
                                      <p:tavLst>
                                        <p:tav tm="0">
                                          <p:val>
                                            <p:fltVal val="0"/>
                                          </p:val>
                                        </p:tav>
                                        <p:tav tm="100000">
                                          <p:val>
                                            <p:strVal val="#ppt_h"/>
                                          </p:val>
                                        </p:tav>
                                      </p:tavLst>
                                    </p:anim>
                                    <p:animEffect transition="in" filter="fade">
                                      <p:cBhvr>
                                        <p:cTn id="29" dur="1000"/>
                                        <p:tgtEl>
                                          <p:spTgt spid="16"/>
                                        </p:tgtEl>
                                      </p:cBhvr>
                                    </p:animEffect>
                                  </p:childTnLst>
                                </p:cTn>
                              </p:par>
                              <p:par>
                                <p:cTn id="30" presetID="53" presetClass="entr" presetSubtype="16" fill="hold" grpId="0" nodeType="withEffect">
                                  <p:stCondLst>
                                    <p:cond delay="1450"/>
                                  </p:stCondLst>
                                  <p:childTnLst>
                                    <p:set>
                                      <p:cBhvr>
                                        <p:cTn id="31" dur="1" fill="hold">
                                          <p:stCondLst>
                                            <p:cond delay="0"/>
                                          </p:stCondLst>
                                        </p:cTn>
                                        <p:tgtEl>
                                          <p:spTgt spid="15"/>
                                        </p:tgtEl>
                                        <p:attrNameLst>
                                          <p:attrName>style.visibility</p:attrName>
                                        </p:attrNameLst>
                                      </p:cBhvr>
                                      <p:to>
                                        <p:strVal val="visible"/>
                                      </p:to>
                                    </p:set>
                                    <p:anim calcmode="lin" valueType="num">
                                      <p:cBhvr>
                                        <p:cTn id="32" dur="1000" fill="hold"/>
                                        <p:tgtEl>
                                          <p:spTgt spid="15"/>
                                        </p:tgtEl>
                                        <p:attrNameLst>
                                          <p:attrName>ppt_w</p:attrName>
                                        </p:attrNameLst>
                                      </p:cBhvr>
                                      <p:tavLst>
                                        <p:tav tm="0">
                                          <p:val>
                                            <p:fltVal val="0"/>
                                          </p:val>
                                        </p:tav>
                                        <p:tav tm="100000">
                                          <p:val>
                                            <p:strVal val="#ppt_w"/>
                                          </p:val>
                                        </p:tav>
                                      </p:tavLst>
                                    </p:anim>
                                    <p:anim calcmode="lin" valueType="num">
                                      <p:cBhvr>
                                        <p:cTn id="33" dur="1000" fill="hold"/>
                                        <p:tgtEl>
                                          <p:spTgt spid="15"/>
                                        </p:tgtEl>
                                        <p:attrNameLst>
                                          <p:attrName>ppt_h</p:attrName>
                                        </p:attrNameLst>
                                      </p:cBhvr>
                                      <p:tavLst>
                                        <p:tav tm="0">
                                          <p:val>
                                            <p:fltVal val="0"/>
                                          </p:val>
                                        </p:tav>
                                        <p:tav tm="100000">
                                          <p:val>
                                            <p:strVal val="#ppt_h"/>
                                          </p:val>
                                        </p:tav>
                                      </p:tavLst>
                                    </p:anim>
                                    <p:animEffect transition="in" filter="fade">
                                      <p:cBhvr>
                                        <p:cTn id="34"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3" grpId="0" animBg="1"/>
      <p:bldP spid="13" grpId="1" animBg="1"/>
      <p:bldP spid="14" grpId="0" animBg="1"/>
      <p:bldP spid="15" grpId="0" animBg="1"/>
      <p:bldP spid="1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二</a:t>
            </a:r>
            <a:r>
              <a:rPr lang="zh-CN" altLang="en-US" sz="2400" dirty="0" smtClean="0">
                <a:latin typeface="微软雅黑" panose="020B0503020204020204" pitchFamily="34" charset="-122"/>
                <a:ea typeface="微软雅黑" panose="020B0503020204020204" pitchFamily="34" charset="-122"/>
              </a:rPr>
              <a:t>、模拟卷分析</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示例解析</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文本框 5"/>
          <p:cNvSpPr txBox="1"/>
          <p:nvPr/>
        </p:nvSpPr>
        <p:spPr>
          <a:xfrm>
            <a:off x="1277174" y="2215358"/>
            <a:ext cx="6661572" cy="1118255"/>
          </a:xfrm>
          <a:prstGeom prst="rect">
            <a:avLst/>
          </a:prstGeom>
          <a:noFill/>
        </p:spPr>
        <p:txBody>
          <a:bodyPr wrap="square" rtlCol="0">
            <a:spAutoFit/>
          </a:bodyPr>
          <a:lstStyle/>
          <a:p>
            <a:pPr>
              <a:lnSpc>
                <a:spcPct val="200000"/>
              </a:lnSpc>
            </a:pPr>
            <a:r>
              <a:rPr lang="en-US" altLang="zh-CN" dirty="0"/>
              <a:t>2016</a:t>
            </a:r>
            <a:r>
              <a:rPr lang="zh-CN" altLang="en-US" dirty="0"/>
              <a:t>年江苏省中等职业学校学业水平考试</a:t>
            </a:r>
            <a:r>
              <a:rPr lang="en-US" altLang="zh-CN" dirty="0"/>
              <a:t>《</a:t>
            </a:r>
            <a:r>
              <a:rPr lang="zh-CN" altLang="en-US" dirty="0"/>
              <a:t>数学</a:t>
            </a:r>
            <a:r>
              <a:rPr lang="en-US" altLang="zh-CN" dirty="0"/>
              <a:t>》</a:t>
            </a:r>
            <a:r>
              <a:rPr lang="zh-CN" altLang="en-US" dirty="0"/>
              <a:t>课程试卷库</a:t>
            </a:r>
            <a:endParaRPr lang="en-US" altLang="zh-CN" dirty="0"/>
          </a:p>
          <a:p>
            <a:pPr>
              <a:lnSpc>
                <a:spcPct val="200000"/>
              </a:lnSpc>
            </a:pPr>
            <a:r>
              <a:rPr lang="zh-CN" altLang="en-US" dirty="0">
                <a:latin typeface="+mn-ea"/>
                <a:sym typeface="宋体" panose="02010600030101010101" pitchFamily="2" charset="-122"/>
              </a:rPr>
              <a:t>试卷库公布 60％（</a:t>
            </a:r>
            <a:r>
              <a:rPr lang="en-US" altLang="zh-CN" dirty="0">
                <a:latin typeface="+mn-ea"/>
                <a:sym typeface="宋体" panose="02010600030101010101" pitchFamily="2" charset="-122"/>
              </a:rPr>
              <a:t>10</a:t>
            </a:r>
            <a:r>
              <a:rPr lang="zh-CN" altLang="en-US" dirty="0">
                <a:latin typeface="+mn-ea"/>
                <a:sym typeface="宋体" panose="02010600030101010101" pitchFamily="2" charset="-122"/>
              </a:rPr>
              <a:t>套模拟卷，公布</a:t>
            </a:r>
            <a:r>
              <a:rPr lang="en-US" altLang="zh-CN" dirty="0">
                <a:latin typeface="+mn-ea"/>
                <a:sym typeface="宋体" panose="02010600030101010101" pitchFamily="2" charset="-122"/>
              </a:rPr>
              <a:t>6</a:t>
            </a:r>
            <a:r>
              <a:rPr lang="zh-CN" altLang="en-US" dirty="0">
                <a:latin typeface="+mn-ea"/>
                <a:sym typeface="宋体" panose="02010600030101010101" pitchFamily="2" charset="-122"/>
              </a:rPr>
              <a:t>套），时间约</a:t>
            </a:r>
            <a:r>
              <a:rPr lang="en-US" altLang="zh-CN" dirty="0">
                <a:latin typeface="+mn-ea"/>
                <a:sym typeface="宋体" panose="02010600030101010101" pitchFamily="2" charset="-122"/>
              </a:rPr>
              <a:t>8</a:t>
            </a:r>
            <a:r>
              <a:rPr lang="zh-CN" altLang="en-US" dirty="0">
                <a:latin typeface="+mn-ea"/>
                <a:sym typeface="宋体" panose="02010600030101010101" pitchFamily="2" charset="-122"/>
              </a:rPr>
              <a:t>月底。</a:t>
            </a:r>
            <a:endParaRPr lang="zh-CN" altLang="en-US" dirty="0"/>
          </a:p>
        </p:txBody>
      </p:sp>
      <p:sp>
        <p:nvSpPr>
          <p:cNvPr id="7" name="文本框 6"/>
          <p:cNvSpPr txBox="1"/>
          <p:nvPr/>
        </p:nvSpPr>
        <p:spPr>
          <a:xfrm>
            <a:off x="789382" y="1454376"/>
            <a:ext cx="5275591"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（一）卷库公布时间及要求</a:t>
            </a:r>
            <a:endParaRPr lang="zh-CN" altLang="en-US" sz="2000" dirty="0">
              <a:latin typeface="微软雅黑" panose="020B0503020204020204" pitchFamily="34" charset="-122"/>
              <a:ea typeface="微软雅黑" panose="020B0503020204020204" pitchFamily="34" charset="-122"/>
            </a:endParaRPr>
          </a:p>
        </p:txBody>
      </p:sp>
      <p:sp>
        <p:nvSpPr>
          <p:cNvPr id="12" name="椭圆 11"/>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椭圆 13"/>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椭圆 14"/>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5264802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par>
                                <p:cTn id="14" presetID="42" presetClass="path" presetSubtype="0" decel="100000" fill="hold" grpId="1" nodeType="withEffect">
                                  <p:stCondLst>
                                    <p:cond delay="500"/>
                                  </p:stCondLst>
                                  <p:childTnLst>
                                    <p:animMotion origin="layout" path="M -3.54167E-6 -7.40741E-7 L 0.08894 0.08519 " pathEditMode="relative" rAng="0" ptsTypes="AA">
                                      <p:cBhvr>
                                        <p:cTn id="15" dur="1000" spd="-100000" fill="hold"/>
                                        <p:tgtEl>
                                          <p:spTgt spid="12"/>
                                        </p:tgtEl>
                                        <p:attrNameLst>
                                          <p:attrName>ppt_x</p:attrName>
                                          <p:attrName>ppt_y</p:attrName>
                                        </p:attrNameLst>
                                      </p:cBhvr>
                                      <p:rCtr x="4440" y="4259"/>
                                    </p:animMotion>
                                  </p:childTnLst>
                                </p:cTn>
                              </p:par>
                              <p:par>
                                <p:cTn id="16" presetID="10" presetClass="entr" presetSubtype="0" fill="hold" grpId="0" nodeType="withEffect">
                                  <p:stCondLst>
                                    <p:cond delay="50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childTnLst>
                                </p:cTn>
                              </p:par>
                              <p:par>
                                <p:cTn id="19" presetID="42" presetClass="path" presetSubtype="0" decel="100000" fill="hold" grpId="1" nodeType="withEffect">
                                  <p:stCondLst>
                                    <p:cond delay="500"/>
                                  </p:stCondLst>
                                  <p:childTnLst>
                                    <p:animMotion origin="layout" path="M -4.375E-6 -4.07407E-6 L -0.06315 -0.1074 " pathEditMode="relative" rAng="0" ptsTypes="AA">
                                      <p:cBhvr>
                                        <p:cTn id="20" dur="1000" spd="-100000" fill="hold"/>
                                        <p:tgtEl>
                                          <p:spTgt spid="13"/>
                                        </p:tgtEl>
                                        <p:attrNameLst>
                                          <p:attrName>ppt_x</p:attrName>
                                          <p:attrName>ppt_y</p:attrName>
                                        </p:attrNameLst>
                                      </p:cBhvr>
                                      <p:rCtr x="-3164" y="-5370"/>
                                    </p:animMotion>
                                  </p:childTnLst>
                                </p:cTn>
                              </p:par>
                              <p:par>
                                <p:cTn id="21" presetID="10" presetClass="entr" presetSubtype="0" fill="hold" grpId="0" nodeType="withEffect">
                                  <p:stCondLst>
                                    <p:cond delay="50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1000"/>
                                        <p:tgtEl>
                                          <p:spTgt spid="14"/>
                                        </p:tgtEl>
                                      </p:cBhvr>
                                    </p:animEffect>
                                  </p:childTnLst>
                                </p:cTn>
                              </p:par>
                              <p:par>
                                <p:cTn id="24" presetID="42" presetClass="path" presetSubtype="0" decel="100000" fill="hold" grpId="1" nodeType="withEffect">
                                  <p:stCondLst>
                                    <p:cond delay="500"/>
                                  </p:stCondLst>
                                  <p:childTnLst>
                                    <p:animMotion origin="layout" path="M 1.25E-6 4.07407E-6 L 0.00404 -0.17963 " pathEditMode="relative" rAng="0" ptsTypes="AA">
                                      <p:cBhvr>
                                        <p:cTn id="25" dur="1000" spd="-100000" fill="hold"/>
                                        <p:tgtEl>
                                          <p:spTgt spid="14"/>
                                        </p:tgtEl>
                                        <p:attrNameLst>
                                          <p:attrName>ppt_x</p:attrName>
                                          <p:attrName>ppt_y</p:attrName>
                                        </p:attrNameLst>
                                      </p:cBhvr>
                                      <p:rCtr x="195" y="-8981"/>
                                    </p:animMotion>
                                  </p:childTnLst>
                                </p:cTn>
                              </p:par>
                              <p:par>
                                <p:cTn id="26" presetID="53" presetClass="entr" presetSubtype="16" fill="hold" grpId="0" nodeType="withEffect">
                                  <p:stCondLst>
                                    <p:cond delay="1250"/>
                                  </p:stCondLst>
                                  <p:childTnLst>
                                    <p:set>
                                      <p:cBhvr>
                                        <p:cTn id="27" dur="1" fill="hold">
                                          <p:stCondLst>
                                            <p:cond delay="0"/>
                                          </p:stCondLst>
                                        </p:cTn>
                                        <p:tgtEl>
                                          <p:spTgt spid="15"/>
                                        </p:tgtEl>
                                        <p:attrNameLst>
                                          <p:attrName>style.visibility</p:attrName>
                                        </p:attrNameLst>
                                      </p:cBhvr>
                                      <p:to>
                                        <p:strVal val="visible"/>
                                      </p:to>
                                    </p:set>
                                    <p:anim calcmode="lin" valueType="num">
                                      <p:cBhvr>
                                        <p:cTn id="28" dur="1000" fill="hold"/>
                                        <p:tgtEl>
                                          <p:spTgt spid="15"/>
                                        </p:tgtEl>
                                        <p:attrNameLst>
                                          <p:attrName>ppt_w</p:attrName>
                                        </p:attrNameLst>
                                      </p:cBhvr>
                                      <p:tavLst>
                                        <p:tav tm="0">
                                          <p:val>
                                            <p:fltVal val="0"/>
                                          </p:val>
                                        </p:tav>
                                        <p:tav tm="100000">
                                          <p:val>
                                            <p:strVal val="#ppt_w"/>
                                          </p:val>
                                        </p:tav>
                                      </p:tavLst>
                                    </p:anim>
                                    <p:anim calcmode="lin" valueType="num">
                                      <p:cBhvr>
                                        <p:cTn id="29" dur="1000" fill="hold"/>
                                        <p:tgtEl>
                                          <p:spTgt spid="15"/>
                                        </p:tgtEl>
                                        <p:attrNameLst>
                                          <p:attrName>ppt_h</p:attrName>
                                        </p:attrNameLst>
                                      </p:cBhvr>
                                      <p:tavLst>
                                        <p:tav tm="0">
                                          <p:val>
                                            <p:fltVal val="0"/>
                                          </p:val>
                                        </p:tav>
                                        <p:tav tm="100000">
                                          <p:val>
                                            <p:strVal val="#ppt_h"/>
                                          </p:val>
                                        </p:tav>
                                      </p:tavLst>
                                    </p:anim>
                                    <p:animEffect transition="in" filter="fade">
                                      <p:cBhvr>
                                        <p:cTn id="30" dur="1000"/>
                                        <p:tgtEl>
                                          <p:spTgt spid="15"/>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Effect transition="in" filter="fade">
                                      <p:cBhvr>
                                        <p:cTn id="35" dur="1000"/>
                                        <p:tgtEl>
                                          <p:spTgt spid="17"/>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6"/>
                                        </p:tgtEl>
                                        <p:attrNameLst>
                                          <p:attrName>style.visibility</p:attrName>
                                        </p:attrNameLst>
                                      </p:cBhvr>
                                      <p:to>
                                        <p:strVal val="visible"/>
                                      </p:to>
                                    </p:set>
                                    <p:anim calcmode="lin" valueType="num">
                                      <p:cBhvr>
                                        <p:cTn id="38" dur="1000" fill="hold"/>
                                        <p:tgtEl>
                                          <p:spTgt spid="16"/>
                                        </p:tgtEl>
                                        <p:attrNameLst>
                                          <p:attrName>ppt_w</p:attrName>
                                        </p:attrNameLst>
                                      </p:cBhvr>
                                      <p:tavLst>
                                        <p:tav tm="0">
                                          <p:val>
                                            <p:fltVal val="0"/>
                                          </p:val>
                                        </p:tav>
                                        <p:tav tm="100000">
                                          <p:val>
                                            <p:strVal val="#ppt_w"/>
                                          </p:val>
                                        </p:tav>
                                      </p:tavLst>
                                    </p:anim>
                                    <p:anim calcmode="lin" valueType="num">
                                      <p:cBhvr>
                                        <p:cTn id="39" dur="1000" fill="hold"/>
                                        <p:tgtEl>
                                          <p:spTgt spid="16"/>
                                        </p:tgtEl>
                                        <p:attrNameLst>
                                          <p:attrName>ppt_h</p:attrName>
                                        </p:attrNameLst>
                                      </p:cBhvr>
                                      <p:tavLst>
                                        <p:tav tm="0">
                                          <p:val>
                                            <p:fltVal val="0"/>
                                          </p:val>
                                        </p:tav>
                                        <p:tav tm="100000">
                                          <p:val>
                                            <p:strVal val="#ppt_h"/>
                                          </p:val>
                                        </p:tav>
                                      </p:tavLst>
                                    </p:anim>
                                    <p:animEffect transition="in" filter="fade">
                                      <p:cBhvr>
                                        <p:cTn id="4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animBg="1"/>
      <p:bldP spid="12" grpId="1" animBg="1"/>
      <p:bldP spid="13" grpId="0" animBg="1"/>
      <p:bldP spid="13" grpId="1" animBg="1"/>
      <p:bldP spid="14" grpId="0" animBg="1"/>
      <p:bldP spid="14" grpId="1" animBg="1"/>
      <p:bldP spid="15" grpId="0" animBg="1"/>
      <p:bldP spid="16" grpId="0" animBg="1"/>
      <p:bldP spid="1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二</a:t>
            </a:r>
            <a:r>
              <a:rPr lang="zh-CN" altLang="en-US" sz="2400" dirty="0" smtClean="0">
                <a:latin typeface="微软雅黑" panose="020B0503020204020204" pitchFamily="34" charset="-122"/>
                <a:ea typeface="微软雅黑" panose="020B0503020204020204" pitchFamily="34" charset="-122"/>
              </a:rPr>
              <a:t>、模拟卷分析</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示例解析</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789383" y="1454376"/>
            <a:ext cx="387688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（二）模拟卷的组成（预计）</a:t>
            </a:r>
            <a:endParaRPr lang="zh-CN" altLang="en-US" sz="2000" dirty="0">
              <a:latin typeface="微软雅黑" panose="020B0503020204020204" pitchFamily="34" charset="-122"/>
              <a:ea typeface="微软雅黑" panose="020B0503020204020204" pitchFamily="34" charset="-122"/>
            </a:endParaRPr>
          </a:p>
        </p:txBody>
      </p:sp>
      <p:sp>
        <p:nvSpPr>
          <p:cNvPr id="8" name="文本框 7"/>
          <p:cNvSpPr txBox="1"/>
          <p:nvPr/>
        </p:nvSpPr>
        <p:spPr>
          <a:xfrm>
            <a:off x="915470" y="2059950"/>
            <a:ext cx="7324357" cy="3554819"/>
          </a:xfrm>
          <a:prstGeom prst="rect">
            <a:avLst/>
          </a:prstGeom>
          <a:noFill/>
        </p:spPr>
        <p:txBody>
          <a:bodyPr wrap="square" rtlCol="0">
            <a:spAutoFit/>
          </a:bodyPr>
          <a:lstStyle/>
          <a:p>
            <a:pPr indent="342900">
              <a:lnSpc>
                <a:spcPct val="150000"/>
              </a:lnSpc>
            </a:pPr>
            <a:r>
              <a:rPr lang="zh-CN" altLang="en-US" dirty="0" smtClean="0"/>
              <a:t>    关于</a:t>
            </a:r>
            <a:r>
              <a:rPr lang="zh-CN" altLang="en-US" dirty="0"/>
              <a:t>试题的组成：</a:t>
            </a:r>
            <a:endParaRPr lang="en-US" altLang="zh-CN" dirty="0"/>
          </a:p>
          <a:p>
            <a:pPr indent="342900">
              <a:lnSpc>
                <a:spcPct val="150000"/>
              </a:lnSpc>
            </a:pPr>
            <a:r>
              <a:rPr lang="en-US" altLang="zh-CN" dirty="0" smtClean="0"/>
              <a:t>    1</a:t>
            </a:r>
            <a:r>
              <a:rPr lang="zh-CN" altLang="zh-CN" dirty="0"/>
              <a:t>．每卷卷面总分</a:t>
            </a:r>
            <a:r>
              <a:rPr lang="en-US" altLang="zh-CN" dirty="0"/>
              <a:t>100</a:t>
            </a:r>
            <a:r>
              <a:rPr lang="zh-CN" altLang="zh-CN" dirty="0"/>
              <a:t>分．</a:t>
            </a:r>
          </a:p>
          <a:p>
            <a:pPr indent="342900">
              <a:lnSpc>
                <a:spcPct val="150000"/>
              </a:lnSpc>
            </a:pPr>
            <a:r>
              <a:rPr lang="en-US" altLang="zh-CN" dirty="0" smtClean="0"/>
              <a:t>    2</a:t>
            </a:r>
            <a:r>
              <a:rPr lang="zh-CN" altLang="zh-CN" dirty="0"/>
              <a:t>．每套卷题题型分布如下：选择题</a:t>
            </a:r>
            <a:r>
              <a:rPr lang="en-US" altLang="zh-CN" dirty="0"/>
              <a:t>15</a:t>
            </a:r>
            <a:r>
              <a:rPr lang="zh-CN" altLang="zh-CN" dirty="0"/>
              <a:t>题，每题</a:t>
            </a:r>
            <a:r>
              <a:rPr lang="en-US" altLang="zh-CN" dirty="0"/>
              <a:t>4</a:t>
            </a:r>
            <a:r>
              <a:rPr lang="zh-CN" altLang="zh-CN" dirty="0"/>
              <a:t>分；填空题</a:t>
            </a:r>
            <a:r>
              <a:rPr lang="en-US" altLang="zh-CN" dirty="0"/>
              <a:t>3</a:t>
            </a:r>
            <a:r>
              <a:rPr lang="zh-CN" altLang="zh-CN" dirty="0"/>
              <a:t>题，每题</a:t>
            </a:r>
            <a:r>
              <a:rPr lang="en-US" altLang="zh-CN" dirty="0"/>
              <a:t>4</a:t>
            </a:r>
            <a:r>
              <a:rPr lang="zh-CN" altLang="zh-CN" dirty="0"/>
              <a:t>分；解答题</a:t>
            </a:r>
            <a:r>
              <a:rPr lang="en-US" altLang="zh-CN" dirty="0"/>
              <a:t>3</a:t>
            </a:r>
            <a:r>
              <a:rPr lang="zh-CN" altLang="zh-CN" dirty="0"/>
              <a:t>题，</a:t>
            </a:r>
            <a:r>
              <a:rPr lang="en-US" altLang="zh-CN" dirty="0"/>
              <a:t>8</a:t>
            </a:r>
            <a:r>
              <a:rPr lang="zh-CN" altLang="zh-CN" dirty="0"/>
              <a:t>分题</a:t>
            </a:r>
            <a:r>
              <a:rPr lang="en-US" altLang="zh-CN" dirty="0"/>
              <a:t>1</a:t>
            </a:r>
            <a:r>
              <a:rPr lang="zh-CN" altLang="zh-CN" dirty="0"/>
              <a:t>题，</a:t>
            </a:r>
            <a:r>
              <a:rPr lang="en-US" altLang="zh-CN" dirty="0"/>
              <a:t>10</a:t>
            </a:r>
            <a:r>
              <a:rPr lang="zh-CN" altLang="zh-CN" dirty="0"/>
              <a:t>分题</a:t>
            </a:r>
            <a:r>
              <a:rPr lang="en-US" altLang="zh-CN" dirty="0"/>
              <a:t>2</a:t>
            </a:r>
            <a:r>
              <a:rPr lang="zh-CN" altLang="zh-CN" dirty="0"/>
              <a:t>题．</a:t>
            </a:r>
          </a:p>
          <a:p>
            <a:pPr indent="342900">
              <a:lnSpc>
                <a:spcPct val="150000"/>
              </a:lnSpc>
            </a:pPr>
            <a:r>
              <a:rPr lang="en-US" altLang="zh-CN" dirty="0" smtClean="0"/>
              <a:t>    3</a:t>
            </a:r>
            <a:r>
              <a:rPr lang="zh-CN" altLang="zh-CN" dirty="0"/>
              <a:t>．每套试卷分I卷和II卷两部分，其中I卷是必考模块内容（</a:t>
            </a:r>
            <a:r>
              <a:rPr lang="en-US" altLang="zh-CN" dirty="0"/>
              <a:t>12</a:t>
            </a:r>
            <a:r>
              <a:rPr lang="zh-CN" altLang="zh-CN" dirty="0"/>
              <a:t>个选择，</a:t>
            </a:r>
            <a:r>
              <a:rPr lang="en-US" altLang="zh-CN" dirty="0"/>
              <a:t>2</a:t>
            </a:r>
            <a:r>
              <a:rPr lang="zh-CN" altLang="zh-CN" dirty="0"/>
              <a:t>个填空， </a:t>
            </a:r>
            <a:r>
              <a:rPr lang="en-US" altLang="zh-CN" dirty="0"/>
              <a:t>3</a:t>
            </a:r>
            <a:r>
              <a:rPr lang="zh-CN" altLang="zh-CN" dirty="0"/>
              <a:t>个解答，共</a:t>
            </a:r>
            <a:r>
              <a:rPr lang="en-US" altLang="zh-CN" dirty="0"/>
              <a:t>84</a:t>
            </a:r>
            <a:r>
              <a:rPr lang="zh-CN" altLang="zh-CN" dirty="0"/>
              <a:t>分），II卷是选考模块内容（</a:t>
            </a:r>
            <a:r>
              <a:rPr lang="en-US" altLang="zh-CN" dirty="0"/>
              <a:t>3</a:t>
            </a:r>
            <a:r>
              <a:rPr lang="zh-CN" altLang="zh-CN" dirty="0"/>
              <a:t>个选择，</a:t>
            </a:r>
            <a:r>
              <a:rPr lang="en-US" altLang="zh-CN" dirty="0"/>
              <a:t>1</a:t>
            </a:r>
            <a:r>
              <a:rPr lang="zh-CN" altLang="zh-CN" dirty="0"/>
              <a:t>个填空，共</a:t>
            </a:r>
            <a:r>
              <a:rPr lang="en-US" altLang="zh-CN" dirty="0"/>
              <a:t>16</a:t>
            </a:r>
            <a:r>
              <a:rPr lang="zh-CN" altLang="zh-CN" dirty="0"/>
              <a:t>分）．</a:t>
            </a:r>
          </a:p>
          <a:p>
            <a:endParaRPr lang="en-US" altLang="zh-CN" dirty="0"/>
          </a:p>
          <a:p>
            <a:endParaRPr lang="zh-CN" altLang="en-US" dirty="0"/>
          </a:p>
        </p:txBody>
      </p:sp>
      <p:sp>
        <p:nvSpPr>
          <p:cNvPr id="12" name="椭圆 11"/>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椭圆 13"/>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椭圆 14"/>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1095478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par>
                                <p:cTn id="14" presetID="42" presetClass="path" presetSubtype="0" decel="100000" fill="hold" grpId="1" nodeType="withEffect">
                                  <p:stCondLst>
                                    <p:cond delay="500"/>
                                  </p:stCondLst>
                                  <p:childTnLst>
                                    <p:animMotion origin="layout" path="M -3.54167E-6 -7.40741E-7 L 0.08894 0.08519 " pathEditMode="relative" rAng="0" ptsTypes="AA">
                                      <p:cBhvr>
                                        <p:cTn id="15" dur="1000" spd="-100000" fill="hold"/>
                                        <p:tgtEl>
                                          <p:spTgt spid="12"/>
                                        </p:tgtEl>
                                        <p:attrNameLst>
                                          <p:attrName>ppt_x</p:attrName>
                                          <p:attrName>ppt_y</p:attrName>
                                        </p:attrNameLst>
                                      </p:cBhvr>
                                      <p:rCtr x="4440" y="4259"/>
                                    </p:animMotion>
                                  </p:childTnLst>
                                </p:cTn>
                              </p:par>
                              <p:par>
                                <p:cTn id="16" presetID="10" presetClass="entr" presetSubtype="0" fill="hold" grpId="0" nodeType="withEffect">
                                  <p:stCondLst>
                                    <p:cond delay="50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childTnLst>
                                </p:cTn>
                              </p:par>
                              <p:par>
                                <p:cTn id="19" presetID="42" presetClass="path" presetSubtype="0" decel="100000" fill="hold" grpId="1" nodeType="withEffect">
                                  <p:stCondLst>
                                    <p:cond delay="500"/>
                                  </p:stCondLst>
                                  <p:childTnLst>
                                    <p:animMotion origin="layout" path="M -4.375E-6 -4.07407E-6 L -0.06315 -0.1074 " pathEditMode="relative" rAng="0" ptsTypes="AA">
                                      <p:cBhvr>
                                        <p:cTn id="20" dur="1000" spd="-100000" fill="hold"/>
                                        <p:tgtEl>
                                          <p:spTgt spid="13"/>
                                        </p:tgtEl>
                                        <p:attrNameLst>
                                          <p:attrName>ppt_x</p:attrName>
                                          <p:attrName>ppt_y</p:attrName>
                                        </p:attrNameLst>
                                      </p:cBhvr>
                                      <p:rCtr x="-3164" y="-5370"/>
                                    </p:animMotion>
                                  </p:childTnLst>
                                </p:cTn>
                              </p:par>
                              <p:par>
                                <p:cTn id="21" presetID="10" presetClass="entr" presetSubtype="0" fill="hold" grpId="0" nodeType="withEffect">
                                  <p:stCondLst>
                                    <p:cond delay="50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1000"/>
                                        <p:tgtEl>
                                          <p:spTgt spid="14"/>
                                        </p:tgtEl>
                                      </p:cBhvr>
                                    </p:animEffect>
                                  </p:childTnLst>
                                </p:cTn>
                              </p:par>
                              <p:par>
                                <p:cTn id="24" presetID="42" presetClass="path" presetSubtype="0" decel="100000" fill="hold" grpId="1" nodeType="withEffect">
                                  <p:stCondLst>
                                    <p:cond delay="500"/>
                                  </p:stCondLst>
                                  <p:childTnLst>
                                    <p:animMotion origin="layout" path="M 1.25E-6 4.07407E-6 L 0.00404 -0.17963 " pathEditMode="relative" rAng="0" ptsTypes="AA">
                                      <p:cBhvr>
                                        <p:cTn id="25" dur="1000" spd="-100000" fill="hold"/>
                                        <p:tgtEl>
                                          <p:spTgt spid="14"/>
                                        </p:tgtEl>
                                        <p:attrNameLst>
                                          <p:attrName>ppt_x</p:attrName>
                                          <p:attrName>ppt_y</p:attrName>
                                        </p:attrNameLst>
                                      </p:cBhvr>
                                      <p:rCtr x="195" y="-8981"/>
                                    </p:animMotion>
                                  </p:childTnLst>
                                </p:cTn>
                              </p:par>
                              <p:par>
                                <p:cTn id="26" presetID="53" presetClass="entr" presetSubtype="16" fill="hold" grpId="0" nodeType="withEffect">
                                  <p:stCondLst>
                                    <p:cond delay="1250"/>
                                  </p:stCondLst>
                                  <p:childTnLst>
                                    <p:set>
                                      <p:cBhvr>
                                        <p:cTn id="27" dur="1" fill="hold">
                                          <p:stCondLst>
                                            <p:cond delay="0"/>
                                          </p:stCondLst>
                                        </p:cTn>
                                        <p:tgtEl>
                                          <p:spTgt spid="15"/>
                                        </p:tgtEl>
                                        <p:attrNameLst>
                                          <p:attrName>style.visibility</p:attrName>
                                        </p:attrNameLst>
                                      </p:cBhvr>
                                      <p:to>
                                        <p:strVal val="visible"/>
                                      </p:to>
                                    </p:set>
                                    <p:anim calcmode="lin" valueType="num">
                                      <p:cBhvr>
                                        <p:cTn id="28" dur="1000" fill="hold"/>
                                        <p:tgtEl>
                                          <p:spTgt spid="15"/>
                                        </p:tgtEl>
                                        <p:attrNameLst>
                                          <p:attrName>ppt_w</p:attrName>
                                        </p:attrNameLst>
                                      </p:cBhvr>
                                      <p:tavLst>
                                        <p:tav tm="0">
                                          <p:val>
                                            <p:fltVal val="0"/>
                                          </p:val>
                                        </p:tav>
                                        <p:tav tm="100000">
                                          <p:val>
                                            <p:strVal val="#ppt_w"/>
                                          </p:val>
                                        </p:tav>
                                      </p:tavLst>
                                    </p:anim>
                                    <p:anim calcmode="lin" valueType="num">
                                      <p:cBhvr>
                                        <p:cTn id="29" dur="1000" fill="hold"/>
                                        <p:tgtEl>
                                          <p:spTgt spid="15"/>
                                        </p:tgtEl>
                                        <p:attrNameLst>
                                          <p:attrName>ppt_h</p:attrName>
                                        </p:attrNameLst>
                                      </p:cBhvr>
                                      <p:tavLst>
                                        <p:tav tm="0">
                                          <p:val>
                                            <p:fltVal val="0"/>
                                          </p:val>
                                        </p:tav>
                                        <p:tav tm="100000">
                                          <p:val>
                                            <p:strVal val="#ppt_h"/>
                                          </p:val>
                                        </p:tav>
                                      </p:tavLst>
                                    </p:anim>
                                    <p:animEffect transition="in" filter="fade">
                                      <p:cBhvr>
                                        <p:cTn id="30" dur="1000"/>
                                        <p:tgtEl>
                                          <p:spTgt spid="15"/>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Effect transition="in" filter="fade">
                                      <p:cBhvr>
                                        <p:cTn id="35" dur="1000"/>
                                        <p:tgtEl>
                                          <p:spTgt spid="17"/>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6"/>
                                        </p:tgtEl>
                                        <p:attrNameLst>
                                          <p:attrName>style.visibility</p:attrName>
                                        </p:attrNameLst>
                                      </p:cBhvr>
                                      <p:to>
                                        <p:strVal val="visible"/>
                                      </p:to>
                                    </p:set>
                                    <p:anim calcmode="lin" valueType="num">
                                      <p:cBhvr>
                                        <p:cTn id="38" dur="1000" fill="hold"/>
                                        <p:tgtEl>
                                          <p:spTgt spid="16"/>
                                        </p:tgtEl>
                                        <p:attrNameLst>
                                          <p:attrName>ppt_w</p:attrName>
                                        </p:attrNameLst>
                                      </p:cBhvr>
                                      <p:tavLst>
                                        <p:tav tm="0">
                                          <p:val>
                                            <p:fltVal val="0"/>
                                          </p:val>
                                        </p:tav>
                                        <p:tav tm="100000">
                                          <p:val>
                                            <p:strVal val="#ppt_w"/>
                                          </p:val>
                                        </p:tav>
                                      </p:tavLst>
                                    </p:anim>
                                    <p:anim calcmode="lin" valueType="num">
                                      <p:cBhvr>
                                        <p:cTn id="39" dur="1000" fill="hold"/>
                                        <p:tgtEl>
                                          <p:spTgt spid="16"/>
                                        </p:tgtEl>
                                        <p:attrNameLst>
                                          <p:attrName>ppt_h</p:attrName>
                                        </p:attrNameLst>
                                      </p:cBhvr>
                                      <p:tavLst>
                                        <p:tav tm="0">
                                          <p:val>
                                            <p:fltVal val="0"/>
                                          </p:val>
                                        </p:tav>
                                        <p:tav tm="100000">
                                          <p:val>
                                            <p:strVal val="#ppt_h"/>
                                          </p:val>
                                        </p:tav>
                                      </p:tavLst>
                                    </p:anim>
                                    <p:animEffect transition="in" filter="fade">
                                      <p:cBhvr>
                                        <p:cTn id="4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2" grpId="1" animBg="1"/>
      <p:bldP spid="13" grpId="0" animBg="1"/>
      <p:bldP spid="13" grpId="1" animBg="1"/>
      <p:bldP spid="14" grpId="0" animBg="1"/>
      <p:bldP spid="14" grpId="1" animBg="1"/>
      <p:bldP spid="15" grpId="0" animBg="1"/>
      <p:bldP spid="16" grpId="0" animBg="1"/>
      <p:bldP spid="1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二</a:t>
            </a:r>
            <a:r>
              <a:rPr lang="zh-CN" altLang="en-US" sz="2400" dirty="0" smtClean="0">
                <a:latin typeface="微软雅黑" panose="020B0503020204020204" pitchFamily="34" charset="-122"/>
                <a:ea typeface="微软雅黑" panose="020B0503020204020204" pitchFamily="34" charset="-122"/>
              </a:rPr>
              <a:t>、模拟卷分析</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示例解析</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789383" y="1454376"/>
            <a:ext cx="387688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（三）模拟卷的组题原则（预计）</a:t>
            </a:r>
            <a:endParaRPr lang="zh-CN" altLang="en-US" sz="200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1020353" y="2113141"/>
            <a:ext cx="6617516" cy="2585323"/>
          </a:xfrm>
          <a:prstGeom prst="rect">
            <a:avLst/>
          </a:prstGeom>
          <a:noFill/>
        </p:spPr>
        <p:txBody>
          <a:bodyPr wrap="square" rtlCol="0">
            <a:spAutoFit/>
          </a:bodyPr>
          <a:lstStyle/>
          <a:p>
            <a:pPr indent="342900">
              <a:lnSpc>
                <a:spcPct val="150000"/>
              </a:lnSpc>
            </a:pPr>
            <a:r>
              <a:rPr lang="en-US" altLang="zh-CN" dirty="0" smtClean="0"/>
              <a:t>   1</a:t>
            </a:r>
            <a:r>
              <a:rPr lang="zh-CN" altLang="zh-CN" dirty="0"/>
              <a:t>．试卷中每章至少有</a:t>
            </a:r>
            <a:r>
              <a:rPr lang="en-US" altLang="zh-CN" dirty="0"/>
              <a:t>1</a:t>
            </a:r>
            <a:r>
              <a:rPr lang="zh-CN" altLang="zh-CN" dirty="0"/>
              <a:t>题．</a:t>
            </a:r>
          </a:p>
          <a:p>
            <a:pPr indent="342900">
              <a:lnSpc>
                <a:spcPct val="150000"/>
              </a:lnSpc>
            </a:pPr>
            <a:r>
              <a:rPr lang="en-US" altLang="zh-CN" dirty="0" smtClean="0"/>
              <a:t>   2</a:t>
            </a:r>
            <a:r>
              <a:rPr lang="zh-CN" altLang="zh-CN" dirty="0"/>
              <a:t>．</a:t>
            </a:r>
            <a:r>
              <a:rPr lang="zh-CN" altLang="zh-CN" dirty="0" smtClean="0"/>
              <a:t>立体几何</a:t>
            </a:r>
            <a:r>
              <a:rPr lang="zh-CN" altLang="zh-CN" dirty="0"/>
              <a:t>不出解答题</a:t>
            </a:r>
            <a:r>
              <a:rPr lang="en-US" altLang="zh-CN" dirty="0"/>
              <a:t>(</a:t>
            </a:r>
            <a:r>
              <a:rPr lang="zh-CN" altLang="zh-CN" dirty="0"/>
              <a:t>证明题</a:t>
            </a:r>
            <a:r>
              <a:rPr lang="en-US" altLang="zh-CN" dirty="0"/>
              <a:t>)</a:t>
            </a:r>
            <a:r>
              <a:rPr lang="zh-CN" altLang="zh-CN" dirty="0"/>
              <a:t>．</a:t>
            </a:r>
          </a:p>
          <a:p>
            <a:pPr indent="342900">
              <a:lnSpc>
                <a:spcPct val="150000"/>
              </a:lnSpc>
            </a:pPr>
            <a:r>
              <a:rPr lang="en-US" altLang="zh-CN" dirty="0" smtClean="0"/>
              <a:t>   3</a:t>
            </a:r>
            <a:r>
              <a:rPr lang="zh-CN" altLang="zh-CN" dirty="0"/>
              <a:t>．选考部分均为选择题或填空题．</a:t>
            </a:r>
            <a:endParaRPr lang="en-US" altLang="zh-CN" dirty="0"/>
          </a:p>
          <a:p>
            <a:pPr indent="342900">
              <a:lnSpc>
                <a:spcPct val="150000"/>
              </a:lnSpc>
            </a:pPr>
            <a:r>
              <a:rPr lang="en-US" altLang="zh-CN" dirty="0" smtClean="0"/>
              <a:t>   4</a:t>
            </a:r>
            <a:r>
              <a:rPr lang="zh-CN" altLang="zh-CN" dirty="0"/>
              <a:t>．</a:t>
            </a:r>
            <a:r>
              <a:rPr lang="zh-CN" altLang="en-US" dirty="0"/>
              <a:t>必</a:t>
            </a:r>
            <a:r>
              <a:rPr lang="zh-CN" altLang="zh-CN" dirty="0"/>
              <a:t>考部分</a:t>
            </a:r>
            <a:r>
              <a:rPr lang="zh-CN" altLang="en-US" dirty="0"/>
              <a:t>每章试题占分值与该章的课时数正相关，选考部分每章</a:t>
            </a:r>
            <a:r>
              <a:rPr lang="en-US" altLang="zh-CN" dirty="0"/>
              <a:t>1</a:t>
            </a:r>
            <a:r>
              <a:rPr lang="zh-CN" altLang="en-US" dirty="0"/>
              <a:t>道试题</a:t>
            </a:r>
            <a:r>
              <a:rPr lang="zh-CN" altLang="zh-CN" dirty="0"/>
              <a:t>．</a:t>
            </a:r>
            <a:endParaRPr lang="en-US" altLang="zh-CN" dirty="0"/>
          </a:p>
          <a:p>
            <a:pPr indent="342900">
              <a:lnSpc>
                <a:spcPct val="150000"/>
              </a:lnSpc>
            </a:pPr>
            <a:r>
              <a:rPr lang="en-US" altLang="zh-CN" dirty="0" smtClean="0"/>
              <a:t>   5</a:t>
            </a:r>
            <a:r>
              <a:rPr lang="zh-CN" altLang="zh-CN" dirty="0"/>
              <a:t>．</a:t>
            </a:r>
            <a:r>
              <a:rPr lang="en-US" altLang="zh-CN" dirty="0"/>
              <a:t>10</a:t>
            </a:r>
            <a:r>
              <a:rPr lang="zh-CN" altLang="en-US" dirty="0"/>
              <a:t>套模拟卷充分考虑知识点的覆盖</a:t>
            </a:r>
            <a:r>
              <a:rPr lang="zh-CN" altLang="zh-CN" dirty="0"/>
              <a:t>．</a:t>
            </a:r>
            <a:endParaRPr lang="zh-CN" altLang="en-US" dirty="0"/>
          </a:p>
        </p:txBody>
      </p:sp>
      <p:sp>
        <p:nvSpPr>
          <p:cNvPr id="12" name="椭圆 11"/>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椭圆 13"/>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椭圆 14"/>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2056921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par>
                                <p:cTn id="14" presetID="42" presetClass="path" presetSubtype="0" decel="100000" fill="hold" grpId="1" nodeType="withEffect">
                                  <p:stCondLst>
                                    <p:cond delay="500"/>
                                  </p:stCondLst>
                                  <p:childTnLst>
                                    <p:animMotion origin="layout" path="M -3.54167E-6 -7.40741E-7 L 0.08894 0.08519 " pathEditMode="relative" rAng="0" ptsTypes="AA">
                                      <p:cBhvr>
                                        <p:cTn id="15" dur="1000" spd="-100000" fill="hold"/>
                                        <p:tgtEl>
                                          <p:spTgt spid="12"/>
                                        </p:tgtEl>
                                        <p:attrNameLst>
                                          <p:attrName>ppt_x</p:attrName>
                                          <p:attrName>ppt_y</p:attrName>
                                        </p:attrNameLst>
                                      </p:cBhvr>
                                      <p:rCtr x="4440" y="4259"/>
                                    </p:animMotion>
                                  </p:childTnLst>
                                </p:cTn>
                              </p:par>
                              <p:par>
                                <p:cTn id="16" presetID="10" presetClass="entr" presetSubtype="0" fill="hold" grpId="0" nodeType="withEffect">
                                  <p:stCondLst>
                                    <p:cond delay="50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childTnLst>
                                </p:cTn>
                              </p:par>
                              <p:par>
                                <p:cTn id="19" presetID="42" presetClass="path" presetSubtype="0" decel="100000" fill="hold" grpId="1" nodeType="withEffect">
                                  <p:stCondLst>
                                    <p:cond delay="500"/>
                                  </p:stCondLst>
                                  <p:childTnLst>
                                    <p:animMotion origin="layout" path="M -4.375E-6 -4.07407E-6 L -0.06315 -0.1074 " pathEditMode="relative" rAng="0" ptsTypes="AA">
                                      <p:cBhvr>
                                        <p:cTn id="20" dur="1000" spd="-100000" fill="hold"/>
                                        <p:tgtEl>
                                          <p:spTgt spid="13"/>
                                        </p:tgtEl>
                                        <p:attrNameLst>
                                          <p:attrName>ppt_x</p:attrName>
                                          <p:attrName>ppt_y</p:attrName>
                                        </p:attrNameLst>
                                      </p:cBhvr>
                                      <p:rCtr x="-3164" y="-5370"/>
                                    </p:animMotion>
                                  </p:childTnLst>
                                </p:cTn>
                              </p:par>
                              <p:par>
                                <p:cTn id="21" presetID="10" presetClass="entr" presetSubtype="0" fill="hold" grpId="0" nodeType="withEffect">
                                  <p:stCondLst>
                                    <p:cond delay="50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1000"/>
                                        <p:tgtEl>
                                          <p:spTgt spid="14"/>
                                        </p:tgtEl>
                                      </p:cBhvr>
                                    </p:animEffect>
                                  </p:childTnLst>
                                </p:cTn>
                              </p:par>
                              <p:par>
                                <p:cTn id="24" presetID="42" presetClass="path" presetSubtype="0" decel="100000" fill="hold" grpId="1" nodeType="withEffect">
                                  <p:stCondLst>
                                    <p:cond delay="500"/>
                                  </p:stCondLst>
                                  <p:childTnLst>
                                    <p:animMotion origin="layout" path="M 1.25E-6 4.07407E-6 L 0.00404 -0.17963 " pathEditMode="relative" rAng="0" ptsTypes="AA">
                                      <p:cBhvr>
                                        <p:cTn id="25" dur="1000" spd="-100000" fill="hold"/>
                                        <p:tgtEl>
                                          <p:spTgt spid="14"/>
                                        </p:tgtEl>
                                        <p:attrNameLst>
                                          <p:attrName>ppt_x</p:attrName>
                                          <p:attrName>ppt_y</p:attrName>
                                        </p:attrNameLst>
                                      </p:cBhvr>
                                      <p:rCtr x="195" y="-8981"/>
                                    </p:animMotion>
                                  </p:childTnLst>
                                </p:cTn>
                              </p:par>
                              <p:par>
                                <p:cTn id="26" presetID="53" presetClass="entr" presetSubtype="16" fill="hold" grpId="0" nodeType="withEffect">
                                  <p:stCondLst>
                                    <p:cond delay="1250"/>
                                  </p:stCondLst>
                                  <p:childTnLst>
                                    <p:set>
                                      <p:cBhvr>
                                        <p:cTn id="27" dur="1" fill="hold">
                                          <p:stCondLst>
                                            <p:cond delay="0"/>
                                          </p:stCondLst>
                                        </p:cTn>
                                        <p:tgtEl>
                                          <p:spTgt spid="15"/>
                                        </p:tgtEl>
                                        <p:attrNameLst>
                                          <p:attrName>style.visibility</p:attrName>
                                        </p:attrNameLst>
                                      </p:cBhvr>
                                      <p:to>
                                        <p:strVal val="visible"/>
                                      </p:to>
                                    </p:set>
                                    <p:anim calcmode="lin" valueType="num">
                                      <p:cBhvr>
                                        <p:cTn id="28" dur="1000" fill="hold"/>
                                        <p:tgtEl>
                                          <p:spTgt spid="15"/>
                                        </p:tgtEl>
                                        <p:attrNameLst>
                                          <p:attrName>ppt_w</p:attrName>
                                        </p:attrNameLst>
                                      </p:cBhvr>
                                      <p:tavLst>
                                        <p:tav tm="0">
                                          <p:val>
                                            <p:fltVal val="0"/>
                                          </p:val>
                                        </p:tav>
                                        <p:tav tm="100000">
                                          <p:val>
                                            <p:strVal val="#ppt_w"/>
                                          </p:val>
                                        </p:tav>
                                      </p:tavLst>
                                    </p:anim>
                                    <p:anim calcmode="lin" valueType="num">
                                      <p:cBhvr>
                                        <p:cTn id="29" dur="1000" fill="hold"/>
                                        <p:tgtEl>
                                          <p:spTgt spid="15"/>
                                        </p:tgtEl>
                                        <p:attrNameLst>
                                          <p:attrName>ppt_h</p:attrName>
                                        </p:attrNameLst>
                                      </p:cBhvr>
                                      <p:tavLst>
                                        <p:tav tm="0">
                                          <p:val>
                                            <p:fltVal val="0"/>
                                          </p:val>
                                        </p:tav>
                                        <p:tav tm="100000">
                                          <p:val>
                                            <p:strVal val="#ppt_h"/>
                                          </p:val>
                                        </p:tav>
                                      </p:tavLst>
                                    </p:anim>
                                    <p:animEffect transition="in" filter="fade">
                                      <p:cBhvr>
                                        <p:cTn id="30" dur="1000"/>
                                        <p:tgtEl>
                                          <p:spTgt spid="15"/>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Effect transition="in" filter="fade">
                                      <p:cBhvr>
                                        <p:cTn id="35" dur="1000"/>
                                        <p:tgtEl>
                                          <p:spTgt spid="17"/>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6"/>
                                        </p:tgtEl>
                                        <p:attrNameLst>
                                          <p:attrName>style.visibility</p:attrName>
                                        </p:attrNameLst>
                                      </p:cBhvr>
                                      <p:to>
                                        <p:strVal val="visible"/>
                                      </p:to>
                                    </p:set>
                                    <p:anim calcmode="lin" valueType="num">
                                      <p:cBhvr>
                                        <p:cTn id="38" dur="1000" fill="hold"/>
                                        <p:tgtEl>
                                          <p:spTgt spid="16"/>
                                        </p:tgtEl>
                                        <p:attrNameLst>
                                          <p:attrName>ppt_w</p:attrName>
                                        </p:attrNameLst>
                                      </p:cBhvr>
                                      <p:tavLst>
                                        <p:tav tm="0">
                                          <p:val>
                                            <p:fltVal val="0"/>
                                          </p:val>
                                        </p:tav>
                                        <p:tav tm="100000">
                                          <p:val>
                                            <p:strVal val="#ppt_w"/>
                                          </p:val>
                                        </p:tav>
                                      </p:tavLst>
                                    </p:anim>
                                    <p:anim calcmode="lin" valueType="num">
                                      <p:cBhvr>
                                        <p:cTn id="39" dur="1000" fill="hold"/>
                                        <p:tgtEl>
                                          <p:spTgt spid="16"/>
                                        </p:tgtEl>
                                        <p:attrNameLst>
                                          <p:attrName>ppt_h</p:attrName>
                                        </p:attrNameLst>
                                      </p:cBhvr>
                                      <p:tavLst>
                                        <p:tav tm="0">
                                          <p:val>
                                            <p:fltVal val="0"/>
                                          </p:val>
                                        </p:tav>
                                        <p:tav tm="100000">
                                          <p:val>
                                            <p:strVal val="#ppt_h"/>
                                          </p:val>
                                        </p:tav>
                                      </p:tavLst>
                                    </p:anim>
                                    <p:animEffect transition="in" filter="fade">
                                      <p:cBhvr>
                                        <p:cTn id="4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animBg="1"/>
      <p:bldP spid="12" grpId="1" animBg="1"/>
      <p:bldP spid="13" grpId="0" animBg="1"/>
      <p:bldP spid="13" grpId="1" animBg="1"/>
      <p:bldP spid="14" grpId="0" animBg="1"/>
      <p:bldP spid="14" grpId="1" animBg="1"/>
      <p:bldP spid="15" grpId="0" animBg="1"/>
      <p:bldP spid="16" grpId="0" animBg="1"/>
      <p:bldP spid="1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二</a:t>
            </a:r>
            <a:r>
              <a:rPr lang="zh-CN" altLang="en-US" sz="2400" dirty="0" smtClean="0">
                <a:latin typeface="微软雅黑" panose="020B0503020204020204" pitchFamily="34" charset="-122"/>
                <a:ea typeface="微软雅黑" panose="020B0503020204020204" pitchFamily="34" charset="-122"/>
              </a:rPr>
              <a:t>、模拟卷分析</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示例解析</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789383" y="1454376"/>
            <a:ext cx="387688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（四）试题的难度控制（预计）</a:t>
            </a:r>
            <a:endParaRPr lang="zh-CN" altLang="en-US" sz="2000" dirty="0">
              <a:latin typeface="微软雅黑" panose="020B0503020204020204" pitchFamily="34" charset="-122"/>
              <a:ea typeface="微软雅黑" panose="020B0503020204020204" pitchFamily="34" charset="-122"/>
            </a:endParaRPr>
          </a:p>
        </p:txBody>
      </p:sp>
      <p:sp>
        <p:nvSpPr>
          <p:cNvPr id="8" name="文本框 7"/>
          <p:cNvSpPr txBox="1"/>
          <p:nvPr/>
        </p:nvSpPr>
        <p:spPr>
          <a:xfrm>
            <a:off x="685800" y="2177055"/>
            <a:ext cx="7770512" cy="3046988"/>
          </a:xfrm>
          <a:prstGeom prst="rect">
            <a:avLst/>
          </a:prstGeom>
          <a:noFill/>
        </p:spPr>
        <p:txBody>
          <a:bodyPr wrap="square" rtlCol="0">
            <a:spAutoFit/>
          </a:bodyPr>
          <a:lstStyle/>
          <a:p>
            <a:pPr indent="342900">
              <a:lnSpc>
                <a:spcPct val="150000"/>
              </a:lnSpc>
            </a:pPr>
            <a:r>
              <a:rPr lang="zh-CN" altLang="en-US" sz="1600" dirty="0"/>
              <a:t>关于试题的难度控制（</a:t>
            </a:r>
            <a:r>
              <a:rPr lang="en-US" altLang="zh-CN" sz="1600" dirty="0"/>
              <a:t>A</a:t>
            </a:r>
            <a:r>
              <a:rPr lang="zh-CN" altLang="zh-CN" sz="1600" dirty="0"/>
              <a:t>、</a:t>
            </a:r>
            <a:r>
              <a:rPr lang="en-US" altLang="zh-CN" sz="1600" dirty="0"/>
              <a:t>B</a:t>
            </a:r>
            <a:r>
              <a:rPr lang="zh-CN" altLang="zh-CN" sz="1600" dirty="0"/>
              <a:t>、</a:t>
            </a:r>
            <a:r>
              <a:rPr lang="en-US" altLang="zh-CN" sz="1600" dirty="0"/>
              <a:t>C </a:t>
            </a:r>
            <a:r>
              <a:rPr lang="zh-CN" altLang="zh-CN" sz="1600" dirty="0"/>
              <a:t>难度分别代表容易题、中等题和较难题</a:t>
            </a:r>
            <a:r>
              <a:rPr lang="zh-CN" altLang="en-US" sz="1600" dirty="0"/>
              <a:t>）：</a:t>
            </a:r>
            <a:endParaRPr lang="en-US" altLang="zh-CN" sz="1600" dirty="0"/>
          </a:p>
          <a:p>
            <a:pPr indent="342900">
              <a:lnSpc>
                <a:spcPct val="150000"/>
              </a:lnSpc>
            </a:pPr>
            <a:r>
              <a:rPr lang="en-US" altLang="zh-CN" sz="1600" dirty="0"/>
              <a:t>1</a:t>
            </a:r>
            <a:r>
              <a:rPr lang="zh-CN" altLang="zh-CN" sz="1600" dirty="0"/>
              <a:t>．II卷选考模块内容试题难度全部为</a:t>
            </a:r>
            <a:r>
              <a:rPr lang="en-US" altLang="zh-CN" sz="1600" dirty="0"/>
              <a:t> A </a:t>
            </a:r>
            <a:r>
              <a:rPr lang="zh-CN" altLang="en-US" sz="1600" dirty="0"/>
              <a:t>；</a:t>
            </a:r>
            <a:endParaRPr lang="en-US" altLang="zh-CN" sz="1600" dirty="0"/>
          </a:p>
          <a:p>
            <a:pPr indent="342900">
              <a:lnSpc>
                <a:spcPct val="150000"/>
              </a:lnSpc>
            </a:pPr>
            <a:r>
              <a:rPr lang="en-US" altLang="zh-CN" sz="1600" dirty="0"/>
              <a:t>2</a:t>
            </a:r>
            <a:r>
              <a:rPr lang="zh-CN" altLang="zh-CN" sz="1600" dirty="0"/>
              <a:t>．I卷</a:t>
            </a:r>
            <a:r>
              <a:rPr lang="zh-CN" altLang="en-US" sz="1600" dirty="0"/>
              <a:t>选择题有 </a:t>
            </a:r>
            <a:r>
              <a:rPr lang="en-US" altLang="zh-CN" sz="1600" dirty="0"/>
              <a:t>B </a:t>
            </a:r>
            <a:r>
              <a:rPr lang="zh-CN" altLang="en-US" sz="1600" dirty="0"/>
              <a:t>难度题和 </a:t>
            </a:r>
            <a:r>
              <a:rPr lang="en-US" altLang="zh-CN" sz="1600" dirty="0"/>
              <a:t>C </a:t>
            </a:r>
            <a:r>
              <a:rPr lang="zh-CN" altLang="en-US" sz="1600" dirty="0"/>
              <a:t>难度题，填空题最高到 </a:t>
            </a:r>
            <a:r>
              <a:rPr lang="en-US" altLang="zh-CN" sz="1600" dirty="0"/>
              <a:t>B </a:t>
            </a:r>
            <a:r>
              <a:rPr lang="zh-CN" altLang="en-US" sz="1600" dirty="0"/>
              <a:t>难度，</a:t>
            </a:r>
            <a:r>
              <a:rPr lang="zh-CN" altLang="zh-CN" sz="1600" dirty="0"/>
              <a:t>解答题</a:t>
            </a:r>
            <a:r>
              <a:rPr lang="en-US" altLang="zh-CN" sz="1600" dirty="0"/>
              <a:t> 1A 1B 1C</a:t>
            </a:r>
            <a:r>
              <a:rPr lang="zh-CN" altLang="zh-CN" sz="1600" dirty="0"/>
              <a:t>；</a:t>
            </a:r>
          </a:p>
          <a:p>
            <a:pPr indent="342900">
              <a:lnSpc>
                <a:spcPct val="150000"/>
              </a:lnSpc>
            </a:pPr>
            <a:r>
              <a:rPr lang="en-US" altLang="zh-CN" sz="1600" dirty="0"/>
              <a:t>3</a:t>
            </a:r>
            <a:r>
              <a:rPr lang="zh-CN" altLang="zh-CN" sz="1600" dirty="0"/>
              <a:t>．</a:t>
            </a:r>
            <a:r>
              <a:rPr lang="zh-CN" altLang="en-US" sz="1600" dirty="0"/>
              <a:t>立体几何原则上不涉及 </a:t>
            </a:r>
            <a:r>
              <a:rPr lang="en-US" altLang="zh-CN" sz="1600" dirty="0"/>
              <a:t>C </a:t>
            </a:r>
            <a:r>
              <a:rPr lang="zh-CN" altLang="en-US" sz="1600" dirty="0"/>
              <a:t>难度题；</a:t>
            </a:r>
            <a:endParaRPr lang="en-US" altLang="zh-CN" sz="1600" dirty="0"/>
          </a:p>
          <a:p>
            <a:pPr indent="342900">
              <a:lnSpc>
                <a:spcPct val="150000"/>
              </a:lnSpc>
            </a:pPr>
            <a:r>
              <a:rPr lang="en-US" altLang="zh-CN" sz="1600" dirty="0"/>
              <a:t>4</a:t>
            </a:r>
            <a:r>
              <a:rPr lang="zh-CN" altLang="zh-CN" sz="1600" dirty="0"/>
              <a:t>．全卷容易题、中等题和较难题的总分比例控制在</a:t>
            </a:r>
            <a:r>
              <a:rPr lang="en-US" altLang="zh-CN" sz="1600" dirty="0"/>
              <a:t>7</a:t>
            </a:r>
            <a:r>
              <a:rPr lang="zh-CN" altLang="zh-CN" sz="1600" dirty="0"/>
              <a:t>：</a:t>
            </a:r>
            <a:r>
              <a:rPr lang="en-US" altLang="zh-CN" sz="1600" dirty="0"/>
              <a:t>2</a:t>
            </a:r>
            <a:r>
              <a:rPr lang="zh-CN" altLang="zh-CN" sz="1600" dirty="0"/>
              <a:t>：</a:t>
            </a:r>
            <a:r>
              <a:rPr lang="en-US" altLang="zh-CN" sz="1600" dirty="0"/>
              <a:t>1</a:t>
            </a:r>
            <a:r>
              <a:rPr lang="zh-CN" altLang="zh-CN" sz="1600" dirty="0"/>
              <a:t>左右；解答题的难度等级是指部分最高达到的难度，全题要分步，难度有梯度（例难度为</a:t>
            </a:r>
            <a:r>
              <a:rPr lang="en-US" altLang="zh-CN" sz="1600" dirty="0"/>
              <a:t> C </a:t>
            </a:r>
            <a:r>
              <a:rPr lang="zh-CN" altLang="zh-CN" sz="1600" dirty="0"/>
              <a:t>的</a:t>
            </a:r>
            <a:r>
              <a:rPr lang="en-US" altLang="zh-CN" sz="1600" dirty="0"/>
              <a:t>10</a:t>
            </a:r>
            <a:r>
              <a:rPr lang="zh-CN" altLang="zh-CN" sz="1600" dirty="0"/>
              <a:t>分题中，容易、中等和较难部分占比</a:t>
            </a:r>
            <a:r>
              <a:rPr lang="zh-CN" altLang="en-US" sz="1600" dirty="0"/>
              <a:t>约</a:t>
            </a:r>
            <a:r>
              <a:rPr lang="zh-CN" altLang="zh-CN" sz="1600" dirty="0"/>
              <a:t>为</a:t>
            </a:r>
            <a:r>
              <a:rPr lang="en-US" altLang="zh-CN" sz="1600" dirty="0"/>
              <a:t>5</a:t>
            </a:r>
            <a:r>
              <a:rPr lang="zh-CN" altLang="zh-CN" sz="1600" dirty="0"/>
              <a:t>：</a:t>
            </a:r>
            <a:r>
              <a:rPr lang="en-US" altLang="zh-CN" sz="1600" dirty="0"/>
              <a:t>3</a:t>
            </a:r>
            <a:r>
              <a:rPr lang="zh-CN" altLang="zh-CN" sz="1600" dirty="0"/>
              <a:t>：</a:t>
            </a:r>
            <a:r>
              <a:rPr lang="en-US" altLang="zh-CN" sz="1600" dirty="0"/>
              <a:t>2</a:t>
            </a:r>
            <a:r>
              <a:rPr lang="zh-CN" altLang="zh-CN" sz="1600" dirty="0"/>
              <a:t>；难度为</a:t>
            </a:r>
            <a:r>
              <a:rPr lang="en-US" altLang="zh-CN" sz="1600" dirty="0"/>
              <a:t> B </a:t>
            </a:r>
            <a:r>
              <a:rPr lang="zh-CN" altLang="zh-CN" sz="1600" dirty="0"/>
              <a:t>的</a:t>
            </a:r>
            <a:r>
              <a:rPr lang="en-US" altLang="zh-CN" sz="1600" dirty="0"/>
              <a:t>10</a:t>
            </a:r>
            <a:r>
              <a:rPr lang="zh-CN" altLang="zh-CN" sz="1600" dirty="0"/>
              <a:t>分题中，容易、中等部分占比</a:t>
            </a:r>
            <a:r>
              <a:rPr lang="zh-CN" altLang="en-US" sz="1600" dirty="0"/>
              <a:t>约</a:t>
            </a:r>
            <a:r>
              <a:rPr lang="zh-CN" altLang="zh-CN" sz="1600" dirty="0"/>
              <a:t>为</a:t>
            </a:r>
            <a:r>
              <a:rPr lang="en-US" altLang="zh-CN" sz="1600" dirty="0"/>
              <a:t>5</a:t>
            </a:r>
            <a:r>
              <a:rPr lang="zh-CN" altLang="zh-CN" sz="1600" dirty="0"/>
              <a:t>：</a:t>
            </a:r>
            <a:r>
              <a:rPr lang="en-US" altLang="zh-CN" sz="1600" dirty="0"/>
              <a:t>5</a:t>
            </a:r>
            <a:r>
              <a:rPr lang="zh-CN" altLang="zh-CN" sz="1600" dirty="0"/>
              <a:t>）．</a:t>
            </a:r>
            <a:endParaRPr lang="en-US" altLang="zh-CN" sz="1600" dirty="0"/>
          </a:p>
        </p:txBody>
      </p:sp>
      <p:sp>
        <p:nvSpPr>
          <p:cNvPr id="12" name="椭圆 11"/>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椭圆 13"/>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椭圆 14"/>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4819088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par>
                                <p:cTn id="14" presetID="42" presetClass="path" presetSubtype="0" decel="100000" fill="hold" grpId="1" nodeType="withEffect">
                                  <p:stCondLst>
                                    <p:cond delay="500"/>
                                  </p:stCondLst>
                                  <p:childTnLst>
                                    <p:animMotion origin="layout" path="M -3.54167E-6 -7.40741E-7 L 0.08894 0.08519 " pathEditMode="relative" rAng="0" ptsTypes="AA">
                                      <p:cBhvr>
                                        <p:cTn id="15" dur="1000" spd="-100000" fill="hold"/>
                                        <p:tgtEl>
                                          <p:spTgt spid="12"/>
                                        </p:tgtEl>
                                        <p:attrNameLst>
                                          <p:attrName>ppt_x</p:attrName>
                                          <p:attrName>ppt_y</p:attrName>
                                        </p:attrNameLst>
                                      </p:cBhvr>
                                      <p:rCtr x="4440" y="4259"/>
                                    </p:animMotion>
                                  </p:childTnLst>
                                </p:cTn>
                              </p:par>
                              <p:par>
                                <p:cTn id="16" presetID="10" presetClass="entr" presetSubtype="0" fill="hold" grpId="0" nodeType="withEffect">
                                  <p:stCondLst>
                                    <p:cond delay="50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childTnLst>
                                </p:cTn>
                              </p:par>
                              <p:par>
                                <p:cTn id="19" presetID="42" presetClass="path" presetSubtype="0" decel="100000" fill="hold" grpId="1" nodeType="withEffect">
                                  <p:stCondLst>
                                    <p:cond delay="500"/>
                                  </p:stCondLst>
                                  <p:childTnLst>
                                    <p:animMotion origin="layout" path="M -4.375E-6 -4.07407E-6 L -0.06315 -0.1074 " pathEditMode="relative" rAng="0" ptsTypes="AA">
                                      <p:cBhvr>
                                        <p:cTn id="20" dur="1000" spd="-100000" fill="hold"/>
                                        <p:tgtEl>
                                          <p:spTgt spid="13"/>
                                        </p:tgtEl>
                                        <p:attrNameLst>
                                          <p:attrName>ppt_x</p:attrName>
                                          <p:attrName>ppt_y</p:attrName>
                                        </p:attrNameLst>
                                      </p:cBhvr>
                                      <p:rCtr x="-3164" y="-5370"/>
                                    </p:animMotion>
                                  </p:childTnLst>
                                </p:cTn>
                              </p:par>
                              <p:par>
                                <p:cTn id="21" presetID="10" presetClass="entr" presetSubtype="0" fill="hold" grpId="0" nodeType="withEffect">
                                  <p:stCondLst>
                                    <p:cond delay="50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1000"/>
                                        <p:tgtEl>
                                          <p:spTgt spid="14"/>
                                        </p:tgtEl>
                                      </p:cBhvr>
                                    </p:animEffect>
                                  </p:childTnLst>
                                </p:cTn>
                              </p:par>
                              <p:par>
                                <p:cTn id="24" presetID="42" presetClass="path" presetSubtype="0" decel="100000" fill="hold" grpId="1" nodeType="withEffect">
                                  <p:stCondLst>
                                    <p:cond delay="500"/>
                                  </p:stCondLst>
                                  <p:childTnLst>
                                    <p:animMotion origin="layout" path="M 1.25E-6 4.07407E-6 L 0.00404 -0.17963 " pathEditMode="relative" rAng="0" ptsTypes="AA">
                                      <p:cBhvr>
                                        <p:cTn id="25" dur="1000" spd="-100000" fill="hold"/>
                                        <p:tgtEl>
                                          <p:spTgt spid="14"/>
                                        </p:tgtEl>
                                        <p:attrNameLst>
                                          <p:attrName>ppt_x</p:attrName>
                                          <p:attrName>ppt_y</p:attrName>
                                        </p:attrNameLst>
                                      </p:cBhvr>
                                      <p:rCtr x="195" y="-8981"/>
                                    </p:animMotion>
                                  </p:childTnLst>
                                </p:cTn>
                              </p:par>
                              <p:par>
                                <p:cTn id="26" presetID="53" presetClass="entr" presetSubtype="16" fill="hold" grpId="0" nodeType="withEffect">
                                  <p:stCondLst>
                                    <p:cond delay="1250"/>
                                  </p:stCondLst>
                                  <p:childTnLst>
                                    <p:set>
                                      <p:cBhvr>
                                        <p:cTn id="27" dur="1" fill="hold">
                                          <p:stCondLst>
                                            <p:cond delay="0"/>
                                          </p:stCondLst>
                                        </p:cTn>
                                        <p:tgtEl>
                                          <p:spTgt spid="15"/>
                                        </p:tgtEl>
                                        <p:attrNameLst>
                                          <p:attrName>style.visibility</p:attrName>
                                        </p:attrNameLst>
                                      </p:cBhvr>
                                      <p:to>
                                        <p:strVal val="visible"/>
                                      </p:to>
                                    </p:set>
                                    <p:anim calcmode="lin" valueType="num">
                                      <p:cBhvr>
                                        <p:cTn id="28" dur="1000" fill="hold"/>
                                        <p:tgtEl>
                                          <p:spTgt spid="15"/>
                                        </p:tgtEl>
                                        <p:attrNameLst>
                                          <p:attrName>ppt_w</p:attrName>
                                        </p:attrNameLst>
                                      </p:cBhvr>
                                      <p:tavLst>
                                        <p:tav tm="0">
                                          <p:val>
                                            <p:fltVal val="0"/>
                                          </p:val>
                                        </p:tav>
                                        <p:tav tm="100000">
                                          <p:val>
                                            <p:strVal val="#ppt_w"/>
                                          </p:val>
                                        </p:tav>
                                      </p:tavLst>
                                    </p:anim>
                                    <p:anim calcmode="lin" valueType="num">
                                      <p:cBhvr>
                                        <p:cTn id="29" dur="1000" fill="hold"/>
                                        <p:tgtEl>
                                          <p:spTgt spid="15"/>
                                        </p:tgtEl>
                                        <p:attrNameLst>
                                          <p:attrName>ppt_h</p:attrName>
                                        </p:attrNameLst>
                                      </p:cBhvr>
                                      <p:tavLst>
                                        <p:tav tm="0">
                                          <p:val>
                                            <p:fltVal val="0"/>
                                          </p:val>
                                        </p:tav>
                                        <p:tav tm="100000">
                                          <p:val>
                                            <p:strVal val="#ppt_h"/>
                                          </p:val>
                                        </p:tav>
                                      </p:tavLst>
                                    </p:anim>
                                    <p:animEffect transition="in" filter="fade">
                                      <p:cBhvr>
                                        <p:cTn id="30" dur="1000"/>
                                        <p:tgtEl>
                                          <p:spTgt spid="15"/>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Effect transition="in" filter="fade">
                                      <p:cBhvr>
                                        <p:cTn id="35" dur="1000"/>
                                        <p:tgtEl>
                                          <p:spTgt spid="17"/>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6"/>
                                        </p:tgtEl>
                                        <p:attrNameLst>
                                          <p:attrName>style.visibility</p:attrName>
                                        </p:attrNameLst>
                                      </p:cBhvr>
                                      <p:to>
                                        <p:strVal val="visible"/>
                                      </p:to>
                                    </p:set>
                                    <p:anim calcmode="lin" valueType="num">
                                      <p:cBhvr>
                                        <p:cTn id="38" dur="1000" fill="hold"/>
                                        <p:tgtEl>
                                          <p:spTgt spid="16"/>
                                        </p:tgtEl>
                                        <p:attrNameLst>
                                          <p:attrName>ppt_w</p:attrName>
                                        </p:attrNameLst>
                                      </p:cBhvr>
                                      <p:tavLst>
                                        <p:tav tm="0">
                                          <p:val>
                                            <p:fltVal val="0"/>
                                          </p:val>
                                        </p:tav>
                                        <p:tav tm="100000">
                                          <p:val>
                                            <p:strVal val="#ppt_w"/>
                                          </p:val>
                                        </p:tav>
                                      </p:tavLst>
                                    </p:anim>
                                    <p:anim calcmode="lin" valueType="num">
                                      <p:cBhvr>
                                        <p:cTn id="39" dur="1000" fill="hold"/>
                                        <p:tgtEl>
                                          <p:spTgt spid="16"/>
                                        </p:tgtEl>
                                        <p:attrNameLst>
                                          <p:attrName>ppt_h</p:attrName>
                                        </p:attrNameLst>
                                      </p:cBhvr>
                                      <p:tavLst>
                                        <p:tav tm="0">
                                          <p:val>
                                            <p:fltVal val="0"/>
                                          </p:val>
                                        </p:tav>
                                        <p:tav tm="100000">
                                          <p:val>
                                            <p:strVal val="#ppt_h"/>
                                          </p:val>
                                        </p:tav>
                                      </p:tavLst>
                                    </p:anim>
                                    <p:animEffect transition="in" filter="fade">
                                      <p:cBhvr>
                                        <p:cTn id="4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2" grpId="1" animBg="1"/>
      <p:bldP spid="13" grpId="0" animBg="1"/>
      <p:bldP spid="13" grpId="1" animBg="1"/>
      <p:bldP spid="14" grpId="0" animBg="1"/>
      <p:bldP spid="14" grpId="1" animBg="1"/>
      <p:bldP spid="15"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3181246" y="1965968"/>
            <a:ext cx="4367080" cy="3269613"/>
          </a:xfrm>
          <a:prstGeom prst="rect">
            <a:avLst/>
          </a:prstGeom>
          <a:noFill/>
        </p:spPr>
        <p:txBody>
          <a:bodyPr wrap="square" rtlCol="0">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一</a:t>
            </a:r>
            <a:r>
              <a:rPr lang="zh-CN" altLang="en-US" sz="2000" dirty="0">
                <a:latin typeface="微软雅黑" panose="020B0503020204020204" pitchFamily="34" charset="-122"/>
                <a:ea typeface="微软雅黑" panose="020B0503020204020204" pitchFamily="34" charset="-122"/>
              </a:rPr>
              <a:t>、学业水平考试</a:t>
            </a:r>
            <a:r>
              <a:rPr lang="zh-CN" altLang="en-US" sz="2000" dirty="0" smtClean="0">
                <a:latin typeface="微软雅黑" panose="020B0503020204020204" pitchFamily="34" charset="-122"/>
                <a:ea typeface="微软雅黑" panose="020B0503020204020204" pitchFamily="34" charset="-122"/>
              </a:rPr>
              <a:t>的意义</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二</a:t>
            </a:r>
            <a:r>
              <a:rPr lang="zh-CN" altLang="en-US" sz="2000" dirty="0">
                <a:latin typeface="微软雅黑" panose="020B0503020204020204" pitchFamily="34" charset="-122"/>
                <a:ea typeface="微软雅黑" panose="020B0503020204020204" pitchFamily="34" charset="-122"/>
              </a:rPr>
              <a:t>、学业水平考试的基本原则</a:t>
            </a:r>
          </a:p>
          <a:p>
            <a:pPr>
              <a:lnSpc>
                <a:spcPct val="150000"/>
              </a:lnSpc>
            </a:pPr>
            <a:r>
              <a:rPr lang="zh-CN" altLang="en-US" sz="2000" dirty="0">
                <a:latin typeface="微软雅黑" panose="020B0503020204020204" pitchFamily="34" charset="-122"/>
                <a:ea typeface="微软雅黑" panose="020B0503020204020204" pitchFamily="34" charset="-122"/>
              </a:rPr>
              <a:t>三、学业水平考试的内容、形式</a:t>
            </a:r>
          </a:p>
          <a:p>
            <a:pPr>
              <a:lnSpc>
                <a:spcPct val="150000"/>
              </a:lnSpc>
            </a:pPr>
            <a:r>
              <a:rPr lang="zh-CN" altLang="en-US" sz="2000" dirty="0" smtClean="0">
                <a:latin typeface="微软雅黑" panose="020B0503020204020204" pitchFamily="34" charset="-122"/>
                <a:ea typeface="微软雅黑" panose="020B0503020204020204" pitchFamily="34" charset="-122"/>
              </a:rPr>
              <a:t>四、</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学业水平考试的成绩评定</a:t>
            </a:r>
          </a:p>
          <a:p>
            <a:pPr>
              <a:lnSpc>
                <a:spcPct val="150000"/>
              </a:lnSpc>
            </a:pPr>
            <a:r>
              <a:rPr lang="zh-CN" altLang="en-US" sz="2000" dirty="0" smtClean="0">
                <a:latin typeface="微软雅黑" panose="020B0503020204020204" pitchFamily="34" charset="-122"/>
                <a:ea typeface="微软雅黑" panose="020B0503020204020204" pitchFamily="34" charset="-122"/>
              </a:rPr>
              <a:t>五、</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学业水平考试的研究进展</a:t>
            </a:r>
          </a:p>
          <a:p>
            <a:pPr>
              <a:lnSpc>
                <a:spcPct val="150000"/>
              </a:lnSpc>
            </a:pPr>
            <a:r>
              <a:rPr lang="zh-CN" altLang="en-US" sz="2000" dirty="0" smtClean="0">
                <a:latin typeface="微软雅黑" panose="020B0503020204020204" pitchFamily="34" charset="-122"/>
                <a:ea typeface="微软雅黑" panose="020B0503020204020204" pitchFamily="34" charset="-122"/>
              </a:rPr>
              <a:t>六、</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学业水平考试组织</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工作</a:t>
            </a:r>
            <a:endParaRPr lang="en-US" altLang="zh-CN" sz="2000" dirty="0" smtClean="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50000"/>
              </a:lnSpc>
            </a:pP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七、</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学业水平考试重要</a:t>
            </a:r>
            <a:r>
              <a:rPr lang="zh-CN" altLang="en-US" sz="2000" dirty="0" smtClean="0">
                <a:solidFill>
                  <a:schemeClr val="tx1">
                    <a:lumMod val="75000"/>
                    <a:lumOff val="25000"/>
                  </a:schemeClr>
                </a:solidFill>
                <a:latin typeface="微软雅黑" panose="020B0503020204020204" pitchFamily="34" charset="-122"/>
                <a:ea typeface="微软雅黑" panose="020B0503020204020204" pitchFamily="34" charset="-122"/>
              </a:rPr>
              <a:t>文件</a:t>
            </a:r>
            <a:endParaRPr lang="zh-CN" altLang="en-US" sz="2000" dirty="0">
              <a:latin typeface="微软雅黑" panose="020B0503020204020204" pitchFamily="34" charset="-122"/>
              <a:ea typeface="微软雅黑" panose="020B0503020204020204" pitchFamily="34" charset="-122"/>
            </a:endParaRPr>
          </a:p>
        </p:txBody>
      </p:sp>
      <p:sp>
        <p:nvSpPr>
          <p:cNvPr id="4" name="椭圆 3"/>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5" name="椭圆 4"/>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6" name="椭圆 5"/>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椭圆 6"/>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椭圆 7"/>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椭圆 8"/>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文本框 9"/>
          <p:cNvSpPr txBox="1"/>
          <p:nvPr/>
        </p:nvSpPr>
        <p:spPr>
          <a:xfrm>
            <a:off x="2070248" y="2178755"/>
            <a:ext cx="627797" cy="2677656"/>
          </a:xfrm>
          <a:prstGeom prst="rect">
            <a:avLst/>
          </a:prstGeom>
          <a:noFill/>
        </p:spPr>
        <p:txBody>
          <a:bodyPr vert="horz" wrap="square" rtlCol="0">
            <a:spAutoFit/>
          </a:bodyPr>
          <a:lstStyle/>
          <a:p>
            <a:pPr>
              <a:lnSpc>
                <a:spcPct val="150000"/>
              </a:lnSpc>
            </a:pPr>
            <a:r>
              <a:rPr lang="zh-CN" altLang="en-US" sz="2800" b="1" dirty="0" smtClean="0">
                <a:solidFill>
                  <a:srgbClr val="C00000"/>
                </a:solidFill>
                <a:latin typeface="微软雅黑" panose="020B0503020204020204" pitchFamily="34" charset="-122"/>
                <a:ea typeface="微软雅黑" panose="020B0503020204020204" pitchFamily="34" charset="-122"/>
              </a:rPr>
              <a:t>主要</a:t>
            </a:r>
            <a:r>
              <a:rPr lang="zh-CN" altLang="en-US" sz="2800" b="1" dirty="0">
                <a:solidFill>
                  <a:srgbClr val="C00000"/>
                </a:solidFill>
                <a:latin typeface="微软雅黑" panose="020B0503020204020204" pitchFamily="34" charset="-122"/>
                <a:ea typeface="微软雅黑" panose="020B0503020204020204" pitchFamily="34" charset="-122"/>
              </a:rPr>
              <a:t>内容</a:t>
            </a:r>
          </a:p>
        </p:txBody>
      </p:sp>
    </p:spTree>
    <p:extLst>
      <p:ext uri="{BB962C8B-B14F-4D97-AF65-F5344CB8AC3E}">
        <p14:creationId xmlns:p14="http://schemas.microsoft.com/office/powerpoint/2010/main" val="36575799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par>
                                <p:cTn id="12" presetID="53" presetClass="entr" presetSubtype="16"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Effect transition="in" filter="fade">
                                      <p:cBhvr>
                                        <p:cTn id="16" dur="1000"/>
                                        <p:tgtEl>
                                          <p:spTgt spid="7"/>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animEffect transition="in" filter="fade">
                                      <p:cBhvr>
                                        <p:cTn id="21" dur="1000"/>
                                        <p:tgtEl>
                                          <p:spTgt spid="9"/>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1000" fill="hold"/>
                                        <p:tgtEl>
                                          <p:spTgt spid="8"/>
                                        </p:tgtEl>
                                        <p:attrNameLst>
                                          <p:attrName>ppt_w</p:attrName>
                                        </p:attrNameLst>
                                      </p:cBhvr>
                                      <p:tavLst>
                                        <p:tav tm="0">
                                          <p:val>
                                            <p:fltVal val="0"/>
                                          </p:val>
                                        </p:tav>
                                        <p:tav tm="100000">
                                          <p:val>
                                            <p:strVal val="#ppt_w"/>
                                          </p:val>
                                        </p:tav>
                                      </p:tavLst>
                                    </p:anim>
                                    <p:anim calcmode="lin" valueType="num">
                                      <p:cBhvr>
                                        <p:cTn id="25" dur="1000" fill="hold"/>
                                        <p:tgtEl>
                                          <p:spTgt spid="8"/>
                                        </p:tgtEl>
                                        <p:attrNameLst>
                                          <p:attrName>ppt_h</p:attrName>
                                        </p:attrNameLst>
                                      </p:cBhvr>
                                      <p:tavLst>
                                        <p:tav tm="0">
                                          <p:val>
                                            <p:fltVal val="0"/>
                                          </p:val>
                                        </p:tav>
                                        <p:tav tm="100000">
                                          <p:val>
                                            <p:strVal val="#ppt_h"/>
                                          </p:val>
                                        </p:tav>
                                      </p:tavLst>
                                    </p:anim>
                                    <p:animEffect transition="in" filter="fade">
                                      <p:cBhvr>
                                        <p:cTn id="26" dur="1000"/>
                                        <p:tgtEl>
                                          <p:spTgt spid="8"/>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childTnLst>
                                </p:cTn>
                              </p:par>
                              <p:par>
                                <p:cTn id="31" presetID="42" presetClass="path" presetSubtype="0" decel="100000" fill="hold" grpId="1" nodeType="withEffect">
                                  <p:stCondLst>
                                    <p:cond delay="500"/>
                                  </p:stCondLst>
                                  <p:childTnLst>
                                    <p:animMotion origin="layout" path="M -3.54167E-6 -7.40741E-7 L 0.08894 0.08519 " pathEditMode="relative" rAng="0" ptsTypes="AA">
                                      <p:cBhvr>
                                        <p:cTn id="32" dur="1000" spd="-100000" fill="hold"/>
                                        <p:tgtEl>
                                          <p:spTgt spid="4"/>
                                        </p:tgtEl>
                                        <p:attrNameLst>
                                          <p:attrName>ppt_x</p:attrName>
                                          <p:attrName>ppt_y</p:attrName>
                                        </p:attrNameLst>
                                      </p:cBhvr>
                                      <p:rCtr x="4440" y="4259"/>
                                    </p:animMotion>
                                  </p:childTnLst>
                                </p:cTn>
                              </p:par>
                              <p:par>
                                <p:cTn id="33" presetID="10" presetClass="entr" presetSubtype="0" fill="hold" grpId="0" nodeType="withEffect">
                                  <p:stCondLst>
                                    <p:cond delay="50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childTnLst>
                                </p:cTn>
                              </p:par>
                              <p:par>
                                <p:cTn id="36" presetID="42" presetClass="path" presetSubtype="0" decel="100000" fill="hold" grpId="1" nodeType="withEffect">
                                  <p:stCondLst>
                                    <p:cond delay="500"/>
                                  </p:stCondLst>
                                  <p:childTnLst>
                                    <p:animMotion origin="layout" path="M -4.375E-6 -4.07407E-6 L -0.06315 -0.1074 " pathEditMode="relative" rAng="0" ptsTypes="AA">
                                      <p:cBhvr>
                                        <p:cTn id="37" dur="1000" spd="-100000" fill="hold"/>
                                        <p:tgtEl>
                                          <p:spTgt spid="5"/>
                                        </p:tgtEl>
                                        <p:attrNameLst>
                                          <p:attrName>ppt_x</p:attrName>
                                          <p:attrName>ppt_y</p:attrName>
                                        </p:attrNameLst>
                                      </p:cBhvr>
                                      <p:rCtr x="-3164" y="-5370"/>
                                    </p:animMotion>
                                  </p:childTnLst>
                                </p:cTn>
                              </p:par>
                              <p:par>
                                <p:cTn id="38" presetID="10" presetClass="entr" presetSubtype="0" fill="hold" grpId="0" nodeType="withEffect">
                                  <p:stCondLst>
                                    <p:cond delay="50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1000"/>
                                        <p:tgtEl>
                                          <p:spTgt spid="6"/>
                                        </p:tgtEl>
                                      </p:cBhvr>
                                    </p:animEffect>
                                  </p:childTnLst>
                                </p:cTn>
                              </p:par>
                              <p:par>
                                <p:cTn id="41" presetID="42" presetClass="path" presetSubtype="0" decel="100000" fill="hold" grpId="1" nodeType="withEffect">
                                  <p:stCondLst>
                                    <p:cond delay="500"/>
                                  </p:stCondLst>
                                  <p:childTnLst>
                                    <p:animMotion origin="layout" path="M 1.25E-6 4.07407E-6 L 0.00404 -0.17963 " pathEditMode="relative" rAng="0" ptsTypes="AA">
                                      <p:cBhvr>
                                        <p:cTn id="42" dur="1000" spd="-100000" fill="hold"/>
                                        <p:tgtEl>
                                          <p:spTgt spid="6"/>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4" grpId="1" animBg="1"/>
      <p:bldP spid="5" grpId="0" animBg="1"/>
      <p:bldP spid="5" grpId="1" animBg="1"/>
      <p:bldP spid="6" grpId="0" animBg="1"/>
      <p:bldP spid="6" grpId="1" animBg="1"/>
      <p:bldP spid="7" grpId="0" animBg="1"/>
      <p:bldP spid="8" grpId="0" animBg="1"/>
      <p:bldP spid="9" grpId="0" animBg="1"/>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二</a:t>
            </a:r>
            <a:r>
              <a:rPr lang="zh-CN" altLang="en-US" sz="2400" dirty="0" smtClean="0">
                <a:latin typeface="微软雅黑" panose="020B0503020204020204" pitchFamily="34" charset="-122"/>
                <a:ea typeface="微软雅黑" panose="020B0503020204020204" pitchFamily="34" charset="-122"/>
              </a:rPr>
              <a:t>、模拟卷分析</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示例解析</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789383" y="1454376"/>
            <a:ext cx="387688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（五）关于公式和计算器（预计）</a:t>
            </a:r>
            <a:endParaRPr lang="zh-CN" altLang="en-US" sz="200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789383" y="2178691"/>
            <a:ext cx="7403116" cy="2780248"/>
          </a:xfrm>
          <a:prstGeom prst="rect">
            <a:avLst/>
          </a:prstGeom>
          <a:noFill/>
        </p:spPr>
        <p:txBody>
          <a:bodyPr wrap="square" rtlCol="0">
            <a:spAutoFit/>
          </a:bodyPr>
          <a:lstStyle/>
          <a:p>
            <a:pPr indent="342900">
              <a:lnSpc>
                <a:spcPct val="200000"/>
              </a:lnSpc>
            </a:pPr>
            <a:r>
              <a:rPr lang="en-US" altLang="zh-CN" dirty="0" smtClean="0"/>
              <a:t>   1</a:t>
            </a:r>
            <a:r>
              <a:rPr lang="zh-CN" altLang="zh-CN" dirty="0"/>
              <a:t>．试卷</a:t>
            </a:r>
            <a:r>
              <a:rPr lang="zh-CN" altLang="en-US" dirty="0"/>
              <a:t>会提供考试所涉及的比较复杂的公式（但提供的公式不一定都会用到）；</a:t>
            </a:r>
            <a:endParaRPr lang="en-US" altLang="zh-CN" dirty="0"/>
          </a:p>
          <a:p>
            <a:pPr indent="342900">
              <a:lnSpc>
                <a:spcPct val="200000"/>
              </a:lnSpc>
            </a:pPr>
            <a:r>
              <a:rPr lang="en-US" altLang="zh-CN" dirty="0" smtClean="0"/>
              <a:t>   2</a:t>
            </a:r>
            <a:r>
              <a:rPr lang="zh-CN" altLang="zh-CN" dirty="0"/>
              <a:t>．</a:t>
            </a:r>
            <a:r>
              <a:rPr lang="zh-CN" altLang="en-US" dirty="0"/>
              <a:t>试卷会涉及到利用计算器求值的题目（可能是填空题，也可能是解答题或选择题），有些题目可能会提供利用计算器计算或判断的选择</a:t>
            </a:r>
            <a:r>
              <a:rPr lang="zh-CN" altLang="zh-CN" dirty="0"/>
              <a:t>．</a:t>
            </a:r>
            <a:endParaRPr lang="zh-CN" altLang="en-US" dirty="0"/>
          </a:p>
        </p:txBody>
      </p:sp>
      <p:sp>
        <p:nvSpPr>
          <p:cNvPr id="12" name="椭圆 11"/>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椭圆 13"/>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椭圆 14"/>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30314619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par>
                                <p:cTn id="14" presetID="42" presetClass="path" presetSubtype="0" decel="100000" fill="hold" grpId="1" nodeType="withEffect">
                                  <p:stCondLst>
                                    <p:cond delay="500"/>
                                  </p:stCondLst>
                                  <p:childTnLst>
                                    <p:animMotion origin="layout" path="M -3.54167E-6 -7.40741E-7 L 0.08894 0.08519 " pathEditMode="relative" rAng="0" ptsTypes="AA">
                                      <p:cBhvr>
                                        <p:cTn id="15" dur="1000" spd="-100000" fill="hold"/>
                                        <p:tgtEl>
                                          <p:spTgt spid="12"/>
                                        </p:tgtEl>
                                        <p:attrNameLst>
                                          <p:attrName>ppt_x</p:attrName>
                                          <p:attrName>ppt_y</p:attrName>
                                        </p:attrNameLst>
                                      </p:cBhvr>
                                      <p:rCtr x="4440" y="4259"/>
                                    </p:animMotion>
                                  </p:childTnLst>
                                </p:cTn>
                              </p:par>
                              <p:par>
                                <p:cTn id="16" presetID="10" presetClass="entr" presetSubtype="0" fill="hold" grpId="0" nodeType="withEffect">
                                  <p:stCondLst>
                                    <p:cond delay="50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childTnLst>
                                </p:cTn>
                              </p:par>
                              <p:par>
                                <p:cTn id="19" presetID="42" presetClass="path" presetSubtype="0" decel="100000" fill="hold" grpId="1" nodeType="withEffect">
                                  <p:stCondLst>
                                    <p:cond delay="500"/>
                                  </p:stCondLst>
                                  <p:childTnLst>
                                    <p:animMotion origin="layout" path="M -4.375E-6 -4.07407E-6 L -0.06315 -0.1074 " pathEditMode="relative" rAng="0" ptsTypes="AA">
                                      <p:cBhvr>
                                        <p:cTn id="20" dur="1000" spd="-100000" fill="hold"/>
                                        <p:tgtEl>
                                          <p:spTgt spid="13"/>
                                        </p:tgtEl>
                                        <p:attrNameLst>
                                          <p:attrName>ppt_x</p:attrName>
                                          <p:attrName>ppt_y</p:attrName>
                                        </p:attrNameLst>
                                      </p:cBhvr>
                                      <p:rCtr x="-3164" y="-5370"/>
                                    </p:animMotion>
                                  </p:childTnLst>
                                </p:cTn>
                              </p:par>
                              <p:par>
                                <p:cTn id="21" presetID="10" presetClass="entr" presetSubtype="0" fill="hold" grpId="0" nodeType="withEffect">
                                  <p:stCondLst>
                                    <p:cond delay="50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1000"/>
                                        <p:tgtEl>
                                          <p:spTgt spid="14"/>
                                        </p:tgtEl>
                                      </p:cBhvr>
                                    </p:animEffect>
                                  </p:childTnLst>
                                </p:cTn>
                              </p:par>
                              <p:par>
                                <p:cTn id="24" presetID="42" presetClass="path" presetSubtype="0" decel="100000" fill="hold" grpId="1" nodeType="withEffect">
                                  <p:stCondLst>
                                    <p:cond delay="500"/>
                                  </p:stCondLst>
                                  <p:childTnLst>
                                    <p:animMotion origin="layout" path="M 1.25E-6 4.07407E-6 L 0.00404 -0.17963 " pathEditMode="relative" rAng="0" ptsTypes="AA">
                                      <p:cBhvr>
                                        <p:cTn id="25" dur="1000" spd="-100000" fill="hold"/>
                                        <p:tgtEl>
                                          <p:spTgt spid="14"/>
                                        </p:tgtEl>
                                        <p:attrNameLst>
                                          <p:attrName>ppt_x</p:attrName>
                                          <p:attrName>ppt_y</p:attrName>
                                        </p:attrNameLst>
                                      </p:cBhvr>
                                      <p:rCtr x="195" y="-8981"/>
                                    </p:animMotion>
                                  </p:childTnLst>
                                </p:cTn>
                              </p:par>
                              <p:par>
                                <p:cTn id="26" presetID="53" presetClass="entr" presetSubtype="16" fill="hold" grpId="0" nodeType="withEffect">
                                  <p:stCondLst>
                                    <p:cond delay="1250"/>
                                  </p:stCondLst>
                                  <p:childTnLst>
                                    <p:set>
                                      <p:cBhvr>
                                        <p:cTn id="27" dur="1" fill="hold">
                                          <p:stCondLst>
                                            <p:cond delay="0"/>
                                          </p:stCondLst>
                                        </p:cTn>
                                        <p:tgtEl>
                                          <p:spTgt spid="15"/>
                                        </p:tgtEl>
                                        <p:attrNameLst>
                                          <p:attrName>style.visibility</p:attrName>
                                        </p:attrNameLst>
                                      </p:cBhvr>
                                      <p:to>
                                        <p:strVal val="visible"/>
                                      </p:to>
                                    </p:set>
                                    <p:anim calcmode="lin" valueType="num">
                                      <p:cBhvr>
                                        <p:cTn id="28" dur="1000" fill="hold"/>
                                        <p:tgtEl>
                                          <p:spTgt spid="15"/>
                                        </p:tgtEl>
                                        <p:attrNameLst>
                                          <p:attrName>ppt_w</p:attrName>
                                        </p:attrNameLst>
                                      </p:cBhvr>
                                      <p:tavLst>
                                        <p:tav tm="0">
                                          <p:val>
                                            <p:fltVal val="0"/>
                                          </p:val>
                                        </p:tav>
                                        <p:tav tm="100000">
                                          <p:val>
                                            <p:strVal val="#ppt_w"/>
                                          </p:val>
                                        </p:tav>
                                      </p:tavLst>
                                    </p:anim>
                                    <p:anim calcmode="lin" valueType="num">
                                      <p:cBhvr>
                                        <p:cTn id="29" dur="1000" fill="hold"/>
                                        <p:tgtEl>
                                          <p:spTgt spid="15"/>
                                        </p:tgtEl>
                                        <p:attrNameLst>
                                          <p:attrName>ppt_h</p:attrName>
                                        </p:attrNameLst>
                                      </p:cBhvr>
                                      <p:tavLst>
                                        <p:tav tm="0">
                                          <p:val>
                                            <p:fltVal val="0"/>
                                          </p:val>
                                        </p:tav>
                                        <p:tav tm="100000">
                                          <p:val>
                                            <p:strVal val="#ppt_h"/>
                                          </p:val>
                                        </p:tav>
                                      </p:tavLst>
                                    </p:anim>
                                    <p:animEffect transition="in" filter="fade">
                                      <p:cBhvr>
                                        <p:cTn id="30" dur="1000"/>
                                        <p:tgtEl>
                                          <p:spTgt spid="15"/>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Effect transition="in" filter="fade">
                                      <p:cBhvr>
                                        <p:cTn id="35" dur="1000"/>
                                        <p:tgtEl>
                                          <p:spTgt spid="17"/>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6"/>
                                        </p:tgtEl>
                                        <p:attrNameLst>
                                          <p:attrName>style.visibility</p:attrName>
                                        </p:attrNameLst>
                                      </p:cBhvr>
                                      <p:to>
                                        <p:strVal val="visible"/>
                                      </p:to>
                                    </p:set>
                                    <p:anim calcmode="lin" valueType="num">
                                      <p:cBhvr>
                                        <p:cTn id="38" dur="1000" fill="hold"/>
                                        <p:tgtEl>
                                          <p:spTgt spid="16"/>
                                        </p:tgtEl>
                                        <p:attrNameLst>
                                          <p:attrName>ppt_w</p:attrName>
                                        </p:attrNameLst>
                                      </p:cBhvr>
                                      <p:tavLst>
                                        <p:tav tm="0">
                                          <p:val>
                                            <p:fltVal val="0"/>
                                          </p:val>
                                        </p:tav>
                                        <p:tav tm="100000">
                                          <p:val>
                                            <p:strVal val="#ppt_w"/>
                                          </p:val>
                                        </p:tav>
                                      </p:tavLst>
                                    </p:anim>
                                    <p:anim calcmode="lin" valueType="num">
                                      <p:cBhvr>
                                        <p:cTn id="39" dur="1000" fill="hold"/>
                                        <p:tgtEl>
                                          <p:spTgt spid="16"/>
                                        </p:tgtEl>
                                        <p:attrNameLst>
                                          <p:attrName>ppt_h</p:attrName>
                                        </p:attrNameLst>
                                      </p:cBhvr>
                                      <p:tavLst>
                                        <p:tav tm="0">
                                          <p:val>
                                            <p:fltVal val="0"/>
                                          </p:val>
                                        </p:tav>
                                        <p:tav tm="100000">
                                          <p:val>
                                            <p:strVal val="#ppt_h"/>
                                          </p:val>
                                        </p:tav>
                                      </p:tavLst>
                                    </p:anim>
                                    <p:animEffect transition="in" filter="fade">
                                      <p:cBhvr>
                                        <p:cTn id="4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animBg="1"/>
      <p:bldP spid="12" grpId="1" animBg="1"/>
      <p:bldP spid="13" grpId="0" animBg="1"/>
      <p:bldP spid="13" grpId="1" animBg="1"/>
      <p:bldP spid="14" grpId="0" animBg="1"/>
      <p:bldP spid="14" grpId="1" animBg="1"/>
      <p:bldP spid="15" grpId="0" animBg="1"/>
      <p:bldP spid="16" grpId="0" animBg="1"/>
      <p:bldP spid="1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二</a:t>
            </a:r>
            <a:r>
              <a:rPr lang="zh-CN" altLang="en-US" sz="2400" dirty="0" smtClean="0">
                <a:latin typeface="微软雅黑" panose="020B0503020204020204" pitchFamily="34" charset="-122"/>
                <a:ea typeface="微软雅黑" panose="020B0503020204020204" pitchFamily="34" charset="-122"/>
              </a:rPr>
              <a:t>、模拟卷分析</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示例解析</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789383" y="1454376"/>
            <a:ext cx="387688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（六）关于选考内容（预计）</a:t>
            </a:r>
            <a:endParaRPr lang="zh-CN" altLang="en-US" sz="200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789382" y="2133535"/>
            <a:ext cx="7572193" cy="3683060"/>
          </a:xfrm>
          <a:prstGeom prst="rect">
            <a:avLst/>
          </a:prstGeom>
          <a:noFill/>
        </p:spPr>
        <p:txBody>
          <a:bodyPr wrap="square" rtlCol="0">
            <a:spAutoFit/>
          </a:bodyPr>
          <a:lstStyle/>
          <a:p>
            <a:pPr indent="457200">
              <a:lnSpc>
                <a:spcPts val="2800"/>
              </a:lnSpc>
            </a:pPr>
            <a:r>
              <a:rPr lang="en-US" altLang="zh-CN" b="1" dirty="0" smtClean="0">
                <a:solidFill>
                  <a:srgbClr val="C00000"/>
                </a:solidFill>
              </a:rPr>
              <a:t> </a:t>
            </a:r>
            <a:r>
              <a:rPr lang="en-US" altLang="zh-CN" b="1" dirty="0">
                <a:solidFill>
                  <a:srgbClr val="C00000"/>
                </a:solidFill>
              </a:rPr>
              <a:t>1</a:t>
            </a:r>
            <a:r>
              <a:rPr lang="zh-CN" altLang="zh-CN" b="1" dirty="0" smtClean="0">
                <a:solidFill>
                  <a:srgbClr val="C00000"/>
                </a:solidFill>
              </a:rPr>
              <a:t>．</a:t>
            </a:r>
            <a:r>
              <a:rPr lang="zh-CN" altLang="en-US" b="1" dirty="0" smtClean="0">
                <a:solidFill>
                  <a:srgbClr val="C00000"/>
                </a:solidFill>
              </a:rPr>
              <a:t>试题的组成</a:t>
            </a:r>
            <a:r>
              <a:rPr lang="zh-CN" altLang="zh-CN" b="1" dirty="0">
                <a:solidFill>
                  <a:srgbClr val="C00000"/>
                </a:solidFill>
              </a:rPr>
              <a:t>．</a:t>
            </a:r>
            <a:r>
              <a:rPr lang="zh-CN" altLang="en-US" dirty="0" smtClean="0"/>
              <a:t>选考部分每道题均为二选一的选考题，二选分别出自两个选修模块（模块</a:t>
            </a:r>
            <a:r>
              <a:rPr lang="en-US" altLang="zh-CN" dirty="0" smtClean="0"/>
              <a:t>2</a:t>
            </a:r>
            <a:r>
              <a:rPr lang="zh-CN" altLang="en-US" dirty="0" smtClean="0"/>
              <a:t>和模块</a:t>
            </a:r>
            <a:r>
              <a:rPr lang="en-US" altLang="zh-CN" dirty="0" smtClean="0"/>
              <a:t>3，</a:t>
            </a:r>
            <a:r>
              <a:rPr lang="zh-CN" altLang="en-US" dirty="0" smtClean="0"/>
              <a:t>或者模块</a:t>
            </a:r>
            <a:r>
              <a:rPr lang="en-US" altLang="zh-CN" dirty="0" smtClean="0"/>
              <a:t>4</a:t>
            </a:r>
            <a:r>
              <a:rPr lang="zh-CN" altLang="en-US" dirty="0" smtClean="0"/>
              <a:t>和模块</a:t>
            </a:r>
            <a:r>
              <a:rPr lang="en-US" altLang="zh-CN" dirty="0" smtClean="0"/>
              <a:t>5），</a:t>
            </a:r>
            <a:r>
              <a:rPr lang="zh-CN" altLang="en-US" dirty="0" smtClean="0"/>
              <a:t>且题型一致（全部是选择题或者全部是填空题）</a:t>
            </a:r>
            <a:r>
              <a:rPr lang="zh-CN" altLang="zh-CN" dirty="0"/>
              <a:t> ．</a:t>
            </a:r>
            <a:endParaRPr lang="en-US" altLang="zh-CN" dirty="0" smtClean="0"/>
          </a:p>
          <a:p>
            <a:pPr indent="457200">
              <a:lnSpc>
                <a:spcPts val="2800"/>
              </a:lnSpc>
            </a:pPr>
            <a:r>
              <a:rPr lang="en-US" altLang="zh-CN" b="1" dirty="0">
                <a:solidFill>
                  <a:srgbClr val="C00000"/>
                </a:solidFill>
              </a:rPr>
              <a:t>2</a:t>
            </a:r>
            <a:r>
              <a:rPr lang="zh-CN" altLang="zh-CN" b="1" dirty="0">
                <a:solidFill>
                  <a:srgbClr val="C00000"/>
                </a:solidFill>
              </a:rPr>
              <a:t>．</a:t>
            </a:r>
            <a:r>
              <a:rPr lang="zh-CN" altLang="en-US" b="1" dirty="0">
                <a:solidFill>
                  <a:srgbClr val="C00000"/>
                </a:solidFill>
              </a:rPr>
              <a:t>题型和题量</a:t>
            </a:r>
            <a:r>
              <a:rPr lang="zh-CN" altLang="zh-CN" b="1" dirty="0">
                <a:solidFill>
                  <a:srgbClr val="C00000"/>
                </a:solidFill>
              </a:rPr>
              <a:t>．</a:t>
            </a:r>
            <a:r>
              <a:rPr lang="zh-CN" altLang="zh-CN" dirty="0" smtClean="0"/>
              <a:t>选</a:t>
            </a:r>
            <a:r>
              <a:rPr lang="zh-CN" altLang="zh-CN" dirty="0"/>
              <a:t>考</a:t>
            </a:r>
            <a:r>
              <a:rPr lang="zh-CN" altLang="zh-CN" dirty="0" smtClean="0"/>
              <a:t>部分</a:t>
            </a:r>
            <a:r>
              <a:rPr lang="zh-CN" altLang="en-US" dirty="0" smtClean="0"/>
              <a:t>共</a:t>
            </a:r>
            <a:r>
              <a:rPr lang="en-US" altLang="zh-CN" dirty="0" smtClean="0"/>
              <a:t>4</a:t>
            </a:r>
            <a:r>
              <a:rPr lang="zh-CN" altLang="en-US" dirty="0" smtClean="0"/>
              <a:t>道二选一题，其中</a:t>
            </a:r>
            <a:r>
              <a:rPr lang="en-US" altLang="zh-CN" dirty="0" smtClean="0"/>
              <a:t>3</a:t>
            </a:r>
            <a:r>
              <a:rPr lang="zh-CN" altLang="en-US" dirty="0" smtClean="0"/>
              <a:t>道</a:t>
            </a:r>
            <a:r>
              <a:rPr lang="zh-CN" altLang="zh-CN" dirty="0" smtClean="0"/>
              <a:t>选择题</a:t>
            </a:r>
            <a:r>
              <a:rPr lang="zh-CN" altLang="en-US" dirty="0" smtClean="0"/>
              <a:t>（二选均为选择题）</a:t>
            </a:r>
            <a:r>
              <a:rPr lang="en-US" altLang="zh-CN" dirty="0" smtClean="0"/>
              <a:t>1</a:t>
            </a:r>
            <a:r>
              <a:rPr lang="zh-CN" altLang="en-US" dirty="0" smtClean="0"/>
              <a:t>道</a:t>
            </a:r>
            <a:r>
              <a:rPr lang="zh-CN" altLang="zh-CN" dirty="0" smtClean="0"/>
              <a:t>填空题</a:t>
            </a:r>
            <a:r>
              <a:rPr lang="zh-CN" altLang="en-US" dirty="0" smtClean="0"/>
              <a:t>（二选均为填空题）</a:t>
            </a:r>
            <a:r>
              <a:rPr lang="zh-CN" altLang="zh-CN" dirty="0"/>
              <a:t> ．</a:t>
            </a:r>
            <a:endParaRPr lang="en-US" altLang="zh-CN" dirty="0" smtClean="0"/>
          </a:p>
          <a:p>
            <a:pPr indent="457200">
              <a:lnSpc>
                <a:spcPts val="2800"/>
              </a:lnSpc>
            </a:pPr>
            <a:r>
              <a:rPr lang="en-US" altLang="zh-CN" b="1" dirty="0">
                <a:solidFill>
                  <a:srgbClr val="C00000"/>
                </a:solidFill>
              </a:rPr>
              <a:t>3</a:t>
            </a:r>
            <a:r>
              <a:rPr lang="zh-CN" altLang="zh-CN" b="1" dirty="0">
                <a:solidFill>
                  <a:srgbClr val="C00000"/>
                </a:solidFill>
              </a:rPr>
              <a:t>．</a:t>
            </a:r>
            <a:r>
              <a:rPr lang="zh-CN" altLang="en-US" b="1" dirty="0">
                <a:solidFill>
                  <a:srgbClr val="C00000"/>
                </a:solidFill>
              </a:rPr>
              <a:t>难度和分值</a:t>
            </a:r>
            <a:r>
              <a:rPr lang="zh-CN" altLang="zh-CN" b="1" dirty="0">
                <a:solidFill>
                  <a:srgbClr val="C00000"/>
                </a:solidFill>
              </a:rPr>
              <a:t>．</a:t>
            </a:r>
            <a:r>
              <a:rPr lang="zh-CN" altLang="zh-CN" dirty="0" smtClean="0"/>
              <a:t>选</a:t>
            </a:r>
            <a:r>
              <a:rPr lang="zh-CN" altLang="zh-CN" dirty="0"/>
              <a:t>考模块内容试题难度全部为</a:t>
            </a:r>
            <a:r>
              <a:rPr lang="en-US" altLang="zh-CN" dirty="0"/>
              <a:t> </a:t>
            </a:r>
            <a:r>
              <a:rPr lang="en-US" altLang="zh-CN" dirty="0" smtClean="0"/>
              <a:t>A</a:t>
            </a:r>
            <a:r>
              <a:rPr lang="zh-CN" altLang="en-US" dirty="0"/>
              <a:t>；每道题</a:t>
            </a:r>
            <a:r>
              <a:rPr lang="en-US" altLang="zh-CN" dirty="0"/>
              <a:t>4</a:t>
            </a:r>
            <a:r>
              <a:rPr lang="zh-CN" altLang="en-US" dirty="0"/>
              <a:t>分，共</a:t>
            </a:r>
            <a:r>
              <a:rPr lang="en-US" altLang="zh-CN" dirty="0"/>
              <a:t>16</a:t>
            </a:r>
            <a:r>
              <a:rPr lang="zh-CN" altLang="en-US" dirty="0"/>
              <a:t>分</a:t>
            </a:r>
            <a:r>
              <a:rPr lang="zh-CN" altLang="zh-CN" dirty="0" smtClean="0"/>
              <a:t>．</a:t>
            </a:r>
            <a:endParaRPr lang="en-US" altLang="zh-CN" dirty="0" smtClean="0"/>
          </a:p>
          <a:p>
            <a:pPr indent="457200">
              <a:lnSpc>
                <a:spcPts val="2800"/>
              </a:lnSpc>
            </a:pPr>
            <a:r>
              <a:rPr lang="en-US" altLang="zh-CN" b="1" dirty="0">
                <a:solidFill>
                  <a:srgbClr val="C00000"/>
                </a:solidFill>
              </a:rPr>
              <a:t>4</a:t>
            </a:r>
            <a:r>
              <a:rPr lang="zh-CN" altLang="zh-CN" b="1" dirty="0">
                <a:solidFill>
                  <a:srgbClr val="C00000"/>
                </a:solidFill>
              </a:rPr>
              <a:t>．</a:t>
            </a:r>
            <a:r>
              <a:rPr lang="zh-CN" altLang="en-US" b="1" dirty="0" smtClean="0">
                <a:solidFill>
                  <a:srgbClr val="C00000"/>
                </a:solidFill>
              </a:rPr>
              <a:t>答题和评分</a:t>
            </a:r>
            <a:r>
              <a:rPr lang="zh-CN" altLang="zh-CN" b="1" dirty="0" smtClean="0">
                <a:solidFill>
                  <a:srgbClr val="C00000"/>
                </a:solidFill>
              </a:rPr>
              <a:t>．</a:t>
            </a:r>
            <a:r>
              <a:rPr lang="zh-CN" altLang="en-US" dirty="0" smtClean="0"/>
              <a:t>对于每道二</a:t>
            </a:r>
            <a:r>
              <a:rPr lang="zh-CN" altLang="en-US" dirty="0"/>
              <a:t>选</a:t>
            </a:r>
            <a:r>
              <a:rPr lang="zh-CN" altLang="en-US" dirty="0" smtClean="0"/>
              <a:t>一题，只需在两题中选做一题，并把答案填在相应的位置上</a:t>
            </a:r>
            <a:r>
              <a:rPr lang="zh-CN" altLang="zh-CN" dirty="0"/>
              <a:t>．</a:t>
            </a:r>
            <a:r>
              <a:rPr lang="zh-CN" altLang="en-US" dirty="0" smtClean="0"/>
              <a:t>如果两题都作答了，可能会以第一题的作答情况评分</a:t>
            </a:r>
            <a:r>
              <a:rPr lang="zh-CN" altLang="zh-CN" dirty="0" smtClean="0"/>
              <a:t>．</a:t>
            </a:r>
            <a:endParaRPr lang="zh-CN" altLang="en-US" dirty="0"/>
          </a:p>
        </p:txBody>
      </p:sp>
      <p:sp>
        <p:nvSpPr>
          <p:cNvPr id="12" name="椭圆 11"/>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椭圆 13"/>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椭圆 14"/>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3650186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par>
                                <p:cTn id="14" presetID="42" presetClass="path" presetSubtype="0" decel="100000" fill="hold" grpId="1" nodeType="withEffect">
                                  <p:stCondLst>
                                    <p:cond delay="500"/>
                                  </p:stCondLst>
                                  <p:childTnLst>
                                    <p:animMotion origin="layout" path="M -3.54167E-6 -7.40741E-7 L 0.08894 0.08519 " pathEditMode="relative" rAng="0" ptsTypes="AA">
                                      <p:cBhvr>
                                        <p:cTn id="15" dur="1000" spd="-100000" fill="hold"/>
                                        <p:tgtEl>
                                          <p:spTgt spid="12"/>
                                        </p:tgtEl>
                                        <p:attrNameLst>
                                          <p:attrName>ppt_x</p:attrName>
                                          <p:attrName>ppt_y</p:attrName>
                                        </p:attrNameLst>
                                      </p:cBhvr>
                                      <p:rCtr x="4440" y="4259"/>
                                    </p:animMotion>
                                  </p:childTnLst>
                                </p:cTn>
                              </p:par>
                              <p:par>
                                <p:cTn id="16" presetID="10" presetClass="entr" presetSubtype="0" fill="hold" grpId="0" nodeType="withEffect">
                                  <p:stCondLst>
                                    <p:cond delay="50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1000"/>
                                        <p:tgtEl>
                                          <p:spTgt spid="13"/>
                                        </p:tgtEl>
                                      </p:cBhvr>
                                    </p:animEffect>
                                  </p:childTnLst>
                                </p:cTn>
                              </p:par>
                              <p:par>
                                <p:cTn id="19" presetID="42" presetClass="path" presetSubtype="0" decel="100000" fill="hold" grpId="1" nodeType="withEffect">
                                  <p:stCondLst>
                                    <p:cond delay="500"/>
                                  </p:stCondLst>
                                  <p:childTnLst>
                                    <p:animMotion origin="layout" path="M -4.375E-6 -4.07407E-6 L -0.06315 -0.1074 " pathEditMode="relative" rAng="0" ptsTypes="AA">
                                      <p:cBhvr>
                                        <p:cTn id="20" dur="1000" spd="-100000" fill="hold"/>
                                        <p:tgtEl>
                                          <p:spTgt spid="13"/>
                                        </p:tgtEl>
                                        <p:attrNameLst>
                                          <p:attrName>ppt_x</p:attrName>
                                          <p:attrName>ppt_y</p:attrName>
                                        </p:attrNameLst>
                                      </p:cBhvr>
                                      <p:rCtr x="-3164" y="-5370"/>
                                    </p:animMotion>
                                  </p:childTnLst>
                                </p:cTn>
                              </p:par>
                              <p:par>
                                <p:cTn id="21" presetID="10" presetClass="entr" presetSubtype="0" fill="hold" grpId="0" nodeType="withEffect">
                                  <p:stCondLst>
                                    <p:cond delay="50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1000"/>
                                        <p:tgtEl>
                                          <p:spTgt spid="14"/>
                                        </p:tgtEl>
                                      </p:cBhvr>
                                    </p:animEffect>
                                  </p:childTnLst>
                                </p:cTn>
                              </p:par>
                              <p:par>
                                <p:cTn id="24" presetID="42" presetClass="path" presetSubtype="0" decel="100000" fill="hold" grpId="1" nodeType="withEffect">
                                  <p:stCondLst>
                                    <p:cond delay="500"/>
                                  </p:stCondLst>
                                  <p:childTnLst>
                                    <p:animMotion origin="layout" path="M 1.25E-6 4.07407E-6 L 0.00404 -0.17963 " pathEditMode="relative" rAng="0" ptsTypes="AA">
                                      <p:cBhvr>
                                        <p:cTn id="25" dur="1000" spd="-100000" fill="hold"/>
                                        <p:tgtEl>
                                          <p:spTgt spid="14"/>
                                        </p:tgtEl>
                                        <p:attrNameLst>
                                          <p:attrName>ppt_x</p:attrName>
                                          <p:attrName>ppt_y</p:attrName>
                                        </p:attrNameLst>
                                      </p:cBhvr>
                                      <p:rCtr x="195" y="-8981"/>
                                    </p:animMotion>
                                  </p:childTnLst>
                                </p:cTn>
                              </p:par>
                              <p:par>
                                <p:cTn id="26" presetID="53" presetClass="entr" presetSubtype="16" fill="hold" grpId="0" nodeType="withEffect">
                                  <p:stCondLst>
                                    <p:cond delay="1250"/>
                                  </p:stCondLst>
                                  <p:childTnLst>
                                    <p:set>
                                      <p:cBhvr>
                                        <p:cTn id="27" dur="1" fill="hold">
                                          <p:stCondLst>
                                            <p:cond delay="0"/>
                                          </p:stCondLst>
                                        </p:cTn>
                                        <p:tgtEl>
                                          <p:spTgt spid="15"/>
                                        </p:tgtEl>
                                        <p:attrNameLst>
                                          <p:attrName>style.visibility</p:attrName>
                                        </p:attrNameLst>
                                      </p:cBhvr>
                                      <p:to>
                                        <p:strVal val="visible"/>
                                      </p:to>
                                    </p:set>
                                    <p:anim calcmode="lin" valueType="num">
                                      <p:cBhvr>
                                        <p:cTn id="28" dur="1000" fill="hold"/>
                                        <p:tgtEl>
                                          <p:spTgt spid="15"/>
                                        </p:tgtEl>
                                        <p:attrNameLst>
                                          <p:attrName>ppt_w</p:attrName>
                                        </p:attrNameLst>
                                      </p:cBhvr>
                                      <p:tavLst>
                                        <p:tav tm="0">
                                          <p:val>
                                            <p:fltVal val="0"/>
                                          </p:val>
                                        </p:tav>
                                        <p:tav tm="100000">
                                          <p:val>
                                            <p:strVal val="#ppt_w"/>
                                          </p:val>
                                        </p:tav>
                                      </p:tavLst>
                                    </p:anim>
                                    <p:anim calcmode="lin" valueType="num">
                                      <p:cBhvr>
                                        <p:cTn id="29" dur="1000" fill="hold"/>
                                        <p:tgtEl>
                                          <p:spTgt spid="15"/>
                                        </p:tgtEl>
                                        <p:attrNameLst>
                                          <p:attrName>ppt_h</p:attrName>
                                        </p:attrNameLst>
                                      </p:cBhvr>
                                      <p:tavLst>
                                        <p:tav tm="0">
                                          <p:val>
                                            <p:fltVal val="0"/>
                                          </p:val>
                                        </p:tav>
                                        <p:tav tm="100000">
                                          <p:val>
                                            <p:strVal val="#ppt_h"/>
                                          </p:val>
                                        </p:tav>
                                      </p:tavLst>
                                    </p:anim>
                                    <p:animEffect transition="in" filter="fade">
                                      <p:cBhvr>
                                        <p:cTn id="30" dur="1000"/>
                                        <p:tgtEl>
                                          <p:spTgt spid="15"/>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7"/>
                                        </p:tgtEl>
                                        <p:attrNameLst>
                                          <p:attrName>style.visibility</p:attrName>
                                        </p:attrNameLst>
                                      </p:cBhvr>
                                      <p:to>
                                        <p:strVal val="visible"/>
                                      </p:to>
                                    </p:set>
                                    <p:anim calcmode="lin" valueType="num">
                                      <p:cBhvr>
                                        <p:cTn id="33" dur="1000" fill="hold"/>
                                        <p:tgtEl>
                                          <p:spTgt spid="17"/>
                                        </p:tgtEl>
                                        <p:attrNameLst>
                                          <p:attrName>ppt_w</p:attrName>
                                        </p:attrNameLst>
                                      </p:cBhvr>
                                      <p:tavLst>
                                        <p:tav tm="0">
                                          <p:val>
                                            <p:fltVal val="0"/>
                                          </p:val>
                                        </p:tav>
                                        <p:tav tm="100000">
                                          <p:val>
                                            <p:strVal val="#ppt_w"/>
                                          </p:val>
                                        </p:tav>
                                      </p:tavLst>
                                    </p:anim>
                                    <p:anim calcmode="lin" valueType="num">
                                      <p:cBhvr>
                                        <p:cTn id="34" dur="1000" fill="hold"/>
                                        <p:tgtEl>
                                          <p:spTgt spid="17"/>
                                        </p:tgtEl>
                                        <p:attrNameLst>
                                          <p:attrName>ppt_h</p:attrName>
                                        </p:attrNameLst>
                                      </p:cBhvr>
                                      <p:tavLst>
                                        <p:tav tm="0">
                                          <p:val>
                                            <p:fltVal val="0"/>
                                          </p:val>
                                        </p:tav>
                                        <p:tav tm="100000">
                                          <p:val>
                                            <p:strVal val="#ppt_h"/>
                                          </p:val>
                                        </p:tav>
                                      </p:tavLst>
                                    </p:anim>
                                    <p:animEffect transition="in" filter="fade">
                                      <p:cBhvr>
                                        <p:cTn id="35" dur="1000"/>
                                        <p:tgtEl>
                                          <p:spTgt spid="17"/>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6"/>
                                        </p:tgtEl>
                                        <p:attrNameLst>
                                          <p:attrName>style.visibility</p:attrName>
                                        </p:attrNameLst>
                                      </p:cBhvr>
                                      <p:to>
                                        <p:strVal val="visible"/>
                                      </p:to>
                                    </p:set>
                                    <p:anim calcmode="lin" valueType="num">
                                      <p:cBhvr>
                                        <p:cTn id="38" dur="1000" fill="hold"/>
                                        <p:tgtEl>
                                          <p:spTgt spid="16"/>
                                        </p:tgtEl>
                                        <p:attrNameLst>
                                          <p:attrName>ppt_w</p:attrName>
                                        </p:attrNameLst>
                                      </p:cBhvr>
                                      <p:tavLst>
                                        <p:tav tm="0">
                                          <p:val>
                                            <p:fltVal val="0"/>
                                          </p:val>
                                        </p:tav>
                                        <p:tav tm="100000">
                                          <p:val>
                                            <p:strVal val="#ppt_w"/>
                                          </p:val>
                                        </p:tav>
                                      </p:tavLst>
                                    </p:anim>
                                    <p:anim calcmode="lin" valueType="num">
                                      <p:cBhvr>
                                        <p:cTn id="39" dur="1000" fill="hold"/>
                                        <p:tgtEl>
                                          <p:spTgt spid="16"/>
                                        </p:tgtEl>
                                        <p:attrNameLst>
                                          <p:attrName>ppt_h</p:attrName>
                                        </p:attrNameLst>
                                      </p:cBhvr>
                                      <p:tavLst>
                                        <p:tav tm="0">
                                          <p:val>
                                            <p:fltVal val="0"/>
                                          </p:val>
                                        </p:tav>
                                        <p:tav tm="100000">
                                          <p:val>
                                            <p:strVal val="#ppt_h"/>
                                          </p:val>
                                        </p:tav>
                                      </p:tavLst>
                                    </p:anim>
                                    <p:animEffect transition="in" filter="fade">
                                      <p:cBhvr>
                                        <p:cTn id="4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animBg="1"/>
      <p:bldP spid="12" grpId="1" animBg="1"/>
      <p:bldP spid="13" grpId="0" animBg="1"/>
      <p:bldP spid="13" grpId="1" animBg="1"/>
      <p:bldP spid="14" grpId="0" animBg="1"/>
      <p:bldP spid="14" grpId="1" animBg="1"/>
      <p:bldP spid="15" grpId="0" animBg="1"/>
      <p:bldP spid="16" grpId="0" animBg="1"/>
      <p:bldP spid="1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二</a:t>
            </a:r>
            <a:r>
              <a:rPr lang="zh-CN" altLang="en-US" sz="2400" dirty="0" smtClean="0">
                <a:latin typeface="微软雅黑" panose="020B0503020204020204" pitchFamily="34" charset="-122"/>
                <a:ea typeface="微软雅黑" panose="020B0503020204020204" pitchFamily="34" charset="-122"/>
              </a:rPr>
              <a:t>、模拟卷分析</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示例解析</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文本框 6"/>
          <p:cNvSpPr txBox="1"/>
          <p:nvPr/>
        </p:nvSpPr>
        <p:spPr>
          <a:xfrm>
            <a:off x="789382" y="1454376"/>
            <a:ext cx="6345196" cy="400110"/>
          </a:xfrm>
          <a:prstGeom prst="rect">
            <a:avLst/>
          </a:prstGeom>
          <a:noFill/>
        </p:spPr>
        <p:txBody>
          <a:bodyPr wrap="square" rtlCol="0">
            <a:spAutoFit/>
          </a:bodyPr>
          <a:lstStyle/>
          <a:p>
            <a:r>
              <a:rPr lang="zh-CN" altLang="en-US" sz="2000" dirty="0" smtClean="0">
                <a:latin typeface="微软雅黑" panose="020B0503020204020204" pitchFamily="34" charset="-122"/>
                <a:ea typeface="微软雅黑" panose="020B0503020204020204" pitchFamily="34" charset="-122"/>
              </a:rPr>
              <a:t>（七）部分命题规范（</a:t>
            </a:r>
            <a:r>
              <a:rPr lang="zh-CN" altLang="en-US" sz="2000" dirty="0" smtClean="0">
                <a:solidFill>
                  <a:srgbClr val="C00000"/>
                </a:solidFill>
                <a:latin typeface="微软雅黑" panose="020B0503020204020204" pitchFamily="34" charset="-122"/>
                <a:ea typeface="微软雅黑" panose="020B0503020204020204" pitchFamily="34" charset="-122"/>
              </a:rPr>
              <a:t>内部掌握，一般要求，非强制性</a:t>
            </a:r>
            <a:r>
              <a:rPr lang="zh-CN" altLang="en-US" sz="2000" dirty="0" smtClean="0">
                <a:latin typeface="微软雅黑" panose="020B0503020204020204" pitchFamily="34" charset="-122"/>
                <a:ea typeface="微软雅黑" panose="020B0503020204020204" pitchFamily="34" charset="-122"/>
              </a:rPr>
              <a:t>）</a:t>
            </a:r>
            <a:endParaRPr lang="zh-CN" altLang="en-US" sz="2000" dirty="0">
              <a:latin typeface="微软雅黑" panose="020B0503020204020204" pitchFamily="34" charset="-122"/>
              <a:ea typeface="微软雅黑" panose="020B0503020204020204" pitchFamily="34" charset="-122"/>
            </a:endParaRPr>
          </a:p>
        </p:txBody>
      </p:sp>
      <p:sp>
        <p:nvSpPr>
          <p:cNvPr id="12" name="椭圆 11"/>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椭圆 13"/>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椭圆 14"/>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文本框 1">
            <a:hlinkClick r:id="rId2" action="ppaction://hlinkpres?slideindex=1&amp;slidetitle="/>
          </p:cNvPr>
          <p:cNvSpPr txBox="1"/>
          <p:nvPr/>
        </p:nvSpPr>
        <p:spPr>
          <a:xfrm>
            <a:off x="1640350" y="2957689"/>
            <a:ext cx="6005688" cy="584775"/>
          </a:xfrm>
          <a:prstGeom prst="rect">
            <a:avLst/>
          </a:prstGeom>
          <a:noFill/>
        </p:spPr>
        <p:txBody>
          <a:bodyPr wrap="square" rtlCol="0">
            <a:spAutoFit/>
          </a:bodyPr>
          <a:lstStyle/>
          <a:p>
            <a:r>
              <a:rPr lang="zh-CN" altLang="en-US" sz="3200" dirty="0" smtClean="0">
                <a:solidFill>
                  <a:srgbClr val="C00000"/>
                </a:solidFill>
                <a:latin typeface="微软雅黑" panose="020B0503020204020204" pitchFamily="34" charset="-122"/>
                <a:ea typeface="微软雅黑" panose="020B0503020204020204" pitchFamily="34" charset="-122"/>
              </a:rPr>
              <a:t>学业水平测试</a:t>
            </a:r>
            <a:r>
              <a:rPr lang="zh-CN" altLang="en-US" sz="3200" smtClean="0">
                <a:solidFill>
                  <a:srgbClr val="C00000"/>
                </a:solidFill>
                <a:latin typeface="微软雅黑" panose="020B0503020204020204" pitchFamily="34" charset="-122"/>
                <a:ea typeface="微软雅黑" panose="020B0503020204020204" pitchFamily="34" charset="-122"/>
              </a:rPr>
              <a:t>命题规范（整理）</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232106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par>
                                <p:cTn id="8" presetID="42" presetClass="path" presetSubtype="0" decel="100000" fill="hold" grpId="1" nodeType="withEffect">
                                  <p:stCondLst>
                                    <p:cond delay="500"/>
                                  </p:stCondLst>
                                  <p:childTnLst>
                                    <p:animMotion origin="layout" path="M -3.54167E-6 -7.40741E-7 L 0.08894 0.08519 " pathEditMode="relative" rAng="0" ptsTypes="AA">
                                      <p:cBhvr>
                                        <p:cTn id="9" dur="1000" spd="-100000" fill="hold"/>
                                        <p:tgtEl>
                                          <p:spTgt spid="12"/>
                                        </p:tgtEl>
                                        <p:attrNameLst>
                                          <p:attrName>ppt_x</p:attrName>
                                          <p:attrName>ppt_y</p:attrName>
                                        </p:attrNameLst>
                                      </p:cBhvr>
                                      <p:rCtr x="4440" y="4259"/>
                                    </p:animMotion>
                                  </p:childTnLst>
                                </p:cTn>
                              </p:par>
                              <p:par>
                                <p:cTn id="10" presetID="10" presetClass="entr" presetSubtype="0" fill="hold" grpId="0" nodeType="withEffect">
                                  <p:stCondLst>
                                    <p:cond delay="50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childTnLst>
                                </p:cTn>
                              </p:par>
                              <p:par>
                                <p:cTn id="13" presetID="42" presetClass="path" presetSubtype="0" decel="100000" fill="hold" grpId="1" nodeType="withEffect">
                                  <p:stCondLst>
                                    <p:cond delay="500"/>
                                  </p:stCondLst>
                                  <p:childTnLst>
                                    <p:animMotion origin="layout" path="M -4.375E-6 -4.07407E-6 L -0.06315 -0.1074 " pathEditMode="relative" rAng="0" ptsTypes="AA">
                                      <p:cBhvr>
                                        <p:cTn id="14" dur="1000" spd="-100000" fill="hold"/>
                                        <p:tgtEl>
                                          <p:spTgt spid="13"/>
                                        </p:tgtEl>
                                        <p:attrNameLst>
                                          <p:attrName>ppt_x</p:attrName>
                                          <p:attrName>ppt_y</p:attrName>
                                        </p:attrNameLst>
                                      </p:cBhvr>
                                      <p:rCtr x="-3164" y="-5370"/>
                                    </p:animMotion>
                                  </p:childTnLst>
                                </p:cTn>
                              </p:par>
                              <p:par>
                                <p:cTn id="15" presetID="10" presetClass="entr" presetSubtype="0" fill="hold" grpId="0" nodeType="withEffect">
                                  <p:stCondLst>
                                    <p:cond delay="50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childTnLst>
                                </p:cTn>
                              </p:par>
                              <p:par>
                                <p:cTn id="18" presetID="42" presetClass="path" presetSubtype="0" decel="100000" fill="hold" grpId="1" nodeType="withEffect">
                                  <p:stCondLst>
                                    <p:cond delay="500"/>
                                  </p:stCondLst>
                                  <p:childTnLst>
                                    <p:animMotion origin="layout" path="M 1.25E-6 4.07407E-6 L 0.00404 -0.17963 " pathEditMode="relative" rAng="0" ptsTypes="AA">
                                      <p:cBhvr>
                                        <p:cTn id="19" dur="1000" spd="-100000" fill="hold"/>
                                        <p:tgtEl>
                                          <p:spTgt spid="14"/>
                                        </p:tgtEl>
                                        <p:attrNameLst>
                                          <p:attrName>ppt_x</p:attrName>
                                          <p:attrName>ppt_y</p:attrName>
                                        </p:attrNameLst>
                                      </p:cBhvr>
                                      <p:rCtr x="195" y="-8981"/>
                                    </p:animMotion>
                                  </p:childTnLst>
                                </p:cTn>
                              </p:par>
                              <p:par>
                                <p:cTn id="20" presetID="53" presetClass="entr" presetSubtype="16" fill="hold" grpId="0" nodeType="withEffect">
                                  <p:stCondLst>
                                    <p:cond delay="1250"/>
                                  </p:stCondLst>
                                  <p:childTnLst>
                                    <p:set>
                                      <p:cBhvr>
                                        <p:cTn id="21" dur="1" fill="hold">
                                          <p:stCondLst>
                                            <p:cond delay="0"/>
                                          </p:stCondLst>
                                        </p:cTn>
                                        <p:tgtEl>
                                          <p:spTgt spid="15"/>
                                        </p:tgtEl>
                                        <p:attrNameLst>
                                          <p:attrName>style.visibility</p:attrName>
                                        </p:attrNameLst>
                                      </p:cBhvr>
                                      <p:to>
                                        <p:strVal val="visible"/>
                                      </p:to>
                                    </p:set>
                                    <p:anim calcmode="lin" valueType="num">
                                      <p:cBhvr>
                                        <p:cTn id="22" dur="1000" fill="hold"/>
                                        <p:tgtEl>
                                          <p:spTgt spid="15"/>
                                        </p:tgtEl>
                                        <p:attrNameLst>
                                          <p:attrName>ppt_w</p:attrName>
                                        </p:attrNameLst>
                                      </p:cBhvr>
                                      <p:tavLst>
                                        <p:tav tm="0">
                                          <p:val>
                                            <p:fltVal val="0"/>
                                          </p:val>
                                        </p:tav>
                                        <p:tav tm="100000">
                                          <p:val>
                                            <p:strVal val="#ppt_w"/>
                                          </p:val>
                                        </p:tav>
                                      </p:tavLst>
                                    </p:anim>
                                    <p:anim calcmode="lin" valueType="num">
                                      <p:cBhvr>
                                        <p:cTn id="23" dur="1000" fill="hold"/>
                                        <p:tgtEl>
                                          <p:spTgt spid="15"/>
                                        </p:tgtEl>
                                        <p:attrNameLst>
                                          <p:attrName>ppt_h</p:attrName>
                                        </p:attrNameLst>
                                      </p:cBhvr>
                                      <p:tavLst>
                                        <p:tav tm="0">
                                          <p:val>
                                            <p:fltVal val="0"/>
                                          </p:val>
                                        </p:tav>
                                        <p:tav tm="100000">
                                          <p:val>
                                            <p:strVal val="#ppt_h"/>
                                          </p:val>
                                        </p:tav>
                                      </p:tavLst>
                                    </p:anim>
                                    <p:animEffect transition="in" filter="fade">
                                      <p:cBhvr>
                                        <p:cTn id="24" dur="1000"/>
                                        <p:tgtEl>
                                          <p:spTgt spid="15"/>
                                        </p:tgtEl>
                                      </p:cBhvr>
                                    </p:animEffect>
                                  </p:childTnLst>
                                </p:cTn>
                              </p:par>
                              <p:par>
                                <p:cTn id="25" presetID="53" presetClass="entr" presetSubtype="16" fill="hold" grpId="0" nodeType="withEffect">
                                  <p:stCondLst>
                                    <p:cond delay="1350"/>
                                  </p:stCondLst>
                                  <p:childTnLst>
                                    <p:set>
                                      <p:cBhvr>
                                        <p:cTn id="26" dur="1" fill="hold">
                                          <p:stCondLst>
                                            <p:cond delay="0"/>
                                          </p:stCondLst>
                                        </p:cTn>
                                        <p:tgtEl>
                                          <p:spTgt spid="17"/>
                                        </p:tgtEl>
                                        <p:attrNameLst>
                                          <p:attrName>style.visibility</p:attrName>
                                        </p:attrNameLst>
                                      </p:cBhvr>
                                      <p:to>
                                        <p:strVal val="visible"/>
                                      </p:to>
                                    </p:set>
                                    <p:anim calcmode="lin" valueType="num">
                                      <p:cBhvr>
                                        <p:cTn id="27" dur="1000" fill="hold"/>
                                        <p:tgtEl>
                                          <p:spTgt spid="17"/>
                                        </p:tgtEl>
                                        <p:attrNameLst>
                                          <p:attrName>ppt_w</p:attrName>
                                        </p:attrNameLst>
                                      </p:cBhvr>
                                      <p:tavLst>
                                        <p:tav tm="0">
                                          <p:val>
                                            <p:fltVal val="0"/>
                                          </p:val>
                                        </p:tav>
                                        <p:tav tm="100000">
                                          <p:val>
                                            <p:strVal val="#ppt_w"/>
                                          </p:val>
                                        </p:tav>
                                      </p:tavLst>
                                    </p:anim>
                                    <p:anim calcmode="lin" valueType="num">
                                      <p:cBhvr>
                                        <p:cTn id="28" dur="1000" fill="hold"/>
                                        <p:tgtEl>
                                          <p:spTgt spid="17"/>
                                        </p:tgtEl>
                                        <p:attrNameLst>
                                          <p:attrName>ppt_h</p:attrName>
                                        </p:attrNameLst>
                                      </p:cBhvr>
                                      <p:tavLst>
                                        <p:tav tm="0">
                                          <p:val>
                                            <p:fltVal val="0"/>
                                          </p:val>
                                        </p:tav>
                                        <p:tav tm="100000">
                                          <p:val>
                                            <p:strVal val="#ppt_h"/>
                                          </p:val>
                                        </p:tav>
                                      </p:tavLst>
                                    </p:anim>
                                    <p:animEffect transition="in" filter="fade">
                                      <p:cBhvr>
                                        <p:cTn id="29" dur="1000"/>
                                        <p:tgtEl>
                                          <p:spTgt spid="17"/>
                                        </p:tgtEl>
                                      </p:cBhvr>
                                    </p:animEffect>
                                  </p:childTnLst>
                                </p:cTn>
                              </p:par>
                              <p:par>
                                <p:cTn id="30" presetID="53" presetClass="entr" presetSubtype="16" fill="hold" grpId="0" nodeType="withEffect">
                                  <p:stCondLst>
                                    <p:cond delay="1450"/>
                                  </p:stCondLst>
                                  <p:childTnLst>
                                    <p:set>
                                      <p:cBhvr>
                                        <p:cTn id="31" dur="1" fill="hold">
                                          <p:stCondLst>
                                            <p:cond delay="0"/>
                                          </p:stCondLst>
                                        </p:cTn>
                                        <p:tgtEl>
                                          <p:spTgt spid="16"/>
                                        </p:tgtEl>
                                        <p:attrNameLst>
                                          <p:attrName>style.visibility</p:attrName>
                                        </p:attrNameLst>
                                      </p:cBhvr>
                                      <p:to>
                                        <p:strVal val="visible"/>
                                      </p:to>
                                    </p:set>
                                    <p:anim calcmode="lin" valueType="num">
                                      <p:cBhvr>
                                        <p:cTn id="32" dur="1000" fill="hold"/>
                                        <p:tgtEl>
                                          <p:spTgt spid="16"/>
                                        </p:tgtEl>
                                        <p:attrNameLst>
                                          <p:attrName>ppt_w</p:attrName>
                                        </p:attrNameLst>
                                      </p:cBhvr>
                                      <p:tavLst>
                                        <p:tav tm="0">
                                          <p:val>
                                            <p:fltVal val="0"/>
                                          </p:val>
                                        </p:tav>
                                        <p:tav tm="100000">
                                          <p:val>
                                            <p:strVal val="#ppt_w"/>
                                          </p:val>
                                        </p:tav>
                                      </p:tavLst>
                                    </p:anim>
                                    <p:anim calcmode="lin" valueType="num">
                                      <p:cBhvr>
                                        <p:cTn id="33" dur="1000" fill="hold"/>
                                        <p:tgtEl>
                                          <p:spTgt spid="16"/>
                                        </p:tgtEl>
                                        <p:attrNameLst>
                                          <p:attrName>ppt_h</p:attrName>
                                        </p:attrNameLst>
                                      </p:cBhvr>
                                      <p:tavLst>
                                        <p:tav tm="0">
                                          <p:val>
                                            <p:fltVal val="0"/>
                                          </p:val>
                                        </p:tav>
                                        <p:tav tm="100000">
                                          <p:val>
                                            <p:strVal val="#ppt_h"/>
                                          </p:val>
                                        </p:tav>
                                      </p:tavLst>
                                    </p:anim>
                                    <p:animEffect transition="in" filter="fade">
                                      <p:cBhvr>
                                        <p:cTn id="34"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3" grpId="1" animBg="1"/>
      <p:bldP spid="14" grpId="0" animBg="1"/>
      <p:bldP spid="14" grpId="1" animBg="1"/>
      <p:bldP spid="15" grpId="0" animBg="1"/>
      <p:bldP spid="16" grpId="0" animBg="1"/>
      <p:bldP spid="1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27"/>
          <p:cNvSpPr txBox="1">
            <a:spLocks noChangeArrowheads="1"/>
          </p:cNvSpPr>
          <p:nvPr/>
        </p:nvSpPr>
        <p:spPr bwMode="auto">
          <a:xfrm>
            <a:off x="1083604" y="2707748"/>
            <a:ext cx="701536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400" b="1" dirty="0" smtClean="0">
                <a:solidFill>
                  <a:srgbClr val="C00000"/>
                </a:solidFill>
                <a:latin typeface="黑体" panose="02010609060101010101" pitchFamily="49" charset="-122"/>
                <a:ea typeface="黑体" panose="02010609060101010101" pitchFamily="49" charset="-122"/>
              </a:rPr>
              <a:t>第</a:t>
            </a:r>
            <a:r>
              <a:rPr lang="zh-CN" altLang="en-US" sz="4400" b="1" dirty="0">
                <a:solidFill>
                  <a:srgbClr val="C00000"/>
                </a:solidFill>
                <a:latin typeface="黑体" panose="02010609060101010101" pitchFamily="49" charset="-122"/>
                <a:ea typeface="黑体" panose="02010609060101010101" pitchFamily="49" charset="-122"/>
              </a:rPr>
              <a:t>四</a:t>
            </a:r>
            <a:r>
              <a:rPr lang="zh-CN" altLang="en-US" sz="4400" b="1" dirty="0" smtClean="0">
                <a:solidFill>
                  <a:srgbClr val="C00000"/>
                </a:solidFill>
                <a:latin typeface="黑体" panose="02010609060101010101" pitchFamily="49" charset="-122"/>
                <a:ea typeface="黑体" panose="02010609060101010101" pitchFamily="49" charset="-122"/>
              </a:rPr>
              <a:t>部分  复习建议</a:t>
            </a:r>
            <a:endParaRPr lang="zh-CN" altLang="en-US" sz="4400" b="1" dirty="0">
              <a:solidFill>
                <a:srgbClr val="C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008849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3513171" y="1887376"/>
            <a:ext cx="4920793" cy="3170099"/>
          </a:xfrm>
          <a:prstGeom prst="rect">
            <a:avLst/>
          </a:prstGeom>
          <a:noFill/>
        </p:spPr>
        <p:txBody>
          <a:bodyPr wrap="square" rtlCol="0">
            <a:spAutoFit/>
          </a:bodyPr>
          <a:lstStyle/>
          <a:p>
            <a:pPr>
              <a:lnSpc>
                <a:spcPct val="200000"/>
              </a:lnSpc>
            </a:pPr>
            <a:r>
              <a:rPr lang="zh-CN" altLang="en-US" sz="2000" dirty="0" smtClean="0">
                <a:latin typeface="微软雅黑" panose="020B0503020204020204" pitchFamily="34" charset="-122"/>
                <a:ea typeface="微软雅黑" panose="020B0503020204020204" pitchFamily="34" charset="-122"/>
              </a:rPr>
              <a:t>一、强化质量意识</a:t>
            </a:r>
            <a:endParaRPr lang="zh-CN" altLang="en-US" sz="2000" dirty="0">
              <a:latin typeface="微软雅黑" panose="020B0503020204020204" pitchFamily="34" charset="-122"/>
              <a:ea typeface="微软雅黑" panose="020B0503020204020204" pitchFamily="34" charset="-122"/>
            </a:endParaRPr>
          </a:p>
          <a:p>
            <a:pPr>
              <a:lnSpc>
                <a:spcPct val="200000"/>
              </a:lnSpc>
            </a:pPr>
            <a:r>
              <a:rPr lang="zh-CN" altLang="en-US" sz="2000" dirty="0" smtClean="0">
                <a:latin typeface="微软雅黑" panose="020B0503020204020204" pitchFamily="34" charset="-122"/>
                <a:ea typeface="微软雅黑" panose="020B0503020204020204" pitchFamily="34" charset="-122"/>
              </a:rPr>
              <a:t>二、合理</a:t>
            </a:r>
            <a:r>
              <a:rPr lang="zh-CN" altLang="en-US" sz="2000" dirty="0">
                <a:latin typeface="微软雅黑" panose="020B0503020204020204" pitchFamily="34" charset="-122"/>
                <a:ea typeface="微软雅黑" panose="020B0503020204020204" pitchFamily="34" charset="-122"/>
              </a:rPr>
              <a:t>制定复习</a:t>
            </a:r>
            <a:r>
              <a:rPr lang="en-US" altLang="zh-CN" sz="2000" dirty="0" err="1">
                <a:latin typeface="微软雅黑" panose="020B0503020204020204" pitchFamily="34" charset="-122"/>
                <a:ea typeface="微软雅黑" panose="020B0503020204020204" pitchFamily="34" charset="-122"/>
              </a:rPr>
              <a:t>迎考策略</a:t>
            </a:r>
            <a:endParaRPr lang="en-US" altLang="zh-CN" sz="2000" dirty="0">
              <a:latin typeface="微软雅黑" panose="020B0503020204020204" pitchFamily="34" charset="-122"/>
              <a:ea typeface="微软雅黑" panose="020B0503020204020204" pitchFamily="34" charset="-122"/>
            </a:endParaRPr>
          </a:p>
          <a:p>
            <a:pPr>
              <a:lnSpc>
                <a:spcPct val="200000"/>
              </a:lnSpc>
            </a:pPr>
            <a:r>
              <a:rPr lang="zh-CN" altLang="en-US" sz="2000" dirty="0" smtClean="0">
                <a:latin typeface="微软雅黑" panose="020B0503020204020204" pitchFamily="34" charset="-122"/>
                <a:ea typeface="微软雅黑" panose="020B0503020204020204" pitchFamily="34" charset="-122"/>
              </a:rPr>
              <a:t>三、</a:t>
            </a:r>
            <a:r>
              <a:rPr lang="en-US" altLang="zh-CN" sz="2000" dirty="0" err="1" smtClean="0">
                <a:latin typeface="微软雅黑" panose="020B0503020204020204" pitchFamily="34" charset="-122"/>
                <a:ea typeface="微软雅黑" panose="020B0503020204020204" pitchFamily="34" charset="-122"/>
              </a:rPr>
              <a:t>选择合适的复习流程</a:t>
            </a:r>
            <a:endParaRPr lang="en-US" altLang="zh-CN" sz="2000" noProof="1" smtClean="0">
              <a:latin typeface="微软雅黑" panose="020B0503020204020204" pitchFamily="34" charset="-122"/>
              <a:ea typeface="微软雅黑" panose="020B0503020204020204" pitchFamily="34" charset="-122"/>
              <a:cs typeface="+mn-ea"/>
            </a:endParaRPr>
          </a:p>
          <a:p>
            <a:pPr>
              <a:lnSpc>
                <a:spcPct val="200000"/>
              </a:lnSpc>
            </a:pPr>
            <a:r>
              <a:rPr lang="zh-CN" altLang="en-US" sz="2000" noProof="1" smtClean="0">
                <a:latin typeface="微软雅黑" panose="020B0503020204020204" pitchFamily="34" charset="-122"/>
                <a:ea typeface="微软雅黑" panose="020B0503020204020204" pitchFamily="34" charset="-122"/>
                <a:cs typeface="+mn-ea"/>
              </a:rPr>
              <a:t>四、</a:t>
            </a:r>
            <a:r>
              <a:rPr lang="en-US" altLang="zh-CN" sz="2000" noProof="1" smtClean="0">
                <a:latin typeface="微软雅黑" panose="020B0503020204020204" pitchFamily="34" charset="-122"/>
                <a:ea typeface="微软雅黑" panose="020B0503020204020204" pitchFamily="34" charset="-122"/>
                <a:cs typeface="+mn-ea"/>
              </a:rPr>
              <a:t>优化复习课</a:t>
            </a:r>
            <a:r>
              <a:rPr lang="zh-CN" altLang="en-US" sz="2000" noProof="1">
                <a:latin typeface="微软雅黑" panose="020B0503020204020204" pitchFamily="34" charset="-122"/>
                <a:ea typeface="微软雅黑" panose="020B0503020204020204" pitchFamily="34" charset="-122"/>
                <a:cs typeface="+mn-ea"/>
              </a:rPr>
              <a:t>的教学</a:t>
            </a:r>
            <a:r>
              <a:rPr lang="zh-CN" altLang="en-US" sz="2000" noProof="1" smtClean="0">
                <a:latin typeface="微软雅黑" panose="020B0503020204020204" pitchFamily="34" charset="-122"/>
                <a:ea typeface="微软雅黑" panose="020B0503020204020204" pitchFamily="34" charset="-122"/>
                <a:cs typeface="+mn-ea"/>
              </a:rPr>
              <a:t>设计</a:t>
            </a:r>
            <a:endParaRPr lang="en-US" altLang="zh-CN" sz="2000" noProof="1" smtClean="0">
              <a:latin typeface="微软雅黑" panose="020B0503020204020204" pitchFamily="34" charset="-122"/>
              <a:ea typeface="微软雅黑" panose="020B0503020204020204" pitchFamily="34" charset="-122"/>
              <a:cs typeface="+mn-ea"/>
            </a:endParaRPr>
          </a:p>
          <a:p>
            <a:pPr>
              <a:lnSpc>
                <a:spcPct val="200000"/>
              </a:lnSpc>
            </a:pPr>
            <a:r>
              <a:rPr lang="zh-CN" altLang="en-US" sz="2000" noProof="1" smtClean="0">
                <a:latin typeface="微软雅黑" panose="020B0503020204020204" pitchFamily="34" charset="-122"/>
                <a:ea typeface="微软雅黑" panose="020B0503020204020204" pitchFamily="34" charset="-122"/>
                <a:cs typeface="+mn-ea"/>
              </a:rPr>
              <a:t>五、重点突破整体提升</a:t>
            </a:r>
            <a:endParaRPr lang="zh-CN" altLang="en-US" sz="2000" noProof="1">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第四部分    复习建议</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4" name="文本框 3"/>
          <p:cNvSpPr txBox="1"/>
          <p:nvPr/>
        </p:nvSpPr>
        <p:spPr>
          <a:xfrm>
            <a:off x="2126693" y="2178754"/>
            <a:ext cx="627797" cy="2677656"/>
          </a:xfrm>
          <a:prstGeom prst="rect">
            <a:avLst/>
          </a:prstGeom>
          <a:noFill/>
        </p:spPr>
        <p:txBody>
          <a:bodyPr vert="horz" wrap="square" rtlCol="0">
            <a:spAutoFit/>
          </a:bodyPr>
          <a:lstStyle/>
          <a:p>
            <a:pPr>
              <a:lnSpc>
                <a:spcPct val="150000"/>
              </a:lnSpc>
            </a:pPr>
            <a:r>
              <a:rPr lang="zh-CN" altLang="en-US" sz="2800" b="1" dirty="0" smtClean="0">
                <a:solidFill>
                  <a:srgbClr val="C00000"/>
                </a:solidFill>
                <a:latin typeface="微软雅黑" panose="020B0503020204020204" pitchFamily="34" charset="-122"/>
                <a:ea typeface="微软雅黑" panose="020B0503020204020204" pitchFamily="34" charset="-122"/>
              </a:rPr>
              <a:t>主要</a:t>
            </a:r>
            <a:r>
              <a:rPr lang="zh-CN" altLang="en-US" sz="2800" b="1" dirty="0">
                <a:solidFill>
                  <a:srgbClr val="C00000"/>
                </a:solidFill>
                <a:latin typeface="微软雅黑" panose="020B0503020204020204" pitchFamily="34" charset="-122"/>
                <a:ea typeface="微软雅黑" panose="020B0503020204020204" pitchFamily="34" charset="-122"/>
              </a:rPr>
              <a:t>内容</a:t>
            </a:r>
          </a:p>
        </p:txBody>
      </p:sp>
    </p:spTree>
    <p:extLst>
      <p:ext uri="{BB962C8B-B14F-4D97-AF65-F5344CB8AC3E}">
        <p14:creationId xmlns:p14="http://schemas.microsoft.com/office/powerpoint/2010/main" val="8115845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1+#ppt_w/2"/>
                                          </p:val>
                                        </p:tav>
                                        <p:tav tm="100000">
                                          <p:val>
                                            <p:strVal val="#ppt_x"/>
                                          </p:val>
                                        </p:tav>
                                      </p:tavLst>
                                    </p:anim>
                                    <p:anim calcmode="lin" valueType="num">
                                      <p:cBhvr additive="base">
                                        <p:cTn id="13"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一、强化质量意识</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第四部分    复习建议</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椭圆 5"/>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椭圆 6"/>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椭圆 7"/>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Rectangle 3"/>
          <p:cNvSpPr>
            <a:spLocks noChangeArrowheads="1"/>
          </p:cNvSpPr>
          <p:nvPr/>
        </p:nvSpPr>
        <p:spPr bwMode="auto">
          <a:xfrm>
            <a:off x="690293" y="1737851"/>
            <a:ext cx="7774978" cy="3870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pPr>
            <a:r>
              <a:rPr lang="zh-CN" altLang="en-US" dirty="0" smtClean="0">
                <a:latin typeface="+mn-ea"/>
              </a:rPr>
              <a:t>    学</a:t>
            </a:r>
            <a:r>
              <a:rPr lang="zh-CN" altLang="en-US" dirty="0">
                <a:latin typeface="+mn-ea"/>
              </a:rPr>
              <a:t>考将会是常态性工作，这是职业教育改革和发展的必然趋势，质量是学校生存和发展的根本。</a:t>
            </a:r>
          </a:p>
          <a:p>
            <a:pPr>
              <a:lnSpc>
                <a:spcPct val="200000"/>
              </a:lnSpc>
            </a:pPr>
            <a:r>
              <a:rPr lang="zh-CN" altLang="en-US" dirty="0">
                <a:latin typeface="+mn-ea"/>
              </a:rPr>
              <a:t>    </a:t>
            </a:r>
            <a:r>
              <a:rPr lang="en-US" altLang="zh-CN" dirty="0">
                <a:latin typeface="+mn-ea"/>
              </a:rPr>
              <a:t>1. </a:t>
            </a:r>
            <a:r>
              <a:rPr lang="zh-CN" altLang="en-US" dirty="0">
                <a:latin typeface="+mn-ea"/>
              </a:rPr>
              <a:t>学校要加强教学质量管理，调动教师教与研的积极性。</a:t>
            </a:r>
            <a:endParaRPr lang="en-US" altLang="zh-CN" dirty="0">
              <a:latin typeface="+mn-ea"/>
            </a:endParaRPr>
          </a:p>
          <a:p>
            <a:pPr>
              <a:lnSpc>
                <a:spcPct val="200000"/>
              </a:lnSpc>
            </a:pPr>
            <a:r>
              <a:rPr lang="zh-CN" altLang="en-US" dirty="0">
                <a:latin typeface="+mn-ea"/>
              </a:rPr>
              <a:t>    </a:t>
            </a:r>
            <a:r>
              <a:rPr lang="en-US" altLang="zh-CN" dirty="0">
                <a:latin typeface="+mn-ea"/>
              </a:rPr>
              <a:t>2. </a:t>
            </a:r>
            <a:r>
              <a:rPr lang="zh-CN" altLang="en-US" dirty="0">
                <a:latin typeface="+mn-ea"/>
              </a:rPr>
              <a:t>学科教研组要加大“五课”教研力度，集集体之智慧和能力，做好复习计划和复习资料的收集整理（方便使用），统一复习要求，加强过程检查和监控。</a:t>
            </a:r>
            <a:endParaRPr lang="en-US" altLang="zh-CN" dirty="0">
              <a:latin typeface="+mn-ea"/>
            </a:endParaRPr>
          </a:p>
          <a:p>
            <a:pPr>
              <a:lnSpc>
                <a:spcPct val="200000"/>
              </a:lnSpc>
            </a:pPr>
            <a:r>
              <a:rPr lang="en-US" altLang="zh-CN" dirty="0">
                <a:latin typeface="+mn-ea"/>
              </a:rPr>
              <a:t>    3. </a:t>
            </a:r>
            <a:r>
              <a:rPr lang="zh-CN" altLang="en-US" dirty="0">
                <a:latin typeface="+mn-ea"/>
              </a:rPr>
              <a:t>教师要钻研大纲和教材，改进教学方法，提高课堂教学有效性。</a:t>
            </a:r>
          </a:p>
        </p:txBody>
      </p:sp>
      <p:sp>
        <p:nvSpPr>
          <p:cNvPr id="10" name="椭圆 9"/>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椭圆 10"/>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椭圆 11"/>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145788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42" presetClass="path" presetSubtype="0" decel="100000" fill="hold" grpId="1" nodeType="withEffect">
                                  <p:stCondLst>
                                    <p:cond delay="500"/>
                                  </p:stCondLst>
                                  <p:childTnLst>
                                    <p:animMotion origin="layout" path="M -3.54167E-6 -7.40741E-7 L 0.08894 0.08519 " pathEditMode="relative" rAng="0" ptsTypes="AA">
                                      <p:cBhvr>
                                        <p:cTn id="9" dur="1000" spd="-100000" fill="hold"/>
                                        <p:tgtEl>
                                          <p:spTgt spid="6"/>
                                        </p:tgtEl>
                                        <p:attrNameLst>
                                          <p:attrName>ppt_x</p:attrName>
                                          <p:attrName>ppt_y</p:attrName>
                                        </p:attrNameLst>
                                      </p:cBhvr>
                                      <p:rCtr x="4440" y="4259"/>
                                    </p:animMotion>
                                  </p:childTnLst>
                                </p:cTn>
                              </p:par>
                              <p:par>
                                <p:cTn id="10" presetID="10" presetClass="entr" presetSubtype="0" fill="hold" grpId="0" nodeType="withEffect">
                                  <p:stCondLst>
                                    <p:cond delay="50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42" presetClass="path" presetSubtype="0" decel="100000" fill="hold" grpId="1" nodeType="withEffect">
                                  <p:stCondLst>
                                    <p:cond delay="500"/>
                                  </p:stCondLst>
                                  <p:childTnLst>
                                    <p:animMotion origin="layout" path="M -4.375E-6 -4.07407E-6 L -0.06315 -0.1074 " pathEditMode="relative" rAng="0" ptsTypes="AA">
                                      <p:cBhvr>
                                        <p:cTn id="14" dur="1000" spd="-100000" fill="hold"/>
                                        <p:tgtEl>
                                          <p:spTgt spid="7"/>
                                        </p:tgtEl>
                                        <p:attrNameLst>
                                          <p:attrName>ppt_x</p:attrName>
                                          <p:attrName>ppt_y</p:attrName>
                                        </p:attrNameLst>
                                      </p:cBhvr>
                                      <p:rCtr x="-3164" y="-5370"/>
                                    </p:animMotion>
                                  </p:childTnLst>
                                </p:cTn>
                              </p:par>
                              <p:par>
                                <p:cTn id="15" presetID="10" presetClass="entr" presetSubtype="0" fill="hold" grpId="0" nodeType="withEffect">
                                  <p:stCondLst>
                                    <p:cond delay="50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childTnLst>
                                </p:cTn>
                              </p:par>
                              <p:par>
                                <p:cTn id="18" presetID="42" presetClass="path" presetSubtype="0" decel="100000" fill="hold" grpId="1" nodeType="withEffect">
                                  <p:stCondLst>
                                    <p:cond delay="500"/>
                                  </p:stCondLst>
                                  <p:childTnLst>
                                    <p:animMotion origin="layout" path="M 1.25E-6 4.07407E-6 L 0.00404 -0.17963 " pathEditMode="relative" rAng="0" ptsTypes="AA">
                                      <p:cBhvr>
                                        <p:cTn id="19" dur="1000" spd="-100000" fill="hold"/>
                                        <p:tgtEl>
                                          <p:spTgt spid="8"/>
                                        </p:tgtEl>
                                        <p:attrNameLst>
                                          <p:attrName>ppt_x</p:attrName>
                                          <p:attrName>ppt_y</p:attrName>
                                        </p:attrNameLst>
                                      </p:cBhvr>
                                      <p:rCtr x="195" y="-8981"/>
                                    </p:animMotion>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par>
                                <p:cTn id="26" presetID="53" presetClass="entr" presetSubtype="16" fill="hold" grpId="0" nodeType="withEffect">
                                  <p:stCondLst>
                                    <p:cond delay="1250"/>
                                  </p:stCondLst>
                                  <p:childTnLst>
                                    <p:set>
                                      <p:cBhvr>
                                        <p:cTn id="27" dur="1" fill="hold">
                                          <p:stCondLst>
                                            <p:cond delay="0"/>
                                          </p:stCondLst>
                                        </p:cTn>
                                        <p:tgtEl>
                                          <p:spTgt spid="10"/>
                                        </p:tgtEl>
                                        <p:attrNameLst>
                                          <p:attrName>style.visibility</p:attrName>
                                        </p:attrNameLst>
                                      </p:cBhvr>
                                      <p:to>
                                        <p:strVal val="visible"/>
                                      </p:to>
                                    </p:set>
                                    <p:anim calcmode="lin" valueType="num">
                                      <p:cBhvr>
                                        <p:cTn id="28" dur="1000" fill="hold"/>
                                        <p:tgtEl>
                                          <p:spTgt spid="10"/>
                                        </p:tgtEl>
                                        <p:attrNameLst>
                                          <p:attrName>ppt_w</p:attrName>
                                        </p:attrNameLst>
                                      </p:cBhvr>
                                      <p:tavLst>
                                        <p:tav tm="0">
                                          <p:val>
                                            <p:fltVal val="0"/>
                                          </p:val>
                                        </p:tav>
                                        <p:tav tm="100000">
                                          <p:val>
                                            <p:strVal val="#ppt_w"/>
                                          </p:val>
                                        </p:tav>
                                      </p:tavLst>
                                    </p:anim>
                                    <p:anim calcmode="lin" valueType="num">
                                      <p:cBhvr>
                                        <p:cTn id="29" dur="1000" fill="hold"/>
                                        <p:tgtEl>
                                          <p:spTgt spid="10"/>
                                        </p:tgtEl>
                                        <p:attrNameLst>
                                          <p:attrName>ppt_h</p:attrName>
                                        </p:attrNameLst>
                                      </p:cBhvr>
                                      <p:tavLst>
                                        <p:tav tm="0">
                                          <p:val>
                                            <p:fltVal val="0"/>
                                          </p:val>
                                        </p:tav>
                                        <p:tav tm="100000">
                                          <p:val>
                                            <p:strVal val="#ppt_h"/>
                                          </p:val>
                                        </p:tav>
                                      </p:tavLst>
                                    </p:anim>
                                    <p:animEffect transition="in" filter="fade">
                                      <p:cBhvr>
                                        <p:cTn id="30" dur="1000"/>
                                        <p:tgtEl>
                                          <p:spTgt spid="10"/>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2"/>
                                        </p:tgtEl>
                                        <p:attrNameLst>
                                          <p:attrName>style.visibility</p:attrName>
                                        </p:attrNameLst>
                                      </p:cBhvr>
                                      <p:to>
                                        <p:strVal val="visible"/>
                                      </p:to>
                                    </p:set>
                                    <p:anim calcmode="lin" valueType="num">
                                      <p:cBhvr>
                                        <p:cTn id="33" dur="1000" fill="hold"/>
                                        <p:tgtEl>
                                          <p:spTgt spid="12"/>
                                        </p:tgtEl>
                                        <p:attrNameLst>
                                          <p:attrName>ppt_w</p:attrName>
                                        </p:attrNameLst>
                                      </p:cBhvr>
                                      <p:tavLst>
                                        <p:tav tm="0">
                                          <p:val>
                                            <p:fltVal val="0"/>
                                          </p:val>
                                        </p:tav>
                                        <p:tav tm="100000">
                                          <p:val>
                                            <p:strVal val="#ppt_w"/>
                                          </p:val>
                                        </p:tav>
                                      </p:tavLst>
                                    </p:anim>
                                    <p:anim calcmode="lin" valueType="num">
                                      <p:cBhvr>
                                        <p:cTn id="34" dur="1000" fill="hold"/>
                                        <p:tgtEl>
                                          <p:spTgt spid="12"/>
                                        </p:tgtEl>
                                        <p:attrNameLst>
                                          <p:attrName>ppt_h</p:attrName>
                                        </p:attrNameLst>
                                      </p:cBhvr>
                                      <p:tavLst>
                                        <p:tav tm="0">
                                          <p:val>
                                            <p:fltVal val="0"/>
                                          </p:val>
                                        </p:tav>
                                        <p:tav tm="100000">
                                          <p:val>
                                            <p:strVal val="#ppt_h"/>
                                          </p:val>
                                        </p:tav>
                                      </p:tavLst>
                                    </p:anim>
                                    <p:animEffect transition="in" filter="fade">
                                      <p:cBhvr>
                                        <p:cTn id="35" dur="1000"/>
                                        <p:tgtEl>
                                          <p:spTgt spid="12"/>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1"/>
                                        </p:tgtEl>
                                        <p:attrNameLst>
                                          <p:attrName>style.visibility</p:attrName>
                                        </p:attrNameLst>
                                      </p:cBhvr>
                                      <p:to>
                                        <p:strVal val="visible"/>
                                      </p:to>
                                    </p:set>
                                    <p:anim calcmode="lin" valueType="num">
                                      <p:cBhvr>
                                        <p:cTn id="38" dur="1000" fill="hold"/>
                                        <p:tgtEl>
                                          <p:spTgt spid="11"/>
                                        </p:tgtEl>
                                        <p:attrNameLst>
                                          <p:attrName>ppt_w</p:attrName>
                                        </p:attrNameLst>
                                      </p:cBhvr>
                                      <p:tavLst>
                                        <p:tav tm="0">
                                          <p:val>
                                            <p:fltVal val="0"/>
                                          </p:val>
                                        </p:tav>
                                        <p:tav tm="100000">
                                          <p:val>
                                            <p:strVal val="#ppt_w"/>
                                          </p:val>
                                        </p:tav>
                                      </p:tavLst>
                                    </p:anim>
                                    <p:anim calcmode="lin" valueType="num">
                                      <p:cBhvr>
                                        <p:cTn id="39" dur="1000" fill="hold"/>
                                        <p:tgtEl>
                                          <p:spTgt spid="11"/>
                                        </p:tgtEl>
                                        <p:attrNameLst>
                                          <p:attrName>ppt_h</p:attrName>
                                        </p:attrNameLst>
                                      </p:cBhvr>
                                      <p:tavLst>
                                        <p:tav tm="0">
                                          <p:val>
                                            <p:fltVal val="0"/>
                                          </p:val>
                                        </p:tav>
                                        <p:tav tm="100000">
                                          <p:val>
                                            <p:strVal val="#ppt_h"/>
                                          </p:val>
                                        </p:tav>
                                      </p:tavLst>
                                    </p:anim>
                                    <p:animEffect transition="in" filter="fade">
                                      <p:cBhvr>
                                        <p:cTn id="4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p:bldP spid="10" grpId="0" animBg="1"/>
      <p:bldP spid="11" grpId="0" animBg="1"/>
      <p:bldP spid="1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830997"/>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二、合理</a:t>
            </a:r>
            <a:r>
              <a:rPr lang="zh-CN" altLang="en-US" sz="2400" dirty="0">
                <a:latin typeface="微软雅黑" panose="020B0503020204020204" pitchFamily="34" charset="-122"/>
                <a:ea typeface="微软雅黑" panose="020B0503020204020204" pitchFamily="34" charset="-122"/>
              </a:rPr>
              <a:t>制定复习</a:t>
            </a:r>
            <a:r>
              <a:rPr lang="en-US" altLang="zh-CN" sz="2400" dirty="0" err="1">
                <a:latin typeface="微软雅黑" panose="020B0503020204020204" pitchFamily="34" charset="-122"/>
                <a:ea typeface="微软雅黑" panose="020B0503020204020204" pitchFamily="34" charset="-122"/>
              </a:rPr>
              <a:t>迎考策略</a:t>
            </a:r>
            <a:endParaRPr lang="en-US" altLang="zh-CN"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第四部分    复习建议</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椭圆 5"/>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椭圆 6"/>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椭圆 7"/>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Rectangle 2"/>
          <p:cNvSpPr>
            <a:spLocks noChangeArrowheads="1"/>
          </p:cNvSpPr>
          <p:nvPr/>
        </p:nvSpPr>
        <p:spPr bwMode="auto">
          <a:xfrm>
            <a:off x="789383" y="1637401"/>
            <a:ext cx="7648046"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pPr>
            <a:r>
              <a:rPr lang="zh-CN" altLang="en-US" dirty="0" smtClean="0">
                <a:latin typeface="+mn-ea"/>
                <a:sym typeface="Arial" panose="020B0604020202020204" pitchFamily="34" charset="0"/>
              </a:rPr>
              <a:t>    通过</a:t>
            </a:r>
            <a:r>
              <a:rPr lang="en-US" altLang="zh-CN" dirty="0" err="1">
                <a:latin typeface="+mn-ea"/>
                <a:sym typeface="Arial" panose="020B0604020202020204" pitchFamily="34" charset="0"/>
              </a:rPr>
              <a:t>有效复习</a:t>
            </a:r>
            <a:r>
              <a:rPr lang="en-US" altLang="zh-CN" dirty="0">
                <a:latin typeface="+mn-ea"/>
                <a:sym typeface="Arial" panose="020B0604020202020204" pitchFamily="34" charset="0"/>
              </a:rPr>
              <a:t>，</a:t>
            </a:r>
            <a:r>
              <a:rPr lang="zh-CN" altLang="en-US" dirty="0">
                <a:latin typeface="+mn-ea"/>
                <a:sym typeface="Arial" panose="020B0604020202020204" pitchFamily="34" charset="0"/>
              </a:rPr>
              <a:t>帮助</a:t>
            </a:r>
            <a:r>
              <a:rPr lang="en-US" altLang="zh-CN" dirty="0" err="1">
                <a:latin typeface="+mn-ea"/>
                <a:sym typeface="Arial" panose="020B0604020202020204" pitchFamily="34" charset="0"/>
              </a:rPr>
              <a:t>学生进一步梳理、巩固学科知识，提升分析解决问题能力</a:t>
            </a:r>
            <a:r>
              <a:rPr lang="en-US" altLang="zh-CN" dirty="0">
                <a:latin typeface="+mn-ea"/>
                <a:sym typeface="Arial" panose="020B0604020202020204" pitchFamily="34" charset="0"/>
              </a:rPr>
              <a:t>。</a:t>
            </a:r>
            <a:r>
              <a:rPr lang="zh-CN" altLang="en-US" dirty="0">
                <a:latin typeface="+mn-ea"/>
                <a:sym typeface="Arial" panose="020B0604020202020204" pitchFamily="34" charset="0"/>
              </a:rPr>
              <a:t>避免</a:t>
            </a:r>
            <a:r>
              <a:rPr lang="en-US" altLang="zh-CN" dirty="0" err="1">
                <a:latin typeface="+mn-ea"/>
                <a:sym typeface="Arial" panose="020B0604020202020204" pitchFamily="34" charset="0"/>
              </a:rPr>
              <a:t>就题论题，只训练解题，忽略基本概念、基本方法、基本能力的系统复习</a:t>
            </a:r>
            <a:r>
              <a:rPr lang="en-US" altLang="zh-CN" dirty="0">
                <a:latin typeface="+mn-ea"/>
                <a:sym typeface="Arial" panose="020B0604020202020204" pitchFamily="34" charset="0"/>
              </a:rPr>
              <a:t>。</a:t>
            </a:r>
          </a:p>
          <a:p>
            <a:pPr>
              <a:lnSpc>
                <a:spcPct val="200000"/>
              </a:lnSpc>
            </a:pPr>
            <a:r>
              <a:rPr lang="en-US" altLang="zh-CN" dirty="0">
                <a:latin typeface="+mn-ea"/>
                <a:sym typeface="Arial" panose="020B0604020202020204" pitchFamily="34" charset="0"/>
              </a:rPr>
              <a:t>   1. </a:t>
            </a:r>
            <a:r>
              <a:rPr lang="zh-CN" altLang="en-US" dirty="0">
                <a:latin typeface="+mn-ea"/>
                <a:sym typeface="Arial" panose="020B0604020202020204" pitchFamily="34" charset="0"/>
              </a:rPr>
              <a:t>研究学生：</a:t>
            </a:r>
            <a:r>
              <a:rPr lang="en-US" altLang="zh-CN" b="1" dirty="0" err="1">
                <a:solidFill>
                  <a:srgbClr val="C00000"/>
                </a:solidFill>
                <a:latin typeface="+mn-ea"/>
              </a:rPr>
              <a:t>学习基础</a:t>
            </a:r>
            <a:r>
              <a:rPr lang="en-US" altLang="zh-CN" dirty="0" err="1">
                <a:latin typeface="+mn-ea"/>
              </a:rPr>
              <a:t>和学习能力，认知水平和</a:t>
            </a:r>
            <a:r>
              <a:rPr lang="en-US" altLang="zh-CN" b="1" dirty="0" err="1">
                <a:solidFill>
                  <a:srgbClr val="C00000"/>
                </a:solidFill>
                <a:latin typeface="+mn-ea"/>
              </a:rPr>
              <a:t>学习态度</a:t>
            </a:r>
            <a:r>
              <a:rPr lang="en-US" altLang="zh-CN" dirty="0" err="1">
                <a:latin typeface="+mn-ea"/>
              </a:rPr>
              <a:t>，所学知识的掌握情况</a:t>
            </a:r>
            <a:r>
              <a:rPr lang="en-US" altLang="zh-CN" dirty="0">
                <a:latin typeface="+mn-ea"/>
              </a:rPr>
              <a:t>。</a:t>
            </a:r>
          </a:p>
          <a:p>
            <a:pPr>
              <a:lnSpc>
                <a:spcPct val="200000"/>
              </a:lnSpc>
            </a:pPr>
            <a:r>
              <a:rPr lang="en-US" altLang="zh-CN" dirty="0">
                <a:latin typeface="+mn-ea"/>
              </a:rPr>
              <a:t>   2. </a:t>
            </a:r>
            <a:r>
              <a:rPr lang="en-US" altLang="zh-CN" dirty="0" err="1">
                <a:latin typeface="+mn-ea"/>
              </a:rPr>
              <a:t>研究考纲</a:t>
            </a:r>
            <a:r>
              <a:rPr lang="zh-CN" altLang="en-US" dirty="0">
                <a:latin typeface="+mn-ea"/>
              </a:rPr>
              <a:t>：</a:t>
            </a:r>
            <a:r>
              <a:rPr lang="en-US" altLang="zh-CN" dirty="0">
                <a:latin typeface="+mn-ea"/>
              </a:rPr>
              <a:t>明确“</a:t>
            </a:r>
            <a:r>
              <a:rPr lang="en-US" altLang="zh-CN" dirty="0" err="1" smtClean="0">
                <a:latin typeface="+mn-ea"/>
              </a:rPr>
              <a:t>命题指导思想</a:t>
            </a:r>
            <a:r>
              <a:rPr lang="en-US" altLang="zh-CN" b="1" dirty="0">
                <a:solidFill>
                  <a:srgbClr val="C00000"/>
                </a:solidFill>
                <a:latin typeface="+mn-ea"/>
              </a:rPr>
              <a:t>”、“</a:t>
            </a:r>
            <a:r>
              <a:rPr lang="en-US" altLang="zh-CN" b="1" dirty="0" err="1">
                <a:solidFill>
                  <a:srgbClr val="C00000"/>
                </a:solidFill>
                <a:latin typeface="+mn-ea"/>
              </a:rPr>
              <a:t>考试内容及要求</a:t>
            </a:r>
            <a:r>
              <a:rPr lang="en-US" altLang="zh-CN" b="1" dirty="0">
                <a:solidFill>
                  <a:srgbClr val="C00000"/>
                </a:solidFill>
                <a:latin typeface="+mn-ea"/>
              </a:rPr>
              <a:t>”、“</a:t>
            </a:r>
            <a:r>
              <a:rPr lang="en-US" altLang="zh-CN" b="1" dirty="0" err="1">
                <a:solidFill>
                  <a:srgbClr val="C00000"/>
                </a:solidFill>
                <a:latin typeface="+mn-ea"/>
              </a:rPr>
              <a:t>试卷结构</a:t>
            </a:r>
            <a:r>
              <a:rPr lang="en-US" altLang="zh-CN" b="1" dirty="0">
                <a:solidFill>
                  <a:srgbClr val="C00000"/>
                </a:solidFill>
                <a:latin typeface="+mn-ea"/>
              </a:rPr>
              <a:t>”</a:t>
            </a:r>
            <a:r>
              <a:rPr lang="en-US" altLang="zh-CN" dirty="0">
                <a:latin typeface="+mn-ea"/>
              </a:rPr>
              <a:t>、“</a:t>
            </a:r>
            <a:r>
              <a:rPr lang="en-US" altLang="zh-CN" dirty="0" err="1">
                <a:latin typeface="+mn-ea"/>
              </a:rPr>
              <a:t>考试形式和时间</a:t>
            </a:r>
            <a:r>
              <a:rPr lang="en-US" altLang="zh-CN" b="1" dirty="0">
                <a:solidFill>
                  <a:srgbClr val="C00000"/>
                </a:solidFill>
                <a:latin typeface="+mn-ea"/>
              </a:rPr>
              <a:t>”、“</a:t>
            </a:r>
            <a:r>
              <a:rPr lang="en-US" altLang="zh-CN" b="1" dirty="0" err="1">
                <a:solidFill>
                  <a:srgbClr val="C00000"/>
                </a:solidFill>
                <a:latin typeface="+mn-ea"/>
              </a:rPr>
              <a:t>典型题示例</a:t>
            </a:r>
            <a:r>
              <a:rPr lang="en-US" altLang="zh-CN" b="1" dirty="0">
                <a:solidFill>
                  <a:srgbClr val="C00000"/>
                </a:solidFill>
                <a:latin typeface="+mn-ea"/>
              </a:rPr>
              <a:t>”</a:t>
            </a:r>
            <a:r>
              <a:rPr lang="zh-CN" altLang="en-US" dirty="0">
                <a:latin typeface="+mn-ea"/>
              </a:rPr>
              <a:t>等。</a:t>
            </a:r>
            <a:endParaRPr lang="en-US" altLang="zh-CN" dirty="0">
              <a:latin typeface="+mn-ea"/>
            </a:endParaRPr>
          </a:p>
        </p:txBody>
      </p:sp>
      <p:sp>
        <p:nvSpPr>
          <p:cNvPr id="11" name="椭圆 10"/>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椭圆 11"/>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2038957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42" presetClass="path" presetSubtype="0" decel="100000" fill="hold" grpId="1" nodeType="withEffect">
                                  <p:stCondLst>
                                    <p:cond delay="500"/>
                                  </p:stCondLst>
                                  <p:childTnLst>
                                    <p:animMotion origin="layout" path="M -3.54167E-6 -7.40741E-7 L 0.08894 0.08519 " pathEditMode="relative" rAng="0" ptsTypes="AA">
                                      <p:cBhvr>
                                        <p:cTn id="9" dur="1000" spd="-100000" fill="hold"/>
                                        <p:tgtEl>
                                          <p:spTgt spid="6"/>
                                        </p:tgtEl>
                                        <p:attrNameLst>
                                          <p:attrName>ppt_x</p:attrName>
                                          <p:attrName>ppt_y</p:attrName>
                                        </p:attrNameLst>
                                      </p:cBhvr>
                                      <p:rCtr x="4440" y="4259"/>
                                    </p:animMotion>
                                  </p:childTnLst>
                                </p:cTn>
                              </p:par>
                              <p:par>
                                <p:cTn id="10" presetID="10" presetClass="entr" presetSubtype="0" fill="hold" grpId="0" nodeType="withEffect">
                                  <p:stCondLst>
                                    <p:cond delay="50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42" presetClass="path" presetSubtype="0" decel="100000" fill="hold" grpId="1" nodeType="withEffect">
                                  <p:stCondLst>
                                    <p:cond delay="500"/>
                                  </p:stCondLst>
                                  <p:childTnLst>
                                    <p:animMotion origin="layout" path="M -4.375E-6 -4.07407E-6 L -0.06315 -0.1074 " pathEditMode="relative" rAng="0" ptsTypes="AA">
                                      <p:cBhvr>
                                        <p:cTn id="14" dur="1000" spd="-100000" fill="hold"/>
                                        <p:tgtEl>
                                          <p:spTgt spid="7"/>
                                        </p:tgtEl>
                                        <p:attrNameLst>
                                          <p:attrName>ppt_x</p:attrName>
                                          <p:attrName>ppt_y</p:attrName>
                                        </p:attrNameLst>
                                      </p:cBhvr>
                                      <p:rCtr x="-3164" y="-5370"/>
                                    </p:animMotion>
                                  </p:childTnLst>
                                </p:cTn>
                              </p:par>
                              <p:par>
                                <p:cTn id="15" presetID="10" presetClass="entr" presetSubtype="0" fill="hold" grpId="0" nodeType="withEffect">
                                  <p:stCondLst>
                                    <p:cond delay="50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childTnLst>
                                </p:cTn>
                              </p:par>
                              <p:par>
                                <p:cTn id="18" presetID="42" presetClass="path" presetSubtype="0" decel="100000" fill="hold" grpId="1" nodeType="withEffect">
                                  <p:stCondLst>
                                    <p:cond delay="500"/>
                                  </p:stCondLst>
                                  <p:childTnLst>
                                    <p:animMotion origin="layout" path="M 1.25E-6 4.07407E-6 L 0.00404 -0.17963 " pathEditMode="relative" rAng="0" ptsTypes="AA">
                                      <p:cBhvr>
                                        <p:cTn id="19" dur="1000" spd="-100000" fill="hold"/>
                                        <p:tgtEl>
                                          <p:spTgt spid="8"/>
                                        </p:tgtEl>
                                        <p:attrNameLst>
                                          <p:attrName>ppt_x</p:attrName>
                                          <p:attrName>ppt_y</p:attrName>
                                        </p:attrNameLst>
                                      </p:cBhvr>
                                      <p:rCtr x="195" y="-8981"/>
                                    </p:animMotion>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anim calcmode="lin" valueType="num">
                                      <p:cBhvr>
                                        <p:cTn id="24" dur="1000" fill="hold"/>
                                        <p:tgtEl>
                                          <p:spTgt spid="10"/>
                                        </p:tgtEl>
                                        <p:attrNameLst>
                                          <p:attrName>ppt_x</p:attrName>
                                        </p:attrNameLst>
                                      </p:cBhvr>
                                      <p:tavLst>
                                        <p:tav tm="0">
                                          <p:val>
                                            <p:strVal val="#ppt_x"/>
                                          </p:val>
                                        </p:tav>
                                        <p:tav tm="100000">
                                          <p:val>
                                            <p:strVal val="#ppt_x"/>
                                          </p:val>
                                        </p:tav>
                                      </p:tavLst>
                                    </p:anim>
                                    <p:anim calcmode="lin" valueType="num">
                                      <p:cBhvr>
                                        <p:cTn id="25" dur="1000" fill="hold"/>
                                        <p:tgtEl>
                                          <p:spTgt spid="10"/>
                                        </p:tgtEl>
                                        <p:attrNameLst>
                                          <p:attrName>ppt_y</p:attrName>
                                        </p:attrNameLst>
                                      </p:cBhvr>
                                      <p:tavLst>
                                        <p:tav tm="0">
                                          <p:val>
                                            <p:strVal val="#ppt_y+.1"/>
                                          </p:val>
                                        </p:tav>
                                        <p:tav tm="100000">
                                          <p:val>
                                            <p:strVal val="#ppt_y"/>
                                          </p:val>
                                        </p:tav>
                                      </p:tavLst>
                                    </p:anim>
                                  </p:childTnLst>
                                </p:cTn>
                              </p:par>
                              <p:par>
                                <p:cTn id="26" presetID="53" presetClass="entr" presetSubtype="16" fill="hold" grpId="0" nodeType="withEffect">
                                  <p:stCondLst>
                                    <p:cond delay="125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Effect transition="in" filter="fade">
                                      <p:cBhvr>
                                        <p:cTn id="30" dur="1000"/>
                                        <p:tgtEl>
                                          <p:spTgt spid="11"/>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ppt_w</p:attrName>
                                        </p:attrNameLst>
                                      </p:cBhvr>
                                      <p:tavLst>
                                        <p:tav tm="0">
                                          <p:val>
                                            <p:fltVal val="0"/>
                                          </p:val>
                                        </p:tav>
                                        <p:tav tm="100000">
                                          <p:val>
                                            <p:strVal val="#ppt_w"/>
                                          </p:val>
                                        </p:tav>
                                      </p:tavLst>
                                    </p:anim>
                                    <p:anim calcmode="lin" valueType="num">
                                      <p:cBhvr>
                                        <p:cTn id="34" dur="1000" fill="hold"/>
                                        <p:tgtEl>
                                          <p:spTgt spid="13"/>
                                        </p:tgtEl>
                                        <p:attrNameLst>
                                          <p:attrName>ppt_h</p:attrName>
                                        </p:attrNameLst>
                                      </p:cBhvr>
                                      <p:tavLst>
                                        <p:tav tm="0">
                                          <p:val>
                                            <p:fltVal val="0"/>
                                          </p:val>
                                        </p:tav>
                                        <p:tav tm="100000">
                                          <p:val>
                                            <p:strVal val="#ppt_h"/>
                                          </p:val>
                                        </p:tav>
                                      </p:tavLst>
                                    </p:anim>
                                    <p:animEffect transition="in" filter="fade">
                                      <p:cBhvr>
                                        <p:cTn id="35" dur="1000"/>
                                        <p:tgtEl>
                                          <p:spTgt spid="13"/>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2"/>
                                        </p:tgtEl>
                                        <p:attrNameLst>
                                          <p:attrName>style.visibility</p:attrName>
                                        </p:attrNameLst>
                                      </p:cBhvr>
                                      <p:to>
                                        <p:strVal val="visible"/>
                                      </p:to>
                                    </p:set>
                                    <p:anim calcmode="lin" valueType="num">
                                      <p:cBhvr>
                                        <p:cTn id="38" dur="1000" fill="hold"/>
                                        <p:tgtEl>
                                          <p:spTgt spid="12"/>
                                        </p:tgtEl>
                                        <p:attrNameLst>
                                          <p:attrName>ppt_w</p:attrName>
                                        </p:attrNameLst>
                                      </p:cBhvr>
                                      <p:tavLst>
                                        <p:tav tm="0">
                                          <p:val>
                                            <p:fltVal val="0"/>
                                          </p:val>
                                        </p:tav>
                                        <p:tav tm="100000">
                                          <p:val>
                                            <p:strVal val="#ppt_w"/>
                                          </p:val>
                                        </p:tav>
                                      </p:tavLst>
                                    </p:anim>
                                    <p:anim calcmode="lin" valueType="num">
                                      <p:cBhvr>
                                        <p:cTn id="39" dur="1000" fill="hold"/>
                                        <p:tgtEl>
                                          <p:spTgt spid="12"/>
                                        </p:tgtEl>
                                        <p:attrNameLst>
                                          <p:attrName>ppt_h</p:attrName>
                                        </p:attrNameLst>
                                      </p:cBhvr>
                                      <p:tavLst>
                                        <p:tav tm="0">
                                          <p:val>
                                            <p:fltVal val="0"/>
                                          </p:val>
                                        </p:tav>
                                        <p:tav tm="100000">
                                          <p:val>
                                            <p:strVal val="#ppt_h"/>
                                          </p:val>
                                        </p:tav>
                                      </p:tavLst>
                                    </p:anim>
                                    <p:animEffect transition="in" filter="fade">
                                      <p:cBhvr>
                                        <p:cTn id="4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10" grpId="0"/>
      <p:bldP spid="11" grpId="0" animBg="1"/>
      <p:bldP spid="12" grpId="0" animBg="1"/>
      <p:bldP spid="1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830997"/>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二、合理</a:t>
            </a:r>
            <a:r>
              <a:rPr lang="zh-CN" altLang="en-US" sz="2400" dirty="0">
                <a:latin typeface="微软雅黑" panose="020B0503020204020204" pitchFamily="34" charset="-122"/>
                <a:ea typeface="微软雅黑" panose="020B0503020204020204" pitchFamily="34" charset="-122"/>
              </a:rPr>
              <a:t>制定复习</a:t>
            </a:r>
            <a:r>
              <a:rPr lang="en-US" altLang="zh-CN" sz="2400" dirty="0" err="1">
                <a:latin typeface="微软雅黑" panose="020B0503020204020204" pitchFamily="34" charset="-122"/>
                <a:ea typeface="微软雅黑" panose="020B0503020204020204" pitchFamily="34" charset="-122"/>
              </a:rPr>
              <a:t>迎考策略</a:t>
            </a:r>
            <a:endParaRPr lang="en-US" altLang="zh-CN"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第四部分    复习建议</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椭圆 5"/>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椭圆 6"/>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椭圆 7"/>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Rectangle 2"/>
          <p:cNvSpPr>
            <a:spLocks noChangeArrowheads="1"/>
          </p:cNvSpPr>
          <p:nvPr/>
        </p:nvSpPr>
        <p:spPr bwMode="auto">
          <a:xfrm>
            <a:off x="629433" y="1791830"/>
            <a:ext cx="7882972" cy="3831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en-US" altLang="zh-CN" dirty="0" smtClean="0">
                <a:latin typeface="+mn-ea"/>
              </a:rPr>
              <a:t>    3</a:t>
            </a:r>
            <a:r>
              <a:rPr lang="en-US" altLang="zh-CN" dirty="0">
                <a:latin typeface="+mn-ea"/>
              </a:rPr>
              <a:t>. </a:t>
            </a:r>
            <a:r>
              <a:rPr lang="zh-CN" altLang="en-US" b="1" dirty="0">
                <a:solidFill>
                  <a:srgbClr val="C00000"/>
                </a:solidFill>
                <a:latin typeface="+mn-ea"/>
              </a:rPr>
              <a:t>发挥集体力量</a:t>
            </a:r>
            <a:r>
              <a:rPr lang="zh-CN" altLang="en-US" dirty="0">
                <a:latin typeface="+mn-ea"/>
              </a:rPr>
              <a:t>，分工合作，</a:t>
            </a:r>
            <a:r>
              <a:rPr lang="zh-CN" altLang="en-US" b="1" dirty="0">
                <a:solidFill>
                  <a:srgbClr val="C00000"/>
                </a:solidFill>
                <a:latin typeface="+mn-ea"/>
              </a:rPr>
              <a:t>编写讲学稿</a:t>
            </a:r>
            <a:r>
              <a:rPr lang="zh-CN" altLang="en-US" dirty="0">
                <a:latin typeface="+mn-ea"/>
              </a:rPr>
              <a:t>。“讲学稿”实现了师生共用，</a:t>
            </a:r>
            <a:r>
              <a:rPr lang="en-US" altLang="zh-CN" dirty="0">
                <a:latin typeface="+mn-ea"/>
                <a:sym typeface="Arial" panose="020B0604020202020204" pitchFamily="34" charset="0"/>
              </a:rPr>
              <a:t>“</a:t>
            </a:r>
            <a:r>
              <a:rPr lang="zh-CN" altLang="en-US" dirty="0">
                <a:latin typeface="+mn-ea"/>
                <a:sym typeface="Arial" panose="020B0604020202020204" pitchFamily="34" charset="0"/>
              </a:rPr>
              <a:t>课前、课堂、课后相结合</a:t>
            </a:r>
            <a:r>
              <a:rPr lang="en-US" altLang="zh-CN" dirty="0">
                <a:latin typeface="+mn-ea"/>
                <a:sym typeface="Arial" panose="020B0604020202020204" pitchFamily="34" charset="0"/>
              </a:rPr>
              <a:t>”</a:t>
            </a:r>
            <a:r>
              <a:rPr lang="zh-CN" altLang="en-US" dirty="0">
                <a:latin typeface="+mn-ea"/>
                <a:sym typeface="Arial" panose="020B0604020202020204" pitchFamily="34" charset="0"/>
              </a:rPr>
              <a:t>，“教材内容与教学内容</a:t>
            </a:r>
            <a:r>
              <a:rPr lang="zh-CN" altLang="en-US" dirty="0">
                <a:latin typeface="+mn-ea"/>
                <a:sym typeface="宋体" panose="02010600030101010101" pitchFamily="2" charset="-122"/>
              </a:rPr>
              <a:t>相结合</a:t>
            </a:r>
            <a:r>
              <a:rPr lang="zh-CN" altLang="en-US" dirty="0">
                <a:latin typeface="+mn-ea"/>
                <a:sym typeface="Arial" panose="020B0604020202020204" pitchFamily="34" charset="0"/>
              </a:rPr>
              <a:t>”，</a:t>
            </a:r>
            <a:r>
              <a:rPr lang="zh-CN" altLang="en-US" dirty="0">
                <a:latin typeface="+mn-ea"/>
              </a:rPr>
              <a:t>“教、学、练</a:t>
            </a:r>
            <a:r>
              <a:rPr lang="zh-CN" altLang="en-US" dirty="0">
                <a:latin typeface="+mn-ea"/>
                <a:sym typeface="Arial" panose="020B0604020202020204" pitchFamily="34" charset="0"/>
              </a:rPr>
              <a:t>相结合</a:t>
            </a:r>
            <a:r>
              <a:rPr lang="zh-CN" altLang="en-US" dirty="0">
                <a:latin typeface="+mn-ea"/>
              </a:rPr>
              <a:t>”，</a:t>
            </a:r>
            <a:r>
              <a:rPr lang="en-US" altLang="zh-CN" dirty="0">
                <a:latin typeface="+mn-ea"/>
              </a:rPr>
              <a:t>“</a:t>
            </a:r>
            <a:r>
              <a:rPr lang="zh-CN" altLang="en-US" dirty="0">
                <a:latin typeface="+mn-ea"/>
              </a:rPr>
              <a:t>学生自主学习与教师讲解引导相结合</a:t>
            </a:r>
            <a:r>
              <a:rPr lang="en-US" altLang="zh-CN" dirty="0">
                <a:latin typeface="+mn-ea"/>
              </a:rPr>
              <a:t>”</a:t>
            </a:r>
            <a:r>
              <a:rPr lang="zh-CN" altLang="en-US" dirty="0">
                <a:latin typeface="+mn-ea"/>
              </a:rPr>
              <a:t>；</a:t>
            </a:r>
            <a:r>
              <a:rPr lang="zh-CN" altLang="en-US" dirty="0">
                <a:latin typeface="+mn-ea"/>
                <a:sym typeface="Arial" panose="020B0604020202020204" pitchFamily="34" charset="0"/>
              </a:rPr>
              <a:t>“讲学稿”便于依据学习目标，灵活选择复习内容，梳理知识体系，强化知识点的复习巩固，突出重点、难点，及时检评反馈；</a:t>
            </a:r>
            <a:r>
              <a:rPr lang="zh-CN" altLang="en-US" dirty="0">
                <a:latin typeface="+mn-ea"/>
                <a:sym typeface="宋体" panose="02010600030101010101" pitchFamily="2" charset="-122"/>
              </a:rPr>
              <a:t>“讲学稿”</a:t>
            </a:r>
            <a:r>
              <a:rPr lang="zh-CN" altLang="en-US" dirty="0">
                <a:latin typeface="+mn-ea"/>
              </a:rPr>
              <a:t>能够集中教研组集体智慧，提高复习针对性。</a:t>
            </a:r>
            <a:endParaRPr lang="en-US" altLang="zh-CN" dirty="0">
              <a:latin typeface="+mn-ea"/>
            </a:endParaRPr>
          </a:p>
          <a:p>
            <a:pPr>
              <a:lnSpc>
                <a:spcPct val="150000"/>
              </a:lnSpc>
            </a:pPr>
            <a:r>
              <a:rPr lang="en-US" altLang="zh-CN" dirty="0">
                <a:latin typeface="+mn-ea"/>
              </a:rPr>
              <a:t>    4. </a:t>
            </a:r>
            <a:r>
              <a:rPr lang="zh-CN" altLang="en-US" dirty="0">
                <a:latin typeface="+mn-ea"/>
              </a:rPr>
              <a:t>优化复习策略。</a:t>
            </a:r>
            <a:r>
              <a:rPr lang="zh-CN" altLang="en-US" b="1" dirty="0">
                <a:solidFill>
                  <a:srgbClr val="C00000"/>
                </a:solidFill>
                <a:latin typeface="+mn-ea"/>
              </a:rPr>
              <a:t>变式训练</a:t>
            </a:r>
            <a:r>
              <a:rPr lang="zh-CN" altLang="en-US" dirty="0">
                <a:latin typeface="+mn-ea"/>
              </a:rPr>
              <a:t>（概念</a:t>
            </a:r>
            <a:r>
              <a:rPr lang="zh-CN" altLang="en-US" dirty="0">
                <a:latin typeface="+mn-ea"/>
                <a:sym typeface="Arial" panose="020B0604020202020204" pitchFamily="34" charset="0"/>
              </a:rPr>
              <a:t>辨析</a:t>
            </a:r>
            <a:r>
              <a:rPr lang="zh-CN" altLang="en-US" dirty="0">
                <a:latin typeface="+mn-ea"/>
              </a:rPr>
              <a:t>，掌握解一类题的方法）、</a:t>
            </a:r>
            <a:r>
              <a:rPr lang="zh-CN" altLang="en-US" b="1" dirty="0">
                <a:solidFill>
                  <a:srgbClr val="C00000"/>
                </a:solidFill>
                <a:latin typeface="+mn-ea"/>
              </a:rPr>
              <a:t>讲练结合</a:t>
            </a:r>
            <a:r>
              <a:rPr lang="zh-CN" altLang="en-US" dirty="0">
                <a:latin typeface="+mn-ea"/>
              </a:rPr>
              <a:t>（及时巩固，发现问题，及时弥补）、滚动复习（加深印象，克服遗忘）。</a:t>
            </a:r>
          </a:p>
        </p:txBody>
      </p:sp>
      <p:sp>
        <p:nvSpPr>
          <p:cNvPr id="11" name="椭圆 10"/>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椭圆 11"/>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8914864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42" presetClass="path" presetSubtype="0" decel="100000" fill="hold" grpId="1" nodeType="withEffect">
                                  <p:stCondLst>
                                    <p:cond delay="500"/>
                                  </p:stCondLst>
                                  <p:childTnLst>
                                    <p:animMotion origin="layout" path="M -3.54167E-6 -7.40741E-7 L 0.08894 0.08519 " pathEditMode="relative" rAng="0" ptsTypes="AA">
                                      <p:cBhvr>
                                        <p:cTn id="9" dur="1000" spd="-100000" fill="hold"/>
                                        <p:tgtEl>
                                          <p:spTgt spid="6"/>
                                        </p:tgtEl>
                                        <p:attrNameLst>
                                          <p:attrName>ppt_x</p:attrName>
                                          <p:attrName>ppt_y</p:attrName>
                                        </p:attrNameLst>
                                      </p:cBhvr>
                                      <p:rCtr x="4440" y="4259"/>
                                    </p:animMotion>
                                  </p:childTnLst>
                                </p:cTn>
                              </p:par>
                              <p:par>
                                <p:cTn id="10" presetID="10" presetClass="entr" presetSubtype="0" fill="hold" grpId="0" nodeType="withEffect">
                                  <p:stCondLst>
                                    <p:cond delay="50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42" presetClass="path" presetSubtype="0" decel="100000" fill="hold" grpId="1" nodeType="withEffect">
                                  <p:stCondLst>
                                    <p:cond delay="500"/>
                                  </p:stCondLst>
                                  <p:childTnLst>
                                    <p:animMotion origin="layout" path="M -4.375E-6 -4.07407E-6 L -0.06315 -0.1074 " pathEditMode="relative" rAng="0" ptsTypes="AA">
                                      <p:cBhvr>
                                        <p:cTn id="14" dur="1000" spd="-100000" fill="hold"/>
                                        <p:tgtEl>
                                          <p:spTgt spid="7"/>
                                        </p:tgtEl>
                                        <p:attrNameLst>
                                          <p:attrName>ppt_x</p:attrName>
                                          <p:attrName>ppt_y</p:attrName>
                                        </p:attrNameLst>
                                      </p:cBhvr>
                                      <p:rCtr x="-3164" y="-5370"/>
                                    </p:animMotion>
                                  </p:childTnLst>
                                </p:cTn>
                              </p:par>
                              <p:par>
                                <p:cTn id="15" presetID="10" presetClass="entr" presetSubtype="0" fill="hold" grpId="0" nodeType="withEffect">
                                  <p:stCondLst>
                                    <p:cond delay="50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childTnLst>
                                </p:cTn>
                              </p:par>
                              <p:par>
                                <p:cTn id="18" presetID="42" presetClass="path" presetSubtype="0" decel="100000" fill="hold" grpId="1" nodeType="withEffect">
                                  <p:stCondLst>
                                    <p:cond delay="500"/>
                                  </p:stCondLst>
                                  <p:childTnLst>
                                    <p:animMotion origin="layout" path="M 1.25E-6 4.07407E-6 L 0.00404 -0.17963 " pathEditMode="relative" rAng="0" ptsTypes="AA">
                                      <p:cBhvr>
                                        <p:cTn id="19" dur="1000" spd="-100000" fill="hold"/>
                                        <p:tgtEl>
                                          <p:spTgt spid="8"/>
                                        </p:tgtEl>
                                        <p:attrNameLst>
                                          <p:attrName>ppt_x</p:attrName>
                                          <p:attrName>ppt_y</p:attrName>
                                        </p:attrNameLst>
                                      </p:cBhvr>
                                      <p:rCtr x="195" y="-8981"/>
                                    </p:animMotion>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par>
                                <p:cTn id="26" presetID="53" presetClass="entr" presetSubtype="16" fill="hold" grpId="0" nodeType="withEffect">
                                  <p:stCondLst>
                                    <p:cond delay="125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Effect transition="in" filter="fade">
                                      <p:cBhvr>
                                        <p:cTn id="30" dur="1000"/>
                                        <p:tgtEl>
                                          <p:spTgt spid="11"/>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ppt_w</p:attrName>
                                        </p:attrNameLst>
                                      </p:cBhvr>
                                      <p:tavLst>
                                        <p:tav tm="0">
                                          <p:val>
                                            <p:fltVal val="0"/>
                                          </p:val>
                                        </p:tav>
                                        <p:tav tm="100000">
                                          <p:val>
                                            <p:strVal val="#ppt_w"/>
                                          </p:val>
                                        </p:tav>
                                      </p:tavLst>
                                    </p:anim>
                                    <p:anim calcmode="lin" valueType="num">
                                      <p:cBhvr>
                                        <p:cTn id="34" dur="1000" fill="hold"/>
                                        <p:tgtEl>
                                          <p:spTgt spid="13"/>
                                        </p:tgtEl>
                                        <p:attrNameLst>
                                          <p:attrName>ppt_h</p:attrName>
                                        </p:attrNameLst>
                                      </p:cBhvr>
                                      <p:tavLst>
                                        <p:tav tm="0">
                                          <p:val>
                                            <p:fltVal val="0"/>
                                          </p:val>
                                        </p:tav>
                                        <p:tav tm="100000">
                                          <p:val>
                                            <p:strVal val="#ppt_h"/>
                                          </p:val>
                                        </p:tav>
                                      </p:tavLst>
                                    </p:anim>
                                    <p:animEffect transition="in" filter="fade">
                                      <p:cBhvr>
                                        <p:cTn id="35" dur="1000"/>
                                        <p:tgtEl>
                                          <p:spTgt spid="13"/>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2"/>
                                        </p:tgtEl>
                                        <p:attrNameLst>
                                          <p:attrName>style.visibility</p:attrName>
                                        </p:attrNameLst>
                                      </p:cBhvr>
                                      <p:to>
                                        <p:strVal val="visible"/>
                                      </p:to>
                                    </p:set>
                                    <p:anim calcmode="lin" valueType="num">
                                      <p:cBhvr>
                                        <p:cTn id="38" dur="1000" fill="hold"/>
                                        <p:tgtEl>
                                          <p:spTgt spid="12"/>
                                        </p:tgtEl>
                                        <p:attrNameLst>
                                          <p:attrName>ppt_w</p:attrName>
                                        </p:attrNameLst>
                                      </p:cBhvr>
                                      <p:tavLst>
                                        <p:tav tm="0">
                                          <p:val>
                                            <p:fltVal val="0"/>
                                          </p:val>
                                        </p:tav>
                                        <p:tav tm="100000">
                                          <p:val>
                                            <p:strVal val="#ppt_w"/>
                                          </p:val>
                                        </p:tav>
                                      </p:tavLst>
                                    </p:anim>
                                    <p:anim calcmode="lin" valueType="num">
                                      <p:cBhvr>
                                        <p:cTn id="39" dur="1000" fill="hold"/>
                                        <p:tgtEl>
                                          <p:spTgt spid="12"/>
                                        </p:tgtEl>
                                        <p:attrNameLst>
                                          <p:attrName>ppt_h</p:attrName>
                                        </p:attrNameLst>
                                      </p:cBhvr>
                                      <p:tavLst>
                                        <p:tav tm="0">
                                          <p:val>
                                            <p:fltVal val="0"/>
                                          </p:val>
                                        </p:tav>
                                        <p:tav tm="100000">
                                          <p:val>
                                            <p:strVal val="#ppt_h"/>
                                          </p:val>
                                        </p:tav>
                                      </p:tavLst>
                                    </p:anim>
                                    <p:animEffect transition="in" filter="fade">
                                      <p:cBhvr>
                                        <p:cTn id="4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p:bldP spid="11" grpId="0" animBg="1"/>
      <p:bldP spid="12" grpId="0" animBg="1"/>
      <p:bldP spid="1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a:t>
            </a:r>
            <a:r>
              <a:rPr lang="zh-CN" altLang="en-US" sz="2400" dirty="0">
                <a:latin typeface="微软雅黑" panose="020B0503020204020204" pitchFamily="34" charset="-122"/>
                <a:ea typeface="微软雅黑" panose="020B0503020204020204" pitchFamily="34" charset="-122"/>
              </a:rPr>
              <a:t>选择合适的复习</a:t>
            </a:r>
            <a:r>
              <a:rPr lang="zh-CN" altLang="en-US" sz="2400" dirty="0" smtClean="0">
                <a:latin typeface="微软雅黑" panose="020B0503020204020204" pitchFamily="34" charset="-122"/>
                <a:ea typeface="微软雅黑" panose="020B0503020204020204" pitchFamily="34" charset="-122"/>
              </a:rPr>
              <a:t>流程</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第四部分    复习建议</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椭圆 5"/>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椭圆 6"/>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椭圆 7"/>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文本框 9"/>
          <p:cNvSpPr txBox="1">
            <a:spLocks noChangeArrowheads="1"/>
          </p:cNvSpPr>
          <p:nvPr/>
        </p:nvSpPr>
        <p:spPr bwMode="auto">
          <a:xfrm>
            <a:off x="594126" y="1805755"/>
            <a:ext cx="8014676"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buFont typeface="Arial" charset="0"/>
              <a:defRPr>
                <a:solidFill>
                  <a:schemeClr val="tx1"/>
                </a:solidFill>
                <a:latin typeface="Arial" charset="0"/>
                <a:ea typeface="宋体" pitchFamily="2" charset="-122"/>
              </a:defRPr>
            </a:lvl6pPr>
            <a:lvl7pPr marL="2971800" indent="-228600" eaLnBrk="0" fontAlgn="base" hangingPunct="0">
              <a:spcBef>
                <a:spcPct val="0"/>
              </a:spcBef>
              <a:spcAft>
                <a:spcPct val="0"/>
              </a:spcAft>
              <a:buFont typeface="Arial" charset="0"/>
              <a:defRPr>
                <a:solidFill>
                  <a:schemeClr val="tx1"/>
                </a:solidFill>
                <a:latin typeface="Arial" charset="0"/>
                <a:ea typeface="宋体" pitchFamily="2" charset="-122"/>
              </a:defRPr>
            </a:lvl7pPr>
            <a:lvl8pPr marL="3429000" indent="-228600" eaLnBrk="0" fontAlgn="base" hangingPunct="0">
              <a:spcBef>
                <a:spcPct val="0"/>
              </a:spcBef>
              <a:spcAft>
                <a:spcPct val="0"/>
              </a:spcAft>
              <a:buFont typeface="Arial" charset="0"/>
              <a:defRPr>
                <a:solidFill>
                  <a:schemeClr val="tx1"/>
                </a:solidFill>
                <a:latin typeface="Arial" charset="0"/>
                <a:ea typeface="宋体" pitchFamily="2" charset="-122"/>
              </a:defRPr>
            </a:lvl8pPr>
            <a:lvl9pPr marL="3886200" indent="-228600" eaLnBrk="0" fontAlgn="base" hangingPunct="0">
              <a:spcBef>
                <a:spcPct val="0"/>
              </a:spcBef>
              <a:spcAft>
                <a:spcPct val="0"/>
              </a:spcAft>
              <a:buFont typeface="Arial" charset="0"/>
              <a:defRPr>
                <a:solidFill>
                  <a:schemeClr val="tx1"/>
                </a:solidFill>
                <a:latin typeface="Arial" charset="0"/>
                <a:ea typeface="宋体" pitchFamily="2" charset="-122"/>
              </a:defRPr>
            </a:lvl9pPr>
          </a:lstStyle>
          <a:p>
            <a:pPr eaLnBrk="1" hangingPunct="1">
              <a:lnSpc>
                <a:spcPct val="130000"/>
              </a:lnSpc>
              <a:buFont typeface="Arial" charset="0"/>
              <a:buNone/>
              <a:defRPr/>
            </a:pPr>
            <a:r>
              <a:rPr lang="en-US" altLang="zh-CN" dirty="0" smtClean="0">
                <a:solidFill>
                  <a:srgbClr val="000000"/>
                </a:solidFill>
                <a:latin typeface="+mn-ea"/>
                <a:ea typeface="+mn-ea"/>
              </a:rPr>
              <a:t>    1</a:t>
            </a:r>
            <a:r>
              <a:rPr lang="en-US" altLang="zh-CN" dirty="0">
                <a:solidFill>
                  <a:srgbClr val="000000"/>
                </a:solidFill>
                <a:latin typeface="+mn-ea"/>
                <a:ea typeface="+mn-ea"/>
              </a:rPr>
              <a:t>. </a:t>
            </a:r>
            <a:r>
              <a:rPr lang="zh-CN" altLang="en-US" dirty="0">
                <a:solidFill>
                  <a:srgbClr val="000000"/>
                </a:solidFill>
                <a:latin typeface="+mn-ea"/>
                <a:ea typeface="+mn-ea"/>
              </a:rPr>
              <a:t>复习目的</a:t>
            </a:r>
          </a:p>
          <a:p>
            <a:pPr eaLnBrk="1" hangingPunct="1">
              <a:lnSpc>
                <a:spcPct val="130000"/>
              </a:lnSpc>
              <a:buFont typeface="Arial" charset="0"/>
              <a:buNone/>
              <a:defRPr/>
            </a:pPr>
            <a:r>
              <a:rPr lang="en-US" altLang="zh-CN" dirty="0">
                <a:latin typeface="+mn-ea"/>
                <a:ea typeface="+mn-ea"/>
              </a:rPr>
              <a:t>    (1)</a:t>
            </a:r>
            <a:r>
              <a:rPr lang="zh-CN" altLang="en-US" dirty="0">
                <a:latin typeface="+mn-ea"/>
                <a:ea typeface="+mn-ea"/>
              </a:rPr>
              <a:t>使所学知识系统化、结构化，以利于学生更好地理解、巩固所学知识，熟练掌握基本技能。</a:t>
            </a:r>
            <a:endParaRPr lang="en-US" altLang="zh-CN" dirty="0">
              <a:latin typeface="+mn-ea"/>
              <a:ea typeface="+mn-ea"/>
            </a:endParaRPr>
          </a:p>
          <a:p>
            <a:pPr eaLnBrk="1" hangingPunct="1">
              <a:lnSpc>
                <a:spcPct val="130000"/>
              </a:lnSpc>
              <a:buFont typeface="Arial" charset="0"/>
              <a:buNone/>
              <a:defRPr/>
            </a:pPr>
            <a:r>
              <a:rPr lang="en-US" altLang="zh-CN" dirty="0">
                <a:latin typeface="+mn-ea"/>
                <a:ea typeface="+mn-ea"/>
              </a:rPr>
              <a:t>    </a:t>
            </a:r>
            <a:r>
              <a:rPr lang="en-US" altLang="zh-CN" dirty="0">
                <a:latin typeface="+mn-ea"/>
                <a:ea typeface="+mn-ea"/>
                <a:sym typeface="+mn-ea"/>
              </a:rPr>
              <a:t>(2)</a:t>
            </a:r>
            <a:r>
              <a:rPr lang="zh-CN" altLang="en-US" dirty="0">
                <a:latin typeface="+mn-ea"/>
                <a:ea typeface="+mn-ea"/>
              </a:rPr>
              <a:t>总结、提炼数学思想方法，提高学生思维水平，提高综合运用知识分析问题和解决问题的能力。</a:t>
            </a:r>
          </a:p>
          <a:p>
            <a:pPr eaLnBrk="1" hangingPunct="1">
              <a:lnSpc>
                <a:spcPct val="130000"/>
              </a:lnSpc>
              <a:buFont typeface="Arial" charset="0"/>
              <a:buNone/>
              <a:defRPr/>
            </a:pPr>
            <a:r>
              <a:rPr lang="en-US" altLang="zh-CN" dirty="0">
                <a:latin typeface="+mn-ea"/>
                <a:ea typeface="+mn-ea"/>
              </a:rPr>
              <a:t>    </a:t>
            </a:r>
            <a:r>
              <a:rPr lang="en-US" altLang="zh-CN" dirty="0">
                <a:latin typeface="+mn-ea"/>
                <a:ea typeface="+mn-ea"/>
                <a:sym typeface="+mn-ea"/>
              </a:rPr>
              <a:t>(3)</a:t>
            </a:r>
            <a:r>
              <a:rPr lang="zh-CN" altLang="en-US" dirty="0">
                <a:latin typeface="+mn-ea"/>
                <a:ea typeface="+mn-ea"/>
              </a:rPr>
              <a:t>结合所复习内容培养学生良好的个性品质和学习习惯。</a:t>
            </a:r>
            <a:endParaRPr lang="en-US" altLang="zh-CN" dirty="0">
              <a:latin typeface="+mn-ea"/>
              <a:ea typeface="+mn-ea"/>
            </a:endParaRPr>
          </a:p>
          <a:p>
            <a:pPr eaLnBrk="1" hangingPunct="1">
              <a:lnSpc>
                <a:spcPct val="130000"/>
              </a:lnSpc>
              <a:defRPr/>
            </a:pPr>
            <a:r>
              <a:rPr lang="en-US" altLang="zh-CN" dirty="0">
                <a:solidFill>
                  <a:srgbClr val="000000"/>
                </a:solidFill>
                <a:latin typeface="+mn-ea"/>
              </a:rPr>
              <a:t>    2. </a:t>
            </a:r>
            <a:r>
              <a:rPr lang="zh-CN" altLang="en-US" dirty="0">
                <a:solidFill>
                  <a:srgbClr val="000000"/>
                </a:solidFill>
                <a:latin typeface="+mn-ea"/>
              </a:rPr>
              <a:t>复习</a:t>
            </a:r>
            <a:r>
              <a:rPr lang="zh-CN" altLang="en-US" dirty="0" smtClean="0">
                <a:solidFill>
                  <a:srgbClr val="000000"/>
                </a:solidFill>
                <a:latin typeface="+mn-ea"/>
              </a:rPr>
              <a:t>功能：</a:t>
            </a:r>
            <a:r>
              <a:rPr lang="zh-CN" altLang="en-US" dirty="0" smtClean="0">
                <a:latin typeface="+mn-ea"/>
              </a:rPr>
              <a:t>温故而知新</a:t>
            </a:r>
            <a:r>
              <a:rPr lang="zh-CN" altLang="en-US" dirty="0">
                <a:latin typeface="+mn-ea"/>
              </a:rPr>
              <a:t>；通过学生的自主复习和系统梳理，</a:t>
            </a:r>
            <a:r>
              <a:rPr lang="en-US" altLang="zh-CN" dirty="0">
                <a:latin typeface="+mn-ea"/>
              </a:rPr>
              <a:t>“</a:t>
            </a:r>
            <a:r>
              <a:rPr lang="zh-CN" altLang="en-US" dirty="0">
                <a:latin typeface="+mn-ea"/>
              </a:rPr>
              <a:t>唤醒”学生对所学数学知识的再认识。</a:t>
            </a:r>
            <a:endParaRPr lang="en-US" altLang="zh-CN" dirty="0">
              <a:latin typeface="+mn-ea"/>
            </a:endParaRPr>
          </a:p>
          <a:p>
            <a:pPr eaLnBrk="1" hangingPunct="1">
              <a:lnSpc>
                <a:spcPct val="130000"/>
              </a:lnSpc>
              <a:buClr>
                <a:schemeClr val="accent1"/>
              </a:buClr>
              <a:buSzPct val="80000"/>
              <a:defRPr/>
            </a:pPr>
            <a:r>
              <a:rPr lang="en-US" altLang="zh-CN" dirty="0">
                <a:solidFill>
                  <a:srgbClr val="000000"/>
                </a:solidFill>
                <a:latin typeface="+mn-ea"/>
              </a:rPr>
              <a:t>    3. </a:t>
            </a:r>
            <a:r>
              <a:rPr lang="zh-CN" altLang="en-US" dirty="0">
                <a:solidFill>
                  <a:srgbClr val="000000"/>
                </a:solidFill>
                <a:latin typeface="+mn-ea"/>
              </a:rPr>
              <a:t>复习的基本环节</a:t>
            </a:r>
            <a:r>
              <a:rPr lang="zh-CN" altLang="en-US" dirty="0">
                <a:solidFill>
                  <a:srgbClr val="000000"/>
                </a:solidFill>
                <a:latin typeface="+mn-ea"/>
                <a:sym typeface="+mn-ea"/>
              </a:rPr>
              <a:t>：</a:t>
            </a:r>
            <a:r>
              <a:rPr lang="zh-CN" altLang="en-US" b="1" dirty="0">
                <a:solidFill>
                  <a:srgbClr val="C00000"/>
                </a:solidFill>
                <a:latin typeface="+mn-ea"/>
              </a:rPr>
              <a:t>知识梳理，典例剖析，练习巩固，点评纠错，归纳提升。</a:t>
            </a:r>
            <a:endParaRPr lang="zh-CN" altLang="en-US" b="1" dirty="0">
              <a:solidFill>
                <a:srgbClr val="C00000"/>
              </a:solidFill>
              <a:latin typeface="+mn-ea"/>
              <a:ea typeface="+mn-ea"/>
            </a:endParaRPr>
          </a:p>
        </p:txBody>
      </p:sp>
      <p:sp>
        <p:nvSpPr>
          <p:cNvPr id="11" name="椭圆 10"/>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椭圆 11"/>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39096932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42" presetClass="path" presetSubtype="0" decel="100000" fill="hold" grpId="1" nodeType="withEffect">
                                  <p:stCondLst>
                                    <p:cond delay="500"/>
                                  </p:stCondLst>
                                  <p:childTnLst>
                                    <p:animMotion origin="layout" path="M -3.54167E-6 -7.40741E-7 L 0.08894 0.08519 " pathEditMode="relative" rAng="0" ptsTypes="AA">
                                      <p:cBhvr>
                                        <p:cTn id="9" dur="1000" spd="-100000" fill="hold"/>
                                        <p:tgtEl>
                                          <p:spTgt spid="6"/>
                                        </p:tgtEl>
                                        <p:attrNameLst>
                                          <p:attrName>ppt_x</p:attrName>
                                          <p:attrName>ppt_y</p:attrName>
                                        </p:attrNameLst>
                                      </p:cBhvr>
                                      <p:rCtr x="4440" y="4259"/>
                                    </p:animMotion>
                                  </p:childTnLst>
                                </p:cTn>
                              </p:par>
                              <p:par>
                                <p:cTn id="10" presetID="10" presetClass="entr" presetSubtype="0" fill="hold" grpId="0" nodeType="withEffect">
                                  <p:stCondLst>
                                    <p:cond delay="50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42" presetClass="path" presetSubtype="0" decel="100000" fill="hold" grpId="1" nodeType="withEffect">
                                  <p:stCondLst>
                                    <p:cond delay="500"/>
                                  </p:stCondLst>
                                  <p:childTnLst>
                                    <p:animMotion origin="layout" path="M -4.375E-6 -4.07407E-6 L -0.06315 -0.1074 " pathEditMode="relative" rAng="0" ptsTypes="AA">
                                      <p:cBhvr>
                                        <p:cTn id="14" dur="1000" spd="-100000" fill="hold"/>
                                        <p:tgtEl>
                                          <p:spTgt spid="7"/>
                                        </p:tgtEl>
                                        <p:attrNameLst>
                                          <p:attrName>ppt_x</p:attrName>
                                          <p:attrName>ppt_y</p:attrName>
                                        </p:attrNameLst>
                                      </p:cBhvr>
                                      <p:rCtr x="-3164" y="-5370"/>
                                    </p:animMotion>
                                  </p:childTnLst>
                                </p:cTn>
                              </p:par>
                              <p:par>
                                <p:cTn id="15" presetID="10" presetClass="entr" presetSubtype="0" fill="hold" grpId="0" nodeType="withEffect">
                                  <p:stCondLst>
                                    <p:cond delay="50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childTnLst>
                                </p:cTn>
                              </p:par>
                              <p:par>
                                <p:cTn id="18" presetID="42" presetClass="path" presetSubtype="0" decel="100000" fill="hold" grpId="1" nodeType="withEffect">
                                  <p:stCondLst>
                                    <p:cond delay="500"/>
                                  </p:stCondLst>
                                  <p:childTnLst>
                                    <p:animMotion origin="layout" path="M 1.25E-6 4.07407E-6 L 0.00404 -0.17963 " pathEditMode="relative" rAng="0" ptsTypes="AA">
                                      <p:cBhvr>
                                        <p:cTn id="19" dur="1000" spd="-100000" fill="hold"/>
                                        <p:tgtEl>
                                          <p:spTgt spid="8"/>
                                        </p:tgtEl>
                                        <p:attrNameLst>
                                          <p:attrName>ppt_x</p:attrName>
                                          <p:attrName>ppt_y</p:attrName>
                                        </p:attrNameLst>
                                      </p:cBhvr>
                                      <p:rCtr x="195" y="-8981"/>
                                    </p:animMotion>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anim calcmode="lin" valueType="num">
                                      <p:cBhvr>
                                        <p:cTn id="24" dur="1000" fill="hold"/>
                                        <p:tgtEl>
                                          <p:spTgt spid="10"/>
                                        </p:tgtEl>
                                        <p:attrNameLst>
                                          <p:attrName>ppt_x</p:attrName>
                                        </p:attrNameLst>
                                      </p:cBhvr>
                                      <p:tavLst>
                                        <p:tav tm="0">
                                          <p:val>
                                            <p:strVal val="#ppt_x"/>
                                          </p:val>
                                        </p:tav>
                                        <p:tav tm="100000">
                                          <p:val>
                                            <p:strVal val="#ppt_x"/>
                                          </p:val>
                                        </p:tav>
                                      </p:tavLst>
                                    </p:anim>
                                    <p:anim calcmode="lin" valueType="num">
                                      <p:cBhvr>
                                        <p:cTn id="25" dur="1000" fill="hold"/>
                                        <p:tgtEl>
                                          <p:spTgt spid="10"/>
                                        </p:tgtEl>
                                        <p:attrNameLst>
                                          <p:attrName>ppt_y</p:attrName>
                                        </p:attrNameLst>
                                      </p:cBhvr>
                                      <p:tavLst>
                                        <p:tav tm="0">
                                          <p:val>
                                            <p:strVal val="#ppt_y+.1"/>
                                          </p:val>
                                        </p:tav>
                                        <p:tav tm="100000">
                                          <p:val>
                                            <p:strVal val="#ppt_y"/>
                                          </p:val>
                                        </p:tav>
                                      </p:tavLst>
                                    </p:anim>
                                  </p:childTnLst>
                                </p:cTn>
                              </p:par>
                              <p:par>
                                <p:cTn id="26" presetID="53" presetClass="entr" presetSubtype="16" fill="hold" grpId="0" nodeType="withEffect">
                                  <p:stCondLst>
                                    <p:cond delay="125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Effect transition="in" filter="fade">
                                      <p:cBhvr>
                                        <p:cTn id="30" dur="1000"/>
                                        <p:tgtEl>
                                          <p:spTgt spid="11"/>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ppt_w</p:attrName>
                                        </p:attrNameLst>
                                      </p:cBhvr>
                                      <p:tavLst>
                                        <p:tav tm="0">
                                          <p:val>
                                            <p:fltVal val="0"/>
                                          </p:val>
                                        </p:tav>
                                        <p:tav tm="100000">
                                          <p:val>
                                            <p:strVal val="#ppt_w"/>
                                          </p:val>
                                        </p:tav>
                                      </p:tavLst>
                                    </p:anim>
                                    <p:anim calcmode="lin" valueType="num">
                                      <p:cBhvr>
                                        <p:cTn id="34" dur="1000" fill="hold"/>
                                        <p:tgtEl>
                                          <p:spTgt spid="13"/>
                                        </p:tgtEl>
                                        <p:attrNameLst>
                                          <p:attrName>ppt_h</p:attrName>
                                        </p:attrNameLst>
                                      </p:cBhvr>
                                      <p:tavLst>
                                        <p:tav tm="0">
                                          <p:val>
                                            <p:fltVal val="0"/>
                                          </p:val>
                                        </p:tav>
                                        <p:tav tm="100000">
                                          <p:val>
                                            <p:strVal val="#ppt_h"/>
                                          </p:val>
                                        </p:tav>
                                      </p:tavLst>
                                    </p:anim>
                                    <p:animEffect transition="in" filter="fade">
                                      <p:cBhvr>
                                        <p:cTn id="35" dur="1000"/>
                                        <p:tgtEl>
                                          <p:spTgt spid="13"/>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2"/>
                                        </p:tgtEl>
                                        <p:attrNameLst>
                                          <p:attrName>style.visibility</p:attrName>
                                        </p:attrNameLst>
                                      </p:cBhvr>
                                      <p:to>
                                        <p:strVal val="visible"/>
                                      </p:to>
                                    </p:set>
                                    <p:anim calcmode="lin" valueType="num">
                                      <p:cBhvr>
                                        <p:cTn id="38" dur="1000" fill="hold"/>
                                        <p:tgtEl>
                                          <p:spTgt spid="12"/>
                                        </p:tgtEl>
                                        <p:attrNameLst>
                                          <p:attrName>ppt_w</p:attrName>
                                        </p:attrNameLst>
                                      </p:cBhvr>
                                      <p:tavLst>
                                        <p:tav tm="0">
                                          <p:val>
                                            <p:fltVal val="0"/>
                                          </p:val>
                                        </p:tav>
                                        <p:tav tm="100000">
                                          <p:val>
                                            <p:strVal val="#ppt_w"/>
                                          </p:val>
                                        </p:tav>
                                      </p:tavLst>
                                    </p:anim>
                                    <p:anim calcmode="lin" valueType="num">
                                      <p:cBhvr>
                                        <p:cTn id="39" dur="1000" fill="hold"/>
                                        <p:tgtEl>
                                          <p:spTgt spid="12"/>
                                        </p:tgtEl>
                                        <p:attrNameLst>
                                          <p:attrName>ppt_h</p:attrName>
                                        </p:attrNameLst>
                                      </p:cBhvr>
                                      <p:tavLst>
                                        <p:tav tm="0">
                                          <p:val>
                                            <p:fltVal val="0"/>
                                          </p:val>
                                        </p:tav>
                                        <p:tav tm="100000">
                                          <p:val>
                                            <p:strVal val="#ppt_h"/>
                                          </p:val>
                                        </p:tav>
                                      </p:tavLst>
                                    </p:anim>
                                    <p:animEffect transition="in" filter="fade">
                                      <p:cBhvr>
                                        <p:cTn id="4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10" grpId="0"/>
      <p:bldP spid="11" grpId="0" animBg="1"/>
      <p:bldP spid="12" grpId="0" animBg="1"/>
      <p:bldP spid="1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四</a:t>
            </a:r>
            <a:r>
              <a:rPr lang="zh-CN" altLang="en-US" sz="2400" dirty="0">
                <a:latin typeface="微软雅黑" panose="020B0503020204020204" pitchFamily="34" charset="-122"/>
                <a:ea typeface="微软雅黑" panose="020B0503020204020204" pitchFamily="34" charset="-122"/>
              </a:rPr>
              <a:t>、优化复习课的教学设计</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第四部分    复习建议</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椭圆 5"/>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椭圆 6"/>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椭圆 7"/>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Rectangle 2"/>
          <p:cNvSpPr/>
          <p:nvPr/>
        </p:nvSpPr>
        <p:spPr>
          <a:xfrm>
            <a:off x="789383" y="1875013"/>
            <a:ext cx="7705153" cy="3831818"/>
          </a:xfrm>
          <a:prstGeom prst="rect">
            <a:avLst/>
          </a:prstGeom>
          <a:noFill/>
          <a:ln w="9525">
            <a:noFill/>
          </a:ln>
        </p:spPr>
        <p:txBody>
          <a:bodyPr wrap="square">
            <a:spAutoFit/>
          </a:bodyPr>
          <a:lstStyle/>
          <a:p>
            <a:pPr>
              <a:lnSpc>
                <a:spcPct val="150000"/>
              </a:lnSpc>
            </a:pPr>
            <a:r>
              <a:rPr lang="zh-CN" altLang="en-US" dirty="0" smtClean="0">
                <a:solidFill>
                  <a:srgbClr val="000000"/>
                </a:solidFill>
                <a:latin typeface="+mn-ea"/>
                <a:sym typeface="+mn-ea"/>
              </a:rPr>
              <a:t>    复习</a:t>
            </a:r>
            <a:r>
              <a:rPr lang="zh-CN" altLang="en-US" dirty="0">
                <a:solidFill>
                  <a:srgbClr val="000000"/>
                </a:solidFill>
                <a:latin typeface="+mn-ea"/>
                <a:sym typeface="+mn-ea"/>
              </a:rPr>
              <a:t>课的主要环节：</a:t>
            </a:r>
            <a:r>
              <a:rPr lang="zh-CN" altLang="en-US" b="1" dirty="0">
                <a:solidFill>
                  <a:srgbClr val="C00000"/>
                </a:solidFill>
                <a:latin typeface="+mn-ea"/>
                <a:sym typeface="+mn-ea"/>
              </a:rPr>
              <a:t>概念梳理、讲解，例题讲解，学生练习，教师点评，布置作业</a:t>
            </a:r>
            <a:r>
              <a:rPr lang="zh-CN" altLang="en-US" b="1" dirty="0" smtClean="0">
                <a:solidFill>
                  <a:srgbClr val="C00000"/>
                </a:solidFill>
                <a:latin typeface="+mn-ea"/>
                <a:sym typeface="+mn-ea"/>
              </a:rPr>
              <a:t>。</a:t>
            </a:r>
            <a:endParaRPr lang="en-US" altLang="zh-CN" b="1" dirty="0" smtClean="0">
              <a:solidFill>
                <a:srgbClr val="C00000"/>
              </a:solidFill>
              <a:latin typeface="+mn-ea"/>
              <a:sym typeface="+mn-ea"/>
            </a:endParaRPr>
          </a:p>
          <a:p>
            <a:pPr>
              <a:lnSpc>
                <a:spcPct val="150000"/>
              </a:lnSpc>
            </a:pPr>
            <a:r>
              <a:rPr lang="en-US" altLang="zh-CN" dirty="0">
                <a:solidFill>
                  <a:srgbClr val="FF0000"/>
                </a:solidFill>
                <a:latin typeface="+mn-ea"/>
                <a:sym typeface="+mn-ea"/>
              </a:rPr>
              <a:t> </a:t>
            </a:r>
            <a:r>
              <a:rPr lang="en-US" altLang="zh-CN" dirty="0" smtClean="0">
                <a:solidFill>
                  <a:srgbClr val="FF0000"/>
                </a:solidFill>
                <a:latin typeface="+mn-ea"/>
                <a:sym typeface="+mn-ea"/>
              </a:rPr>
              <a:t>   </a:t>
            </a:r>
            <a:r>
              <a:rPr lang="zh-CN" altLang="en-US" dirty="0" smtClean="0">
                <a:latin typeface="+mn-ea"/>
              </a:rPr>
              <a:t>针对</a:t>
            </a:r>
            <a:r>
              <a:rPr lang="zh-CN" altLang="en-US" dirty="0">
                <a:latin typeface="+mn-ea"/>
              </a:rPr>
              <a:t>中职学生学习基础、学习自觉性、知识遗忘等特点：</a:t>
            </a:r>
          </a:p>
          <a:p>
            <a:pPr>
              <a:lnSpc>
                <a:spcPct val="150000"/>
              </a:lnSpc>
            </a:pPr>
            <a:r>
              <a:rPr lang="en-US" altLang="zh-CN" dirty="0">
                <a:latin typeface="+mn-ea"/>
              </a:rPr>
              <a:t>    1. </a:t>
            </a:r>
            <a:r>
              <a:rPr lang="zh-CN" altLang="en-US" dirty="0">
                <a:latin typeface="+mn-ea"/>
              </a:rPr>
              <a:t>教师按照考纲要求，对复习内容进行系统梳理，并根据复习时间分成若干</a:t>
            </a:r>
            <a:r>
              <a:rPr lang="en-US" altLang="zh-CN" dirty="0">
                <a:latin typeface="+mn-ea"/>
              </a:rPr>
              <a:t>“</a:t>
            </a:r>
            <a:r>
              <a:rPr lang="zh-CN" altLang="en-US" dirty="0">
                <a:latin typeface="+mn-ea"/>
              </a:rPr>
              <a:t>讲</a:t>
            </a:r>
            <a:r>
              <a:rPr lang="en-US" altLang="zh-CN" dirty="0">
                <a:latin typeface="+mn-ea"/>
              </a:rPr>
              <a:t>”</a:t>
            </a:r>
            <a:r>
              <a:rPr lang="zh-CN" altLang="en-US" dirty="0">
                <a:latin typeface="+mn-ea"/>
              </a:rPr>
              <a:t>，以</a:t>
            </a:r>
            <a:r>
              <a:rPr lang="en-US" altLang="zh-CN" dirty="0">
                <a:latin typeface="+mn-ea"/>
              </a:rPr>
              <a:t>1</a:t>
            </a:r>
            <a:r>
              <a:rPr lang="zh-CN" altLang="en-US" dirty="0">
                <a:latin typeface="+mn-ea"/>
              </a:rPr>
              <a:t>课时为一讲（建议：按照教材上的内容顺序，可作适当调整）。</a:t>
            </a:r>
          </a:p>
          <a:p>
            <a:pPr>
              <a:lnSpc>
                <a:spcPct val="150000"/>
              </a:lnSpc>
            </a:pPr>
            <a:r>
              <a:rPr lang="zh-CN" altLang="en-US" dirty="0">
                <a:latin typeface="+mn-ea"/>
              </a:rPr>
              <a:t>    </a:t>
            </a:r>
            <a:r>
              <a:rPr lang="en-US" altLang="zh-CN" dirty="0">
                <a:latin typeface="+mn-ea"/>
              </a:rPr>
              <a:t>2. </a:t>
            </a:r>
            <a:r>
              <a:rPr lang="zh-CN" altLang="en-US" dirty="0">
                <a:latin typeface="+mn-ea"/>
              </a:rPr>
              <a:t>对每</a:t>
            </a:r>
            <a:r>
              <a:rPr lang="en-US" altLang="zh-CN" dirty="0">
                <a:latin typeface="+mn-ea"/>
              </a:rPr>
              <a:t>“</a:t>
            </a:r>
            <a:r>
              <a:rPr lang="zh-CN" altLang="en-US" dirty="0">
                <a:latin typeface="+mn-ea"/>
              </a:rPr>
              <a:t>讲</a:t>
            </a:r>
            <a:r>
              <a:rPr lang="en-US" altLang="zh-CN" dirty="0">
                <a:latin typeface="+mn-ea"/>
              </a:rPr>
              <a:t>”</a:t>
            </a:r>
            <a:r>
              <a:rPr lang="zh-CN" altLang="en-US" dirty="0">
                <a:latin typeface="+mn-ea"/>
              </a:rPr>
              <a:t>的内容列出若干个知识点，每个知识点选择一道例题及</a:t>
            </a:r>
            <a:r>
              <a:rPr lang="en-US" altLang="zh-CN" dirty="0">
                <a:latin typeface="+mn-ea"/>
              </a:rPr>
              <a:t>1</a:t>
            </a:r>
            <a:r>
              <a:rPr lang="zh-CN" altLang="en-US" dirty="0">
                <a:latin typeface="+mn-ea"/>
              </a:rPr>
              <a:t>至</a:t>
            </a:r>
            <a:r>
              <a:rPr lang="en-US" altLang="zh-CN" dirty="0">
                <a:latin typeface="+mn-ea"/>
              </a:rPr>
              <a:t>2</a:t>
            </a:r>
            <a:r>
              <a:rPr lang="zh-CN" altLang="en-US" dirty="0">
                <a:latin typeface="+mn-ea"/>
              </a:rPr>
              <a:t>道练习题。练习题与例题所用的概念、方法相同或基本相同。</a:t>
            </a:r>
          </a:p>
          <a:p>
            <a:pPr>
              <a:lnSpc>
                <a:spcPct val="150000"/>
              </a:lnSpc>
            </a:pPr>
            <a:r>
              <a:rPr lang="en-US" altLang="zh-CN" dirty="0">
                <a:latin typeface="+mn-ea"/>
              </a:rPr>
              <a:t>    3. </a:t>
            </a:r>
            <a:r>
              <a:rPr lang="zh-CN" altLang="en-US" dirty="0">
                <a:latin typeface="+mn-ea"/>
              </a:rPr>
              <a:t>过程：知识点</a:t>
            </a:r>
            <a:r>
              <a:rPr lang="en-US" altLang="zh-CN" dirty="0">
                <a:latin typeface="+mn-ea"/>
              </a:rPr>
              <a:t>+</a:t>
            </a:r>
            <a:r>
              <a:rPr lang="zh-CN" altLang="en-US" dirty="0">
                <a:latin typeface="+mn-ea"/>
              </a:rPr>
              <a:t>例题</a:t>
            </a:r>
            <a:r>
              <a:rPr lang="en-US" altLang="zh-CN" dirty="0">
                <a:latin typeface="+mn-ea"/>
              </a:rPr>
              <a:t>+</a:t>
            </a:r>
            <a:r>
              <a:rPr lang="zh-CN" altLang="en-US" dirty="0">
                <a:latin typeface="+mn-ea"/>
              </a:rPr>
              <a:t>练习</a:t>
            </a:r>
            <a:r>
              <a:rPr lang="zh-CN" altLang="en-US" dirty="0">
                <a:latin typeface="+mn-ea"/>
                <a:sym typeface="Arial" panose="020B0604020202020204" pitchFamily="34" charset="0"/>
              </a:rPr>
              <a:t>→归纳小结→</a:t>
            </a:r>
            <a:r>
              <a:rPr lang="zh-CN" altLang="en-US" baseline="30000" dirty="0">
                <a:latin typeface="+mn-ea"/>
                <a:sym typeface="Arial" panose="020B0604020202020204" pitchFamily="34" charset="0"/>
              </a:rPr>
              <a:t>……</a:t>
            </a:r>
            <a:r>
              <a:rPr lang="zh-CN" altLang="en-US" dirty="0">
                <a:latin typeface="+mn-ea"/>
                <a:sym typeface="Arial" panose="020B0604020202020204" pitchFamily="34" charset="0"/>
              </a:rPr>
              <a:t>→课堂小结→布置作业。</a:t>
            </a:r>
            <a:endParaRPr lang="en-US" altLang="zh-CN" noProof="1">
              <a:latin typeface="+mn-ea"/>
            </a:endParaRPr>
          </a:p>
        </p:txBody>
      </p:sp>
      <p:sp>
        <p:nvSpPr>
          <p:cNvPr id="11" name="椭圆 10"/>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椭圆 11"/>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4693864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42" presetClass="path" presetSubtype="0" decel="100000" fill="hold" grpId="1" nodeType="withEffect">
                                  <p:stCondLst>
                                    <p:cond delay="500"/>
                                  </p:stCondLst>
                                  <p:childTnLst>
                                    <p:animMotion origin="layout" path="M -3.54167E-6 -7.40741E-7 L 0.08894 0.08519 " pathEditMode="relative" rAng="0" ptsTypes="AA">
                                      <p:cBhvr>
                                        <p:cTn id="9" dur="1000" spd="-100000" fill="hold"/>
                                        <p:tgtEl>
                                          <p:spTgt spid="6"/>
                                        </p:tgtEl>
                                        <p:attrNameLst>
                                          <p:attrName>ppt_x</p:attrName>
                                          <p:attrName>ppt_y</p:attrName>
                                        </p:attrNameLst>
                                      </p:cBhvr>
                                      <p:rCtr x="4440" y="4259"/>
                                    </p:animMotion>
                                  </p:childTnLst>
                                </p:cTn>
                              </p:par>
                              <p:par>
                                <p:cTn id="10" presetID="10" presetClass="entr" presetSubtype="0" fill="hold" grpId="0" nodeType="withEffect">
                                  <p:stCondLst>
                                    <p:cond delay="50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42" presetClass="path" presetSubtype="0" decel="100000" fill="hold" grpId="1" nodeType="withEffect">
                                  <p:stCondLst>
                                    <p:cond delay="500"/>
                                  </p:stCondLst>
                                  <p:childTnLst>
                                    <p:animMotion origin="layout" path="M -4.375E-6 -4.07407E-6 L -0.06315 -0.1074 " pathEditMode="relative" rAng="0" ptsTypes="AA">
                                      <p:cBhvr>
                                        <p:cTn id="14" dur="1000" spd="-100000" fill="hold"/>
                                        <p:tgtEl>
                                          <p:spTgt spid="7"/>
                                        </p:tgtEl>
                                        <p:attrNameLst>
                                          <p:attrName>ppt_x</p:attrName>
                                          <p:attrName>ppt_y</p:attrName>
                                        </p:attrNameLst>
                                      </p:cBhvr>
                                      <p:rCtr x="-3164" y="-5370"/>
                                    </p:animMotion>
                                  </p:childTnLst>
                                </p:cTn>
                              </p:par>
                              <p:par>
                                <p:cTn id="15" presetID="10" presetClass="entr" presetSubtype="0" fill="hold" grpId="0" nodeType="withEffect">
                                  <p:stCondLst>
                                    <p:cond delay="50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childTnLst>
                                </p:cTn>
                              </p:par>
                              <p:par>
                                <p:cTn id="18" presetID="42" presetClass="path" presetSubtype="0" decel="100000" fill="hold" grpId="1" nodeType="withEffect">
                                  <p:stCondLst>
                                    <p:cond delay="500"/>
                                  </p:stCondLst>
                                  <p:childTnLst>
                                    <p:animMotion origin="layout" path="M 1.25E-6 4.07407E-6 L 0.00404 -0.17963 " pathEditMode="relative" rAng="0" ptsTypes="AA">
                                      <p:cBhvr>
                                        <p:cTn id="19" dur="1000" spd="-100000" fill="hold"/>
                                        <p:tgtEl>
                                          <p:spTgt spid="8"/>
                                        </p:tgtEl>
                                        <p:attrNameLst>
                                          <p:attrName>ppt_x</p:attrName>
                                          <p:attrName>ppt_y</p:attrName>
                                        </p:attrNameLst>
                                      </p:cBhvr>
                                      <p:rCtr x="195" y="-8981"/>
                                    </p:animMotion>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par>
                                <p:cTn id="26" presetID="53" presetClass="entr" presetSubtype="16" fill="hold" grpId="0" nodeType="withEffect">
                                  <p:stCondLst>
                                    <p:cond delay="125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Effect transition="in" filter="fade">
                                      <p:cBhvr>
                                        <p:cTn id="30" dur="1000"/>
                                        <p:tgtEl>
                                          <p:spTgt spid="11"/>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ppt_w</p:attrName>
                                        </p:attrNameLst>
                                      </p:cBhvr>
                                      <p:tavLst>
                                        <p:tav tm="0">
                                          <p:val>
                                            <p:fltVal val="0"/>
                                          </p:val>
                                        </p:tav>
                                        <p:tav tm="100000">
                                          <p:val>
                                            <p:strVal val="#ppt_w"/>
                                          </p:val>
                                        </p:tav>
                                      </p:tavLst>
                                    </p:anim>
                                    <p:anim calcmode="lin" valueType="num">
                                      <p:cBhvr>
                                        <p:cTn id="34" dur="1000" fill="hold"/>
                                        <p:tgtEl>
                                          <p:spTgt spid="13"/>
                                        </p:tgtEl>
                                        <p:attrNameLst>
                                          <p:attrName>ppt_h</p:attrName>
                                        </p:attrNameLst>
                                      </p:cBhvr>
                                      <p:tavLst>
                                        <p:tav tm="0">
                                          <p:val>
                                            <p:fltVal val="0"/>
                                          </p:val>
                                        </p:tav>
                                        <p:tav tm="100000">
                                          <p:val>
                                            <p:strVal val="#ppt_h"/>
                                          </p:val>
                                        </p:tav>
                                      </p:tavLst>
                                    </p:anim>
                                    <p:animEffect transition="in" filter="fade">
                                      <p:cBhvr>
                                        <p:cTn id="35" dur="1000"/>
                                        <p:tgtEl>
                                          <p:spTgt spid="13"/>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2"/>
                                        </p:tgtEl>
                                        <p:attrNameLst>
                                          <p:attrName>style.visibility</p:attrName>
                                        </p:attrNameLst>
                                      </p:cBhvr>
                                      <p:to>
                                        <p:strVal val="visible"/>
                                      </p:to>
                                    </p:set>
                                    <p:anim calcmode="lin" valueType="num">
                                      <p:cBhvr>
                                        <p:cTn id="38" dur="1000" fill="hold"/>
                                        <p:tgtEl>
                                          <p:spTgt spid="12"/>
                                        </p:tgtEl>
                                        <p:attrNameLst>
                                          <p:attrName>ppt_w</p:attrName>
                                        </p:attrNameLst>
                                      </p:cBhvr>
                                      <p:tavLst>
                                        <p:tav tm="0">
                                          <p:val>
                                            <p:fltVal val="0"/>
                                          </p:val>
                                        </p:tav>
                                        <p:tav tm="100000">
                                          <p:val>
                                            <p:strVal val="#ppt_w"/>
                                          </p:val>
                                        </p:tav>
                                      </p:tavLst>
                                    </p:anim>
                                    <p:anim calcmode="lin" valueType="num">
                                      <p:cBhvr>
                                        <p:cTn id="39" dur="1000" fill="hold"/>
                                        <p:tgtEl>
                                          <p:spTgt spid="12"/>
                                        </p:tgtEl>
                                        <p:attrNameLst>
                                          <p:attrName>ppt_h</p:attrName>
                                        </p:attrNameLst>
                                      </p:cBhvr>
                                      <p:tavLst>
                                        <p:tav tm="0">
                                          <p:val>
                                            <p:fltVal val="0"/>
                                          </p:val>
                                        </p:tav>
                                        <p:tav tm="100000">
                                          <p:val>
                                            <p:strVal val="#ppt_h"/>
                                          </p:val>
                                        </p:tav>
                                      </p:tavLst>
                                    </p:anim>
                                    <p:animEffect transition="in" filter="fade">
                                      <p:cBhvr>
                                        <p:cTn id="4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 name="矩形 1"/>
          <p:cNvSpPr/>
          <p:nvPr/>
        </p:nvSpPr>
        <p:spPr>
          <a:xfrm>
            <a:off x="801529" y="2110848"/>
            <a:ext cx="7618586" cy="3200876"/>
          </a:xfrm>
          <a:prstGeom prst="rect">
            <a:avLst/>
          </a:prstGeom>
        </p:spPr>
        <p:txBody>
          <a:bodyPr wrap="square">
            <a:spAutoFit/>
          </a:bodyPr>
          <a:lstStyle/>
          <a:p>
            <a:pPr>
              <a:lnSpc>
                <a:spcPct val="150000"/>
              </a:lnSpc>
            </a:pPr>
            <a:r>
              <a:rPr lang="en-US" altLang="zh-CN" sz="1600" dirty="0" smtClean="0">
                <a:latin typeface="+mn-ea"/>
              </a:rPr>
              <a:t>    </a:t>
            </a:r>
            <a:r>
              <a:rPr lang="zh-CN" altLang="zh-CN" sz="1600" dirty="0" smtClean="0">
                <a:latin typeface="+mn-ea"/>
              </a:rPr>
              <a:t>随着</a:t>
            </a:r>
            <a:r>
              <a:rPr lang="zh-CN" altLang="zh-CN" sz="1600" dirty="0">
                <a:latin typeface="+mn-ea"/>
              </a:rPr>
              <a:t>经济建设的快速发展，特别是产业结构的转型，提档升级，对劳动力、对产业工人素质提出了越来越高的要求，反馈到教育，必定会对教育提出了相应的要求。也会影响到学校教育教学工作的方方面面</a:t>
            </a:r>
            <a:r>
              <a:rPr lang="zh-CN" altLang="en-US" sz="1600" dirty="0">
                <a:latin typeface="+mn-ea"/>
              </a:rPr>
              <a:t>。</a:t>
            </a:r>
            <a:r>
              <a:rPr lang="zh-CN" altLang="zh-CN" sz="1600" dirty="0">
                <a:latin typeface="+mn-ea"/>
              </a:rPr>
              <a:t>政府层面</a:t>
            </a:r>
            <a:r>
              <a:rPr lang="zh-CN" altLang="en-US" sz="1600" dirty="0">
                <a:latin typeface="+mn-ea"/>
              </a:rPr>
              <a:t>、</a:t>
            </a:r>
            <a:r>
              <a:rPr lang="zh-CN" altLang="zh-CN" sz="1600" dirty="0">
                <a:latin typeface="+mn-ea"/>
              </a:rPr>
              <a:t>学校层面</a:t>
            </a:r>
            <a:r>
              <a:rPr lang="zh-CN" altLang="en-US" sz="1600" dirty="0">
                <a:latin typeface="+mn-ea"/>
              </a:rPr>
              <a:t>、</a:t>
            </a:r>
            <a:r>
              <a:rPr lang="zh-CN" altLang="zh-CN" sz="1600" dirty="0">
                <a:latin typeface="+mn-ea"/>
              </a:rPr>
              <a:t>教学层面</a:t>
            </a:r>
            <a:r>
              <a:rPr lang="zh-CN" altLang="en-US" sz="1600" dirty="0">
                <a:latin typeface="+mn-ea"/>
              </a:rPr>
              <a:t>围绕提高教育教学质量，培养适应经济社会要求的人才。</a:t>
            </a:r>
            <a:endParaRPr lang="en-US" altLang="zh-CN" sz="1600" dirty="0">
              <a:latin typeface="+mn-ea"/>
            </a:endParaRPr>
          </a:p>
          <a:p>
            <a:pPr>
              <a:lnSpc>
                <a:spcPct val="150000"/>
              </a:lnSpc>
              <a:spcBef>
                <a:spcPts val="1200"/>
              </a:spcBef>
            </a:pPr>
            <a:r>
              <a:rPr lang="en-US" altLang="zh-CN" sz="1600" b="1" dirty="0" smtClean="0">
                <a:latin typeface="+mn-ea"/>
              </a:rPr>
              <a:t>   </a:t>
            </a:r>
            <a:r>
              <a:rPr lang="zh-CN" altLang="zh-CN" sz="1600" b="1" dirty="0" smtClean="0">
                <a:latin typeface="+mn-ea"/>
                <a:hlinkClick r:id="rId2" action="ppaction://hlinkfile"/>
              </a:rPr>
              <a:t>《国务院关于加快发展现代职业教育的决定》</a:t>
            </a:r>
            <a:r>
              <a:rPr lang="zh-CN" altLang="en-US" sz="1600" b="1" dirty="0" smtClean="0">
                <a:latin typeface="+mn-ea"/>
                <a:hlinkClick r:id="rId2" action="ppaction://hlinkfile"/>
              </a:rPr>
              <a:t>：</a:t>
            </a:r>
            <a:endParaRPr lang="en-US" altLang="zh-CN" sz="1600" b="1" dirty="0">
              <a:latin typeface="+mn-ea"/>
            </a:endParaRPr>
          </a:p>
          <a:p>
            <a:pPr>
              <a:lnSpc>
                <a:spcPct val="150000"/>
              </a:lnSpc>
            </a:pPr>
            <a:r>
              <a:rPr lang="zh-CN" altLang="en-US" sz="1600" dirty="0">
                <a:latin typeface="+mn-ea"/>
              </a:rPr>
              <a:t>    到</a:t>
            </a:r>
            <a:r>
              <a:rPr lang="en-US" altLang="zh-CN" sz="1600" dirty="0">
                <a:latin typeface="+mn-ea"/>
              </a:rPr>
              <a:t>2020</a:t>
            </a:r>
            <a:r>
              <a:rPr lang="zh-CN" altLang="en-US" sz="1600" dirty="0">
                <a:latin typeface="+mn-ea"/>
              </a:rPr>
              <a:t>年，形成适应发展需求、产教深度融合、中职高职衔接、职业教育与普通教育相互沟通</a:t>
            </a:r>
            <a:r>
              <a:rPr lang="zh-CN" altLang="en-US" sz="1600" dirty="0" smtClean="0">
                <a:latin typeface="+mn-ea"/>
              </a:rPr>
              <a:t>，体现</a:t>
            </a:r>
            <a:r>
              <a:rPr lang="zh-CN" altLang="en-US" sz="1600" dirty="0">
                <a:latin typeface="+mn-ea"/>
              </a:rPr>
              <a:t>终身教育理念，具有中国特色、世界水平的</a:t>
            </a:r>
            <a:r>
              <a:rPr lang="zh-CN" altLang="zh-CN" sz="1600" dirty="0">
                <a:solidFill>
                  <a:srgbClr val="FF0000"/>
                </a:solidFill>
                <a:latin typeface="+mn-ea"/>
              </a:rPr>
              <a:t>现代职业教育体系</a:t>
            </a:r>
            <a:r>
              <a:rPr lang="zh-CN" altLang="en-US" sz="1600" dirty="0" smtClean="0">
                <a:latin typeface="+mn-ea"/>
              </a:rPr>
              <a:t>。     </a:t>
            </a:r>
            <a:endParaRPr lang="en-US" altLang="zh-CN" sz="1600" dirty="0" smtClean="0">
              <a:latin typeface="+mn-ea"/>
            </a:endParaRPr>
          </a:p>
        </p:txBody>
      </p:sp>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a:t>
            </a:r>
            <a:r>
              <a:rPr lang="zh-CN" altLang="en-US" sz="2400" dirty="0">
                <a:latin typeface="微软雅黑" panose="020B0503020204020204" pitchFamily="34" charset="-122"/>
                <a:ea typeface="微软雅黑" panose="020B0503020204020204" pitchFamily="34" charset="-122"/>
              </a:rPr>
              <a:t>、学业水平考试的意义</a:t>
            </a: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808083" y="1545614"/>
            <a:ext cx="5467547" cy="369332"/>
          </a:xfrm>
          <a:prstGeom prst="rect">
            <a:avLst/>
          </a:prstGeom>
          <a:noFill/>
        </p:spPr>
        <p:txBody>
          <a:bodyPr wrap="square" rtlCol="0">
            <a:spAutoFit/>
          </a:bodyPr>
          <a:lstStyle/>
          <a:p>
            <a:r>
              <a:rPr lang="en-US" altLang="zh-CN" b="1" dirty="0">
                <a:latin typeface="+mn-ea"/>
              </a:rPr>
              <a:t>1. </a:t>
            </a:r>
            <a:r>
              <a:rPr lang="zh-CN" altLang="zh-CN" b="1" dirty="0">
                <a:latin typeface="+mn-ea"/>
              </a:rPr>
              <a:t>适应经济社会发展对高质量职业教育的</a:t>
            </a:r>
            <a:r>
              <a:rPr lang="zh-CN" altLang="zh-CN" b="1" dirty="0" smtClean="0">
                <a:latin typeface="+mn-ea"/>
              </a:rPr>
              <a:t>要</a:t>
            </a:r>
            <a:r>
              <a:rPr lang="zh-CN" altLang="en-US" b="1" dirty="0" smtClean="0">
                <a:latin typeface="+mn-ea"/>
              </a:rPr>
              <a:t>求</a:t>
            </a:r>
            <a:endParaRPr lang="zh-CN" altLang="en-US" dirty="0"/>
          </a:p>
        </p:txBody>
      </p:sp>
      <p:sp>
        <p:nvSpPr>
          <p:cNvPr id="15" name="椭圆 14"/>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椭圆 15"/>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42749476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25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1000" fill="hold"/>
                                        <p:tgtEl>
                                          <p:spTgt spid="2"/>
                                        </p:tgtEl>
                                        <p:attrNameLst>
                                          <p:attrName>ppt_x</p:attrName>
                                        </p:attrNameLst>
                                      </p:cBhvr>
                                      <p:tavLst>
                                        <p:tav tm="0">
                                          <p:val>
                                            <p:strVal val="#ppt_x"/>
                                          </p:val>
                                        </p:tav>
                                        <p:tav tm="100000">
                                          <p:val>
                                            <p:strVal val="#ppt_x"/>
                                          </p:val>
                                        </p:tav>
                                      </p:tavLst>
                                    </p:anim>
                                    <p:anim calcmode="lin" valueType="num">
                                      <p:cBhvr additive="base">
                                        <p:cTn id="23" dur="1000" fill="hold"/>
                                        <p:tgtEl>
                                          <p:spTgt spid="2"/>
                                        </p:tgtEl>
                                        <p:attrNameLst>
                                          <p:attrName>ppt_y</p:attrName>
                                        </p:attrNameLst>
                                      </p:cBhvr>
                                      <p:tavLst>
                                        <p:tav tm="0">
                                          <p:val>
                                            <p:strVal val="1+#ppt_h/2"/>
                                          </p:val>
                                        </p:tav>
                                        <p:tav tm="100000">
                                          <p:val>
                                            <p:strVal val="#ppt_y"/>
                                          </p:val>
                                        </p:tav>
                                      </p:tavLst>
                                    </p:anim>
                                  </p:childTnLst>
                                </p:cTn>
                              </p:par>
                            </p:childTnLst>
                          </p:cTn>
                        </p:par>
                        <p:par>
                          <p:cTn id="24" fill="hold">
                            <p:stCondLst>
                              <p:cond delay="2450"/>
                            </p:stCondLst>
                            <p:childTnLst>
                              <p:par>
                                <p:cTn id="25" presetID="10" presetClass="entr" presetSubtype="0"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00"/>
                                        <p:tgtEl>
                                          <p:spTgt spid="15"/>
                                        </p:tgtEl>
                                      </p:cBhvr>
                                    </p:animEffect>
                                  </p:childTnLst>
                                </p:cTn>
                              </p:par>
                              <p:par>
                                <p:cTn id="28" presetID="42" presetClass="path" presetSubtype="0" decel="100000" fill="hold" grpId="1" nodeType="withEffect">
                                  <p:stCondLst>
                                    <p:cond delay="500"/>
                                  </p:stCondLst>
                                  <p:childTnLst>
                                    <p:animMotion origin="layout" path="M -3.54167E-6 -7.40741E-7 L 0.08894 0.08519 " pathEditMode="relative" rAng="0" ptsTypes="AA">
                                      <p:cBhvr>
                                        <p:cTn id="29" dur="1000" spd="-100000" fill="hold"/>
                                        <p:tgtEl>
                                          <p:spTgt spid="15"/>
                                        </p:tgtEl>
                                        <p:attrNameLst>
                                          <p:attrName>ppt_x</p:attrName>
                                          <p:attrName>ppt_y</p:attrName>
                                        </p:attrNameLst>
                                      </p:cBhvr>
                                      <p:rCtr x="4440" y="4259"/>
                                    </p:animMotion>
                                  </p:childTnLst>
                                </p:cTn>
                              </p:par>
                              <p:par>
                                <p:cTn id="30" presetID="10" presetClass="entr" presetSubtype="0" fill="hold" grpId="0" nodeType="with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childTnLst>
                                </p:cTn>
                              </p:par>
                              <p:par>
                                <p:cTn id="33" presetID="42" presetClass="path" presetSubtype="0" decel="100000" fill="hold" grpId="1" nodeType="withEffect">
                                  <p:stCondLst>
                                    <p:cond delay="500"/>
                                  </p:stCondLst>
                                  <p:childTnLst>
                                    <p:animMotion origin="layout" path="M -4.375E-6 -4.07407E-6 L -0.06315 -0.1074 " pathEditMode="relative" rAng="0" ptsTypes="AA">
                                      <p:cBhvr>
                                        <p:cTn id="34" dur="1000" spd="-100000" fill="hold"/>
                                        <p:tgtEl>
                                          <p:spTgt spid="16"/>
                                        </p:tgtEl>
                                        <p:attrNameLst>
                                          <p:attrName>ppt_x</p:attrName>
                                          <p:attrName>ppt_y</p:attrName>
                                        </p:attrNameLst>
                                      </p:cBhvr>
                                      <p:rCtr x="-3164" y="-5370"/>
                                    </p:animMotion>
                                  </p:childTnLst>
                                </p:cTn>
                              </p:par>
                              <p:par>
                                <p:cTn id="35" presetID="10" presetClass="entr" presetSubtype="0" fill="hold" grpId="0" nodeType="withEffect">
                                  <p:stCondLst>
                                    <p:cond delay="50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1000"/>
                                        <p:tgtEl>
                                          <p:spTgt spid="17"/>
                                        </p:tgtEl>
                                      </p:cBhvr>
                                    </p:animEffect>
                                  </p:childTnLst>
                                </p:cTn>
                              </p:par>
                              <p:par>
                                <p:cTn id="38" presetID="42" presetClass="path" presetSubtype="0" decel="100000" fill="hold" grpId="1" nodeType="withEffect">
                                  <p:stCondLst>
                                    <p:cond delay="500"/>
                                  </p:stCondLst>
                                  <p:childTnLst>
                                    <p:animMotion origin="layout" path="M 1.25E-6 4.07407E-6 L 0.00404 -0.17963 " pathEditMode="relative" rAng="0" ptsTypes="AA">
                                      <p:cBhvr>
                                        <p:cTn id="39" dur="1000" spd="-100000" fill="hold"/>
                                        <p:tgtEl>
                                          <p:spTgt spid="17"/>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2" grpId="0"/>
      <p:bldP spid="15" grpId="0" animBg="1"/>
      <p:bldP spid="15" grpId="1" animBg="1"/>
      <p:bldP spid="16" grpId="0" animBg="1"/>
      <p:bldP spid="16" grpId="1" animBg="1"/>
      <p:bldP spid="17" grpId="0" animBg="1"/>
      <p:bldP spid="17" grpId="1"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1"/>
            <a:ext cx="5275591"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五、重点突破整体提升</a:t>
            </a:r>
            <a:endParaRPr lang="zh-CN" altLang="en-US" sz="2400" dirty="0">
              <a:latin typeface="微软雅黑" panose="020B0503020204020204" pitchFamily="34" charset="-122"/>
              <a:ea typeface="微软雅黑" panose="020B0503020204020204" pitchFamily="34" charset="-122"/>
            </a:endParaRP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第四部分    复习建议</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椭圆 5"/>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7" name="椭圆 6"/>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椭圆 7"/>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Rectangle 2"/>
          <p:cNvSpPr/>
          <p:nvPr/>
        </p:nvSpPr>
        <p:spPr>
          <a:xfrm>
            <a:off x="936139" y="1538888"/>
            <a:ext cx="7705153" cy="4247317"/>
          </a:xfrm>
          <a:prstGeom prst="rect">
            <a:avLst/>
          </a:prstGeom>
          <a:noFill/>
          <a:ln w="9525">
            <a:noFill/>
          </a:ln>
        </p:spPr>
        <p:txBody>
          <a:bodyPr wrap="square">
            <a:spAutoFit/>
          </a:bodyPr>
          <a:lstStyle/>
          <a:p>
            <a:pPr indent="457200">
              <a:lnSpc>
                <a:spcPct val="150000"/>
              </a:lnSpc>
            </a:pPr>
            <a:r>
              <a:rPr lang="en-US" altLang="zh-CN" dirty="0" smtClean="0">
                <a:latin typeface="+mn-ea"/>
              </a:rPr>
              <a:t>1.</a:t>
            </a:r>
            <a:r>
              <a:rPr lang="zh-CN" altLang="en-US" dirty="0" smtClean="0">
                <a:latin typeface="+mn-ea"/>
              </a:rPr>
              <a:t>学业水平考试复习的重点是要</a:t>
            </a:r>
            <a:r>
              <a:rPr lang="zh-CN" altLang="en-US" b="1" dirty="0" smtClean="0">
                <a:solidFill>
                  <a:srgbClr val="C00000"/>
                </a:solidFill>
                <a:latin typeface="+mn-ea"/>
              </a:rPr>
              <a:t>抓好学困生</a:t>
            </a:r>
            <a:r>
              <a:rPr lang="zh-CN" altLang="en-US" dirty="0" smtClean="0">
                <a:latin typeface="+mn-ea"/>
              </a:rPr>
              <a:t>，决定合格率的关键因素是后面的那部分学生，要重点抓、科学抓、抓反复（原则是保</a:t>
            </a:r>
            <a:r>
              <a:rPr lang="en-US" altLang="zh-CN" dirty="0" smtClean="0">
                <a:latin typeface="+mn-ea"/>
              </a:rPr>
              <a:t>C</a:t>
            </a:r>
            <a:r>
              <a:rPr lang="zh-CN" altLang="en-US" dirty="0" smtClean="0">
                <a:latin typeface="+mn-ea"/>
              </a:rPr>
              <a:t>争</a:t>
            </a:r>
            <a:r>
              <a:rPr lang="en-US" altLang="zh-CN" dirty="0" smtClean="0">
                <a:latin typeface="+mn-ea"/>
              </a:rPr>
              <a:t>A）</a:t>
            </a:r>
            <a:r>
              <a:rPr lang="zh-CN" altLang="en-US" dirty="0" smtClean="0">
                <a:latin typeface="+mn-ea"/>
              </a:rPr>
              <a:t>。</a:t>
            </a:r>
            <a:endParaRPr lang="zh-CN" altLang="en-US" dirty="0">
              <a:latin typeface="+mn-ea"/>
            </a:endParaRPr>
          </a:p>
          <a:p>
            <a:pPr indent="457200">
              <a:lnSpc>
                <a:spcPct val="150000"/>
              </a:lnSpc>
            </a:pPr>
            <a:r>
              <a:rPr lang="en-US" altLang="zh-CN" dirty="0" smtClean="0">
                <a:latin typeface="+mn-ea"/>
              </a:rPr>
              <a:t>2.</a:t>
            </a:r>
            <a:r>
              <a:rPr lang="zh-CN" altLang="en-US" dirty="0" smtClean="0">
                <a:latin typeface="+mn-ea"/>
              </a:rPr>
              <a:t>利用</a:t>
            </a:r>
            <a:r>
              <a:rPr lang="en-US" altLang="zh-CN" dirty="0" smtClean="0">
                <a:latin typeface="+mn-ea"/>
              </a:rPr>
              <a:t>1-8</a:t>
            </a:r>
            <a:r>
              <a:rPr lang="zh-CN" altLang="en-US" dirty="0" smtClean="0">
                <a:latin typeface="+mn-ea"/>
              </a:rPr>
              <a:t>周的时间进行</a:t>
            </a:r>
            <a:r>
              <a:rPr lang="zh-CN" altLang="en-US" b="1" dirty="0">
                <a:solidFill>
                  <a:srgbClr val="C00000"/>
                </a:solidFill>
                <a:latin typeface="+mn-ea"/>
              </a:rPr>
              <a:t>拉网式</a:t>
            </a:r>
            <a:r>
              <a:rPr lang="zh-CN" altLang="en-US" b="1" dirty="0">
                <a:solidFill>
                  <a:srgbClr val="C00000"/>
                </a:solidFill>
                <a:latin typeface="+mn-ea"/>
              </a:rPr>
              <a:t>复习</a:t>
            </a:r>
            <a:r>
              <a:rPr lang="zh-CN" altLang="en-US" dirty="0">
                <a:latin typeface="+mn-ea"/>
              </a:rPr>
              <a:t>，把所有</a:t>
            </a:r>
            <a:r>
              <a:rPr lang="zh-CN" altLang="en-US" b="1" dirty="0">
                <a:solidFill>
                  <a:srgbClr val="C00000"/>
                </a:solidFill>
                <a:latin typeface="+mn-ea"/>
              </a:rPr>
              <a:t>知识点全</a:t>
            </a:r>
            <a:r>
              <a:rPr lang="zh-CN" altLang="en-US" b="1" dirty="0">
                <a:solidFill>
                  <a:srgbClr val="C00000"/>
                </a:solidFill>
                <a:latin typeface="+mn-ea"/>
              </a:rPr>
              <a:t>覆盖</a:t>
            </a:r>
            <a:r>
              <a:rPr lang="zh-CN" altLang="en-US" dirty="0" smtClean="0">
                <a:latin typeface="+mn-ea"/>
              </a:rPr>
              <a:t>，并以各类练习题（题型</a:t>
            </a:r>
            <a:r>
              <a:rPr lang="zh-CN" altLang="en-US" dirty="0">
                <a:latin typeface="+mn-ea"/>
              </a:rPr>
              <a:t>必须与真题</a:t>
            </a:r>
            <a:r>
              <a:rPr lang="zh-CN" altLang="en-US" dirty="0" smtClean="0">
                <a:latin typeface="+mn-ea"/>
              </a:rPr>
              <a:t>一致）为重要的复习载体；</a:t>
            </a:r>
            <a:r>
              <a:rPr lang="en-US" altLang="zh-CN" dirty="0" smtClean="0">
                <a:latin typeface="+mn-ea"/>
              </a:rPr>
              <a:t>9-10</a:t>
            </a:r>
            <a:r>
              <a:rPr lang="zh-CN" altLang="en-US" dirty="0">
                <a:latin typeface="+mn-ea"/>
              </a:rPr>
              <a:t>周集中模拟测试，</a:t>
            </a:r>
            <a:r>
              <a:rPr lang="en-US" altLang="zh-CN" dirty="0">
                <a:latin typeface="+mn-ea"/>
              </a:rPr>
              <a:t>《</a:t>
            </a:r>
            <a:r>
              <a:rPr lang="zh-CN" altLang="en-US" dirty="0">
                <a:latin typeface="+mn-ea"/>
              </a:rPr>
              <a:t>学业水平测试辅导用书</a:t>
            </a:r>
            <a:r>
              <a:rPr lang="en-US" altLang="zh-CN" dirty="0">
                <a:latin typeface="+mn-ea"/>
              </a:rPr>
              <a:t>》</a:t>
            </a:r>
            <a:r>
              <a:rPr lang="zh-CN" altLang="en-US" dirty="0">
                <a:latin typeface="+mn-ea"/>
              </a:rPr>
              <a:t>江苏凤凰传媒集团出版</a:t>
            </a:r>
            <a:r>
              <a:rPr lang="zh-CN" altLang="en-US" dirty="0" smtClean="0">
                <a:latin typeface="+mn-ea"/>
              </a:rPr>
              <a:t>，估计</a:t>
            </a:r>
            <a:r>
              <a:rPr lang="en-US" altLang="zh-CN" dirty="0" smtClean="0">
                <a:latin typeface="+mn-ea"/>
              </a:rPr>
              <a:t>8</a:t>
            </a:r>
            <a:r>
              <a:rPr lang="zh-CN" altLang="en-US" dirty="0">
                <a:latin typeface="+mn-ea"/>
              </a:rPr>
              <a:t>月底能拿到书，附</a:t>
            </a:r>
            <a:r>
              <a:rPr lang="en-US" altLang="zh-CN" dirty="0" smtClean="0">
                <a:latin typeface="+mn-ea"/>
              </a:rPr>
              <a:t>5—6</a:t>
            </a:r>
            <a:r>
              <a:rPr lang="zh-CN" altLang="en-US" dirty="0" smtClean="0">
                <a:latin typeface="+mn-ea"/>
              </a:rPr>
              <a:t>套模拟题，</a:t>
            </a:r>
            <a:r>
              <a:rPr lang="zh-CN" altLang="en-US" dirty="0">
                <a:latin typeface="+mn-ea"/>
              </a:rPr>
              <a:t>题型题量与</a:t>
            </a:r>
            <a:r>
              <a:rPr lang="zh-CN" altLang="en-US" dirty="0" smtClean="0">
                <a:latin typeface="+mn-ea"/>
              </a:rPr>
              <a:t>真题基本一致</a:t>
            </a:r>
            <a:r>
              <a:rPr lang="zh-CN" altLang="en-US" dirty="0">
                <a:latin typeface="+mn-ea"/>
              </a:rPr>
              <a:t>。</a:t>
            </a:r>
          </a:p>
          <a:p>
            <a:pPr indent="457200">
              <a:lnSpc>
                <a:spcPct val="150000"/>
              </a:lnSpc>
            </a:pPr>
            <a:r>
              <a:rPr lang="en-US" altLang="zh-CN" dirty="0" smtClean="0">
                <a:latin typeface="+mn-ea"/>
              </a:rPr>
              <a:t>3.</a:t>
            </a:r>
            <a:r>
              <a:rPr lang="zh-CN" altLang="en-US" dirty="0" smtClean="0">
                <a:latin typeface="+mn-ea"/>
              </a:rPr>
              <a:t>省</a:t>
            </a:r>
            <a:r>
              <a:rPr lang="zh-CN" altLang="en-US" dirty="0">
                <a:latin typeface="+mn-ea"/>
              </a:rPr>
              <a:t>里将</a:t>
            </a:r>
            <a:r>
              <a:rPr lang="zh-CN" altLang="en-US" dirty="0" smtClean="0">
                <a:latin typeface="+mn-ea"/>
              </a:rPr>
              <a:t>于</a:t>
            </a:r>
            <a:r>
              <a:rPr lang="en-US" altLang="zh-CN" dirty="0" smtClean="0">
                <a:latin typeface="+mn-ea"/>
              </a:rPr>
              <a:t>8</a:t>
            </a:r>
            <a:r>
              <a:rPr lang="zh-CN" altLang="en-US" dirty="0" smtClean="0">
                <a:latin typeface="+mn-ea"/>
              </a:rPr>
              <a:t>月底公布</a:t>
            </a:r>
            <a:r>
              <a:rPr lang="zh-CN" altLang="en-US" dirty="0">
                <a:latin typeface="+mn-ea"/>
              </a:rPr>
              <a:t>学测真题的</a:t>
            </a:r>
            <a:r>
              <a:rPr lang="en-US" altLang="zh-CN" dirty="0">
                <a:latin typeface="+mn-ea"/>
              </a:rPr>
              <a:t>60%</a:t>
            </a:r>
            <a:r>
              <a:rPr lang="zh-CN" altLang="en-US" dirty="0">
                <a:latin typeface="+mn-ea"/>
              </a:rPr>
              <a:t>，对这</a:t>
            </a:r>
            <a:r>
              <a:rPr lang="en-US" altLang="zh-CN" b="1" dirty="0">
                <a:solidFill>
                  <a:srgbClr val="C00000"/>
                </a:solidFill>
                <a:latin typeface="+mn-ea"/>
              </a:rPr>
              <a:t>60</a:t>
            </a:r>
            <a:r>
              <a:rPr lang="en-US" altLang="zh-CN" b="1" dirty="0" smtClean="0">
                <a:solidFill>
                  <a:srgbClr val="C00000"/>
                </a:solidFill>
                <a:latin typeface="+mn-ea"/>
              </a:rPr>
              <a:t>%</a:t>
            </a:r>
            <a:r>
              <a:rPr lang="zh-CN" altLang="en-US" b="1" dirty="0" smtClean="0">
                <a:solidFill>
                  <a:srgbClr val="C00000"/>
                </a:solidFill>
                <a:latin typeface="+mn-ea"/>
              </a:rPr>
              <a:t>的内容</a:t>
            </a:r>
            <a:r>
              <a:rPr lang="zh-CN" altLang="en-US" dirty="0" smtClean="0">
                <a:latin typeface="+mn-ea"/>
              </a:rPr>
              <a:t>必须</a:t>
            </a:r>
            <a:r>
              <a:rPr lang="zh-CN" altLang="en-US" dirty="0">
                <a:latin typeface="+mn-ea"/>
              </a:rPr>
              <a:t>反复</a:t>
            </a:r>
            <a:r>
              <a:rPr lang="zh-CN" altLang="en-US" dirty="0" smtClean="0">
                <a:latin typeface="+mn-ea"/>
              </a:rPr>
              <a:t>操练（</a:t>
            </a:r>
            <a:r>
              <a:rPr lang="zh-CN" altLang="en-US" b="1" dirty="0" smtClean="0">
                <a:solidFill>
                  <a:srgbClr val="C00000"/>
                </a:solidFill>
                <a:latin typeface="+mn-ea"/>
              </a:rPr>
              <a:t>融入复习课</a:t>
            </a:r>
            <a:r>
              <a:rPr lang="zh-CN" altLang="en-US" dirty="0" smtClean="0">
                <a:latin typeface="+mn-ea"/>
              </a:rPr>
              <a:t>，讲练结合，模拟练习时再反复做），确保</a:t>
            </a:r>
            <a:r>
              <a:rPr lang="zh-CN" altLang="en-US" dirty="0">
                <a:latin typeface="+mn-ea"/>
              </a:rPr>
              <a:t>人人过关</a:t>
            </a:r>
            <a:r>
              <a:rPr lang="zh-CN" altLang="en-US" dirty="0" smtClean="0">
                <a:latin typeface="+mn-ea"/>
              </a:rPr>
              <a:t>。这</a:t>
            </a:r>
            <a:r>
              <a:rPr lang="en-US" altLang="zh-CN" b="1" dirty="0">
                <a:solidFill>
                  <a:srgbClr val="C00000"/>
                </a:solidFill>
                <a:latin typeface="+mn-ea"/>
              </a:rPr>
              <a:t>60%</a:t>
            </a:r>
            <a:r>
              <a:rPr lang="zh-CN" altLang="en-US" b="1" dirty="0">
                <a:solidFill>
                  <a:srgbClr val="C00000"/>
                </a:solidFill>
                <a:latin typeface="+mn-ea"/>
              </a:rPr>
              <a:t>的分数一</a:t>
            </a:r>
            <a:r>
              <a:rPr lang="zh-CN" altLang="en-US" b="1" dirty="0">
                <a:solidFill>
                  <a:srgbClr val="C00000"/>
                </a:solidFill>
                <a:latin typeface="+mn-ea"/>
              </a:rPr>
              <a:t>分也不能</a:t>
            </a:r>
            <a:r>
              <a:rPr lang="zh-CN" altLang="en-US" b="1" dirty="0">
                <a:solidFill>
                  <a:srgbClr val="C00000"/>
                </a:solidFill>
                <a:latin typeface="+mn-ea"/>
              </a:rPr>
              <a:t>丢</a:t>
            </a:r>
            <a:r>
              <a:rPr lang="zh-CN" altLang="en-US" dirty="0">
                <a:latin typeface="+mn-ea"/>
              </a:rPr>
              <a:t>，余下的</a:t>
            </a:r>
            <a:r>
              <a:rPr lang="en-US" altLang="zh-CN" dirty="0">
                <a:latin typeface="+mn-ea"/>
              </a:rPr>
              <a:t>40%</a:t>
            </a:r>
            <a:r>
              <a:rPr lang="zh-CN" altLang="en-US" dirty="0">
                <a:latin typeface="+mn-ea"/>
              </a:rPr>
              <a:t>重点</a:t>
            </a:r>
            <a:r>
              <a:rPr lang="zh-CN" altLang="en-US" dirty="0" smtClean="0">
                <a:latin typeface="+mn-ea"/>
              </a:rPr>
              <a:t>抓基础题。</a:t>
            </a:r>
            <a:endParaRPr lang="en-US" altLang="zh-CN" dirty="0" smtClean="0">
              <a:latin typeface="+mn-ea"/>
            </a:endParaRPr>
          </a:p>
          <a:p>
            <a:pPr indent="457200">
              <a:lnSpc>
                <a:spcPct val="150000"/>
              </a:lnSpc>
            </a:pPr>
            <a:r>
              <a:rPr lang="en-US" altLang="zh-CN" noProof="1" smtClean="0">
                <a:latin typeface="+mn-ea"/>
              </a:rPr>
              <a:t>4</a:t>
            </a:r>
            <a:r>
              <a:rPr lang="en-US" altLang="zh-CN" dirty="0" smtClean="0">
                <a:latin typeface="+mn-ea"/>
              </a:rPr>
              <a:t>.</a:t>
            </a:r>
            <a:r>
              <a:rPr lang="zh-CN" altLang="en-US" noProof="1" smtClean="0">
                <a:latin typeface="+mn-ea"/>
              </a:rPr>
              <a:t>要</a:t>
            </a:r>
            <a:r>
              <a:rPr lang="zh-CN" altLang="en-US" b="1" noProof="1">
                <a:solidFill>
                  <a:srgbClr val="C00000"/>
                </a:solidFill>
                <a:latin typeface="+mn-ea"/>
              </a:rPr>
              <a:t>突出系部特别是班主任的组织作用</a:t>
            </a:r>
            <a:r>
              <a:rPr lang="zh-CN" altLang="en-US" noProof="1" smtClean="0">
                <a:latin typeface="+mn-ea"/>
              </a:rPr>
              <a:t>。</a:t>
            </a:r>
            <a:endParaRPr lang="en-US" altLang="zh-CN" noProof="1">
              <a:latin typeface="+mn-ea"/>
            </a:endParaRPr>
          </a:p>
        </p:txBody>
      </p:sp>
      <p:sp>
        <p:nvSpPr>
          <p:cNvPr id="11" name="椭圆 10"/>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椭圆 11"/>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2052316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42" presetClass="path" presetSubtype="0" decel="100000" fill="hold" grpId="1" nodeType="withEffect">
                                  <p:stCondLst>
                                    <p:cond delay="500"/>
                                  </p:stCondLst>
                                  <p:childTnLst>
                                    <p:animMotion origin="layout" path="M -3.54167E-6 -7.40741E-7 L 0.08894 0.08519 " pathEditMode="relative" rAng="0" ptsTypes="AA">
                                      <p:cBhvr>
                                        <p:cTn id="9" dur="1000" spd="-100000" fill="hold"/>
                                        <p:tgtEl>
                                          <p:spTgt spid="6"/>
                                        </p:tgtEl>
                                        <p:attrNameLst>
                                          <p:attrName>ppt_x</p:attrName>
                                          <p:attrName>ppt_y</p:attrName>
                                        </p:attrNameLst>
                                      </p:cBhvr>
                                      <p:rCtr x="4440" y="4259"/>
                                    </p:animMotion>
                                  </p:childTnLst>
                                </p:cTn>
                              </p:par>
                              <p:par>
                                <p:cTn id="10" presetID="10" presetClass="entr" presetSubtype="0" fill="hold" grpId="0" nodeType="withEffect">
                                  <p:stCondLst>
                                    <p:cond delay="50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42" presetClass="path" presetSubtype="0" decel="100000" fill="hold" grpId="1" nodeType="withEffect">
                                  <p:stCondLst>
                                    <p:cond delay="500"/>
                                  </p:stCondLst>
                                  <p:childTnLst>
                                    <p:animMotion origin="layout" path="M -4.375E-6 -4.07407E-6 L -0.06315 -0.1074 " pathEditMode="relative" rAng="0" ptsTypes="AA">
                                      <p:cBhvr>
                                        <p:cTn id="14" dur="1000" spd="-100000" fill="hold"/>
                                        <p:tgtEl>
                                          <p:spTgt spid="7"/>
                                        </p:tgtEl>
                                        <p:attrNameLst>
                                          <p:attrName>ppt_x</p:attrName>
                                          <p:attrName>ppt_y</p:attrName>
                                        </p:attrNameLst>
                                      </p:cBhvr>
                                      <p:rCtr x="-3164" y="-5370"/>
                                    </p:animMotion>
                                  </p:childTnLst>
                                </p:cTn>
                              </p:par>
                              <p:par>
                                <p:cTn id="15" presetID="10" presetClass="entr" presetSubtype="0" fill="hold" grpId="0" nodeType="withEffect">
                                  <p:stCondLst>
                                    <p:cond delay="50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childTnLst>
                                </p:cTn>
                              </p:par>
                              <p:par>
                                <p:cTn id="18" presetID="42" presetClass="path" presetSubtype="0" decel="100000" fill="hold" grpId="1" nodeType="withEffect">
                                  <p:stCondLst>
                                    <p:cond delay="500"/>
                                  </p:stCondLst>
                                  <p:childTnLst>
                                    <p:animMotion origin="layout" path="M 1.25E-6 4.07407E-6 L 0.00404 -0.17963 " pathEditMode="relative" rAng="0" ptsTypes="AA">
                                      <p:cBhvr>
                                        <p:cTn id="19" dur="1000" spd="-100000" fill="hold"/>
                                        <p:tgtEl>
                                          <p:spTgt spid="8"/>
                                        </p:tgtEl>
                                        <p:attrNameLst>
                                          <p:attrName>ppt_x</p:attrName>
                                          <p:attrName>ppt_y</p:attrName>
                                        </p:attrNameLst>
                                      </p:cBhvr>
                                      <p:rCtr x="195" y="-8981"/>
                                    </p:animMotion>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par>
                                <p:cTn id="26" presetID="53" presetClass="entr" presetSubtype="16" fill="hold" grpId="0" nodeType="withEffect">
                                  <p:stCondLst>
                                    <p:cond delay="125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Effect transition="in" filter="fade">
                                      <p:cBhvr>
                                        <p:cTn id="30" dur="1000"/>
                                        <p:tgtEl>
                                          <p:spTgt spid="11"/>
                                        </p:tgtEl>
                                      </p:cBhvr>
                                    </p:animEffect>
                                  </p:childTnLst>
                                </p:cTn>
                              </p:par>
                              <p:par>
                                <p:cTn id="31" presetID="53" presetClass="entr" presetSubtype="16" fill="hold" grpId="0" nodeType="withEffect">
                                  <p:stCondLst>
                                    <p:cond delay="135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ppt_w</p:attrName>
                                        </p:attrNameLst>
                                      </p:cBhvr>
                                      <p:tavLst>
                                        <p:tav tm="0">
                                          <p:val>
                                            <p:fltVal val="0"/>
                                          </p:val>
                                        </p:tav>
                                        <p:tav tm="100000">
                                          <p:val>
                                            <p:strVal val="#ppt_w"/>
                                          </p:val>
                                        </p:tav>
                                      </p:tavLst>
                                    </p:anim>
                                    <p:anim calcmode="lin" valueType="num">
                                      <p:cBhvr>
                                        <p:cTn id="34" dur="1000" fill="hold"/>
                                        <p:tgtEl>
                                          <p:spTgt spid="13"/>
                                        </p:tgtEl>
                                        <p:attrNameLst>
                                          <p:attrName>ppt_h</p:attrName>
                                        </p:attrNameLst>
                                      </p:cBhvr>
                                      <p:tavLst>
                                        <p:tav tm="0">
                                          <p:val>
                                            <p:fltVal val="0"/>
                                          </p:val>
                                        </p:tav>
                                        <p:tav tm="100000">
                                          <p:val>
                                            <p:strVal val="#ppt_h"/>
                                          </p:val>
                                        </p:tav>
                                      </p:tavLst>
                                    </p:anim>
                                    <p:animEffect transition="in" filter="fade">
                                      <p:cBhvr>
                                        <p:cTn id="35" dur="1000"/>
                                        <p:tgtEl>
                                          <p:spTgt spid="13"/>
                                        </p:tgtEl>
                                      </p:cBhvr>
                                    </p:animEffect>
                                  </p:childTnLst>
                                </p:cTn>
                              </p:par>
                              <p:par>
                                <p:cTn id="36" presetID="53" presetClass="entr" presetSubtype="16" fill="hold" grpId="0" nodeType="withEffect">
                                  <p:stCondLst>
                                    <p:cond delay="1450"/>
                                  </p:stCondLst>
                                  <p:childTnLst>
                                    <p:set>
                                      <p:cBhvr>
                                        <p:cTn id="37" dur="1" fill="hold">
                                          <p:stCondLst>
                                            <p:cond delay="0"/>
                                          </p:stCondLst>
                                        </p:cTn>
                                        <p:tgtEl>
                                          <p:spTgt spid="12"/>
                                        </p:tgtEl>
                                        <p:attrNameLst>
                                          <p:attrName>style.visibility</p:attrName>
                                        </p:attrNameLst>
                                      </p:cBhvr>
                                      <p:to>
                                        <p:strVal val="visible"/>
                                      </p:to>
                                    </p:set>
                                    <p:anim calcmode="lin" valueType="num">
                                      <p:cBhvr>
                                        <p:cTn id="38" dur="1000" fill="hold"/>
                                        <p:tgtEl>
                                          <p:spTgt spid="12"/>
                                        </p:tgtEl>
                                        <p:attrNameLst>
                                          <p:attrName>ppt_w</p:attrName>
                                        </p:attrNameLst>
                                      </p:cBhvr>
                                      <p:tavLst>
                                        <p:tav tm="0">
                                          <p:val>
                                            <p:fltVal val="0"/>
                                          </p:val>
                                        </p:tav>
                                        <p:tav tm="100000">
                                          <p:val>
                                            <p:strVal val="#ppt_w"/>
                                          </p:val>
                                        </p:tav>
                                      </p:tavLst>
                                    </p:anim>
                                    <p:anim calcmode="lin" valueType="num">
                                      <p:cBhvr>
                                        <p:cTn id="39" dur="1000" fill="hold"/>
                                        <p:tgtEl>
                                          <p:spTgt spid="12"/>
                                        </p:tgtEl>
                                        <p:attrNameLst>
                                          <p:attrName>ppt_h</p:attrName>
                                        </p:attrNameLst>
                                      </p:cBhvr>
                                      <p:tavLst>
                                        <p:tav tm="0">
                                          <p:val>
                                            <p:fltVal val="0"/>
                                          </p:val>
                                        </p:tav>
                                        <p:tav tm="100000">
                                          <p:val>
                                            <p:strVal val="#ppt_h"/>
                                          </p:val>
                                        </p:tav>
                                      </p:tavLst>
                                    </p:anim>
                                    <p:animEffect transition="in" filter="fade">
                                      <p:cBhvr>
                                        <p:cTn id="4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p:bldP spid="11" grpId="0" animBg="1"/>
      <p:bldP spid="12" grpId="0" animBg="1"/>
      <p:bldP spid="1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439474" y="84092"/>
            <a:ext cx="2619685"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结语：走向科学</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2630079" y="1996693"/>
            <a:ext cx="4053526" cy="2554545"/>
          </a:xfrm>
          <a:prstGeom prst="rect">
            <a:avLst/>
          </a:prstGeom>
          <a:noFill/>
        </p:spPr>
        <p:txBody>
          <a:bodyPr wrap="square" rtlCol="0">
            <a:spAutoFit/>
          </a:bodyPr>
          <a:lstStyle/>
          <a:p>
            <a:pPr>
              <a:lnSpc>
                <a:spcPct val="200000"/>
              </a:lnSpc>
            </a:pPr>
            <a:r>
              <a:rPr lang="zh-CN" altLang="en-US" sz="2000" dirty="0" smtClean="0">
                <a:latin typeface="微软雅黑" panose="020B0503020204020204" pitchFamily="34" charset="-122"/>
                <a:ea typeface="微软雅黑" panose="020B0503020204020204" pitchFamily="34" charset="-122"/>
              </a:rPr>
              <a:t>吃透难点所在，科学组织应对。</a:t>
            </a:r>
            <a:endParaRPr lang="en-US" altLang="zh-CN" sz="2000" dirty="0" smtClean="0">
              <a:latin typeface="微软雅黑" panose="020B0503020204020204" pitchFamily="34" charset="-122"/>
              <a:ea typeface="微软雅黑" panose="020B0503020204020204" pitchFamily="34" charset="-122"/>
            </a:endParaRPr>
          </a:p>
          <a:p>
            <a:pPr>
              <a:lnSpc>
                <a:spcPct val="200000"/>
              </a:lnSpc>
            </a:pPr>
            <a:r>
              <a:rPr lang="zh-CN" altLang="en-US" sz="2000" dirty="0">
                <a:latin typeface="微软雅黑" panose="020B0503020204020204" pitchFamily="34" charset="-122"/>
                <a:ea typeface="微软雅黑" panose="020B0503020204020204" pitchFamily="34" charset="-122"/>
              </a:rPr>
              <a:t>发挥团队优势，凝聚集体力量。</a:t>
            </a:r>
          </a:p>
          <a:p>
            <a:pPr>
              <a:lnSpc>
                <a:spcPct val="200000"/>
              </a:lnSpc>
            </a:pPr>
            <a:r>
              <a:rPr lang="zh-CN" altLang="en-US" sz="2000" dirty="0" smtClean="0">
                <a:latin typeface="微软雅黑" panose="020B0503020204020204" pitchFamily="34" charset="-122"/>
                <a:ea typeface="微软雅黑" panose="020B0503020204020204" pitchFamily="34" charset="-122"/>
              </a:rPr>
              <a:t>落实计划引导，强化过程控制。</a:t>
            </a:r>
            <a:endParaRPr lang="en-US" altLang="zh-CN" sz="2000" dirty="0" smtClean="0">
              <a:latin typeface="微软雅黑" panose="020B0503020204020204" pitchFamily="34" charset="-122"/>
              <a:ea typeface="微软雅黑" panose="020B0503020204020204" pitchFamily="34" charset="-122"/>
            </a:endParaRPr>
          </a:p>
          <a:p>
            <a:pPr>
              <a:lnSpc>
                <a:spcPct val="200000"/>
              </a:lnSpc>
            </a:pPr>
            <a:r>
              <a:rPr lang="zh-CN" altLang="en-US" sz="2000" dirty="0" smtClean="0">
                <a:latin typeface="微软雅黑" panose="020B0503020204020204" pitchFamily="34" charset="-122"/>
                <a:ea typeface="微软雅黑" panose="020B0503020204020204" pitchFamily="34" charset="-122"/>
              </a:rPr>
              <a:t>态度决定一切，细节决定成败。</a:t>
            </a:r>
            <a:endParaRPr lang="zh-CN" altLang="en-US" sz="2000" dirty="0">
              <a:latin typeface="微软雅黑" panose="020B0503020204020204" pitchFamily="34" charset="-122"/>
              <a:ea typeface="微软雅黑" panose="020B0503020204020204" pitchFamily="34" charset="-122"/>
            </a:endParaRPr>
          </a:p>
        </p:txBody>
      </p:sp>
      <p:sp>
        <p:nvSpPr>
          <p:cNvPr id="4" name="文本框 3"/>
          <p:cNvSpPr txBox="1"/>
          <p:nvPr/>
        </p:nvSpPr>
        <p:spPr>
          <a:xfrm>
            <a:off x="1611983" y="1487636"/>
            <a:ext cx="4157221" cy="461665"/>
          </a:xfrm>
          <a:prstGeom prst="rect">
            <a:avLst/>
          </a:prstGeom>
          <a:noFill/>
        </p:spPr>
        <p:txBody>
          <a:bodyPr wrap="square" rtlCol="0">
            <a:spAutoFit/>
          </a:bodyPr>
          <a:lstStyle/>
          <a:p>
            <a:r>
              <a:rPr lang="zh-CN" altLang="en-US" sz="2400" b="1" dirty="0" smtClean="0">
                <a:solidFill>
                  <a:srgbClr val="C00000"/>
                </a:solidFill>
                <a:latin typeface="微软雅黑" panose="020B0503020204020204" pitchFamily="34" charset="-122"/>
                <a:ea typeface="微软雅黑" panose="020B0503020204020204" pitchFamily="34" charset="-122"/>
              </a:rPr>
              <a:t>科学组织，团结奋进</a:t>
            </a:r>
            <a:endParaRPr lang="zh-CN" altLang="en-US" sz="2400" b="1" dirty="0">
              <a:solidFill>
                <a:srgbClr val="C0000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5097752" y="4710574"/>
            <a:ext cx="2215299" cy="400110"/>
          </a:xfrm>
          <a:prstGeom prst="rect">
            <a:avLst/>
          </a:prstGeom>
          <a:noFill/>
        </p:spPr>
        <p:txBody>
          <a:bodyPr wrap="square" rtlCol="0">
            <a:spAutoFit/>
          </a:bodyPr>
          <a:lstStyle/>
          <a:p>
            <a:r>
              <a:rPr lang="en-US" altLang="zh-CN" sz="2000" dirty="0" smtClean="0">
                <a:solidFill>
                  <a:srgbClr val="0070C0"/>
                </a:solidFill>
                <a:latin typeface="微软雅黑" panose="020B0503020204020204" pitchFamily="34" charset="-122"/>
                <a:ea typeface="微软雅黑" panose="020B0503020204020204" pitchFamily="34" charset="-122"/>
              </a:rPr>
              <a:t>——</a:t>
            </a:r>
            <a:r>
              <a:rPr lang="zh-CN" altLang="en-US" sz="2000" dirty="0" smtClean="0">
                <a:solidFill>
                  <a:srgbClr val="0070C0"/>
                </a:solidFill>
                <a:latin typeface="微软雅黑" panose="020B0503020204020204" pitchFamily="34" charset="-122"/>
                <a:ea typeface="微软雅黑" panose="020B0503020204020204" pitchFamily="34" charset="-122"/>
              </a:rPr>
              <a:t>与大家共勉</a:t>
            </a:r>
            <a:endParaRPr lang="zh-CN" altLang="en-US" sz="2000" dirty="0">
              <a:solidFill>
                <a:srgbClr val="0070C0"/>
              </a:solidFill>
              <a:latin typeface="微软雅黑" panose="020B0503020204020204" pitchFamily="34" charset="-122"/>
              <a:ea typeface="微软雅黑" panose="020B0503020204020204" pitchFamily="34" charset="-122"/>
            </a:endParaRPr>
          </a:p>
        </p:txBody>
      </p:sp>
      <p:sp>
        <p:nvSpPr>
          <p:cNvPr id="9" name="椭圆 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椭圆 1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椭圆 11"/>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3" name="椭圆 12"/>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椭圆 13"/>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0281340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11"/>
                                        </p:tgtEl>
                                        <p:attrNameLst>
                                          <p:attrName>style.visibility</p:attrName>
                                        </p:attrNameLst>
                                      </p:cBhvr>
                                      <p:to>
                                        <p:strVal val="visible"/>
                                      </p:to>
                                    </p:set>
                                    <p:anim calcmode="lin" valueType="num">
                                      <p:cBhvr>
                                        <p:cTn id="12" dur="1000" fill="hold"/>
                                        <p:tgtEl>
                                          <p:spTgt spid="11"/>
                                        </p:tgtEl>
                                        <p:attrNameLst>
                                          <p:attrName>ppt_w</p:attrName>
                                        </p:attrNameLst>
                                      </p:cBhvr>
                                      <p:tavLst>
                                        <p:tav tm="0">
                                          <p:val>
                                            <p:fltVal val="0"/>
                                          </p:val>
                                        </p:tav>
                                        <p:tav tm="100000">
                                          <p:val>
                                            <p:strVal val="#ppt_w"/>
                                          </p:val>
                                        </p:tav>
                                      </p:tavLst>
                                    </p:anim>
                                    <p:anim calcmode="lin" valueType="num">
                                      <p:cBhvr>
                                        <p:cTn id="13" dur="1000" fill="hold"/>
                                        <p:tgtEl>
                                          <p:spTgt spid="11"/>
                                        </p:tgtEl>
                                        <p:attrNameLst>
                                          <p:attrName>ppt_h</p:attrName>
                                        </p:attrNameLst>
                                      </p:cBhvr>
                                      <p:tavLst>
                                        <p:tav tm="0">
                                          <p:val>
                                            <p:fltVal val="0"/>
                                          </p:val>
                                        </p:tav>
                                        <p:tav tm="100000">
                                          <p:val>
                                            <p:strVal val="#ppt_h"/>
                                          </p:val>
                                        </p:tav>
                                      </p:tavLst>
                                    </p:anim>
                                    <p:animEffect transition="in" filter="fade">
                                      <p:cBhvr>
                                        <p:cTn id="14" dur="1000"/>
                                        <p:tgtEl>
                                          <p:spTgt spid="1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10"/>
                                        </p:tgtEl>
                                        <p:attrNameLst>
                                          <p:attrName>style.visibility</p:attrName>
                                        </p:attrNameLst>
                                      </p:cBhvr>
                                      <p:to>
                                        <p:strVal val="visible"/>
                                      </p:to>
                                    </p:set>
                                    <p:anim calcmode="lin" valueType="num">
                                      <p:cBhvr>
                                        <p:cTn id="17" dur="1000" fill="hold"/>
                                        <p:tgtEl>
                                          <p:spTgt spid="10"/>
                                        </p:tgtEl>
                                        <p:attrNameLst>
                                          <p:attrName>ppt_w</p:attrName>
                                        </p:attrNameLst>
                                      </p:cBhvr>
                                      <p:tavLst>
                                        <p:tav tm="0">
                                          <p:val>
                                            <p:fltVal val="0"/>
                                          </p:val>
                                        </p:tav>
                                        <p:tav tm="100000">
                                          <p:val>
                                            <p:strVal val="#ppt_w"/>
                                          </p:val>
                                        </p:tav>
                                      </p:tavLst>
                                    </p:anim>
                                    <p:anim calcmode="lin" valueType="num">
                                      <p:cBhvr>
                                        <p:cTn id="18" dur="1000" fill="hold"/>
                                        <p:tgtEl>
                                          <p:spTgt spid="10"/>
                                        </p:tgtEl>
                                        <p:attrNameLst>
                                          <p:attrName>ppt_h</p:attrName>
                                        </p:attrNameLst>
                                      </p:cBhvr>
                                      <p:tavLst>
                                        <p:tav tm="0">
                                          <p:val>
                                            <p:fltVal val="0"/>
                                          </p:val>
                                        </p:tav>
                                        <p:tav tm="100000">
                                          <p:val>
                                            <p:strVal val="#ppt_h"/>
                                          </p:val>
                                        </p:tav>
                                      </p:tavLst>
                                    </p:anim>
                                    <p:animEffect transition="in" filter="fade">
                                      <p:cBhvr>
                                        <p:cTn id="19" dur="1000"/>
                                        <p:tgtEl>
                                          <p:spTgt spid="10"/>
                                        </p:tgtEl>
                                      </p:cBhvr>
                                    </p:animEffect>
                                  </p:childTnLst>
                                </p:cTn>
                              </p:par>
                            </p:childTnLst>
                          </p:cTn>
                        </p:par>
                        <p:par>
                          <p:cTn id="20" fill="hold">
                            <p:stCondLst>
                              <p:cond delay="245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1000"/>
                                        <p:tgtEl>
                                          <p:spTgt spid="12"/>
                                        </p:tgtEl>
                                      </p:cBhvr>
                                    </p:animEffect>
                                  </p:childTnLst>
                                </p:cTn>
                              </p:par>
                              <p:par>
                                <p:cTn id="24" presetID="42" presetClass="path" presetSubtype="0" decel="100000" fill="hold" grpId="1" nodeType="withEffect">
                                  <p:stCondLst>
                                    <p:cond delay="500"/>
                                  </p:stCondLst>
                                  <p:childTnLst>
                                    <p:animMotion origin="layout" path="M -3.54167E-6 -7.40741E-7 L 0.08894 0.08519 " pathEditMode="relative" rAng="0" ptsTypes="AA">
                                      <p:cBhvr>
                                        <p:cTn id="25" dur="1000" spd="-100000" fill="hold"/>
                                        <p:tgtEl>
                                          <p:spTgt spid="12"/>
                                        </p:tgtEl>
                                        <p:attrNameLst>
                                          <p:attrName>ppt_x</p:attrName>
                                          <p:attrName>ppt_y</p:attrName>
                                        </p:attrNameLst>
                                      </p:cBhvr>
                                      <p:rCtr x="4440" y="4259"/>
                                    </p:animMotion>
                                  </p:childTnLst>
                                </p:cTn>
                              </p:par>
                              <p:par>
                                <p:cTn id="26" presetID="10" presetClass="entr" presetSubtype="0" fill="hold" grpId="0" nodeType="withEffect">
                                  <p:stCondLst>
                                    <p:cond delay="50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childTnLst>
                                </p:cTn>
                              </p:par>
                              <p:par>
                                <p:cTn id="29" presetID="42" presetClass="path" presetSubtype="0" decel="100000" fill="hold" grpId="1" nodeType="withEffect">
                                  <p:stCondLst>
                                    <p:cond delay="500"/>
                                  </p:stCondLst>
                                  <p:childTnLst>
                                    <p:animMotion origin="layout" path="M -4.375E-6 -4.07407E-6 L -0.06315 -0.1074 " pathEditMode="relative" rAng="0" ptsTypes="AA">
                                      <p:cBhvr>
                                        <p:cTn id="30" dur="1000" spd="-100000" fill="hold"/>
                                        <p:tgtEl>
                                          <p:spTgt spid="13"/>
                                        </p:tgtEl>
                                        <p:attrNameLst>
                                          <p:attrName>ppt_x</p:attrName>
                                          <p:attrName>ppt_y</p:attrName>
                                        </p:attrNameLst>
                                      </p:cBhvr>
                                      <p:rCtr x="-3164" y="-5370"/>
                                    </p:animMotion>
                                  </p:childTnLst>
                                </p:cTn>
                              </p:par>
                              <p:par>
                                <p:cTn id="31" presetID="10" presetClass="entr" presetSubtype="0" fill="hold" grpId="0" nodeType="withEffect">
                                  <p:stCondLst>
                                    <p:cond delay="50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1000"/>
                                        <p:tgtEl>
                                          <p:spTgt spid="14"/>
                                        </p:tgtEl>
                                      </p:cBhvr>
                                    </p:animEffect>
                                  </p:childTnLst>
                                </p:cTn>
                              </p:par>
                              <p:par>
                                <p:cTn id="34" presetID="42" presetClass="path" presetSubtype="0" decel="100000" fill="hold" grpId="1" nodeType="withEffect">
                                  <p:stCondLst>
                                    <p:cond delay="500"/>
                                  </p:stCondLst>
                                  <p:childTnLst>
                                    <p:animMotion origin="layout" path="M 1.25E-6 4.07407E-6 L 0.00404 -0.17963 " pathEditMode="relative" rAng="0" ptsTypes="AA">
                                      <p:cBhvr>
                                        <p:cTn id="35" dur="1000" spd="-100000" fill="hold"/>
                                        <p:tgtEl>
                                          <p:spTgt spid="14"/>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2" grpId="1" animBg="1"/>
      <p:bldP spid="13" grpId="0" animBg="1"/>
      <p:bldP spid="13" grpId="1" animBg="1"/>
      <p:bldP spid="14" grpId="0" animBg="1"/>
      <p:bldP spid="14" grpId="1"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3"/>
          <p:cNvSpPr txBox="1">
            <a:spLocks noChangeArrowheads="1"/>
          </p:cNvSpPr>
          <p:nvPr/>
        </p:nvSpPr>
        <p:spPr bwMode="auto">
          <a:xfrm>
            <a:off x="856268" y="1736104"/>
            <a:ext cx="7467600" cy="265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ts val="10000"/>
              </a:lnSpc>
            </a:pPr>
            <a:r>
              <a:rPr lang="zh-CN" altLang="en-US" sz="4400" dirty="0" smtClean="0">
                <a:solidFill>
                  <a:srgbClr val="C00000"/>
                </a:solidFill>
                <a:latin typeface="微软雅黑" panose="020B0503020204020204" pitchFamily="34" charset="-122"/>
                <a:ea typeface="微软雅黑" panose="020B0503020204020204" pitchFamily="34" charset="-122"/>
              </a:rPr>
              <a:t>感谢各位的聆听！</a:t>
            </a:r>
            <a:endParaRPr lang="en-US" altLang="zh-CN" sz="4400" dirty="0">
              <a:solidFill>
                <a:srgbClr val="C00000"/>
              </a:solidFill>
              <a:latin typeface="微软雅黑" panose="020B0503020204020204" pitchFamily="34" charset="-122"/>
              <a:ea typeface="微软雅黑" panose="020B0503020204020204" pitchFamily="34" charset="-122"/>
            </a:endParaRPr>
          </a:p>
          <a:p>
            <a:pPr algn="ctr" eaLnBrk="1" hangingPunct="1">
              <a:lnSpc>
                <a:spcPts val="10000"/>
              </a:lnSpc>
            </a:pPr>
            <a:r>
              <a:rPr lang="zh-CN" altLang="en-US" sz="4400" dirty="0" smtClean="0">
                <a:solidFill>
                  <a:srgbClr val="C00000"/>
                </a:solidFill>
                <a:latin typeface="微软雅黑" panose="020B0503020204020204" pitchFamily="34" charset="-122"/>
                <a:ea typeface="微软雅黑" panose="020B0503020204020204" pitchFamily="34" charset="-122"/>
              </a:rPr>
              <a:t>不当之处敬请批评指正！</a:t>
            </a:r>
            <a:endParaRPr lang="zh-CN" altLang="en-US" sz="4400"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578234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4" name="Rectangle 3"/>
          <p:cNvSpPr>
            <a:spLocks noChangeArrowheads="1"/>
          </p:cNvSpPr>
          <p:nvPr/>
        </p:nvSpPr>
        <p:spPr bwMode="auto">
          <a:xfrm>
            <a:off x="651486" y="1987840"/>
            <a:ext cx="796630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pPr>
            <a:r>
              <a:rPr lang="zh-CN" altLang="en-US" sz="1600" b="1" dirty="0" smtClean="0">
                <a:latin typeface="+mn-ea"/>
              </a:rPr>
              <a:t>    </a:t>
            </a:r>
            <a:r>
              <a:rPr lang="zh-CN" altLang="en-US" sz="1600" b="1" dirty="0" smtClean="0">
                <a:latin typeface="+mn-ea"/>
                <a:hlinkClick r:id="rId2" action="ppaction://hlinkfile"/>
              </a:rPr>
              <a:t>江苏省教育厅</a:t>
            </a:r>
            <a:r>
              <a:rPr lang="en-US" altLang="zh-CN" sz="1600" b="1" dirty="0" smtClean="0">
                <a:latin typeface="+mn-ea"/>
                <a:hlinkClick r:id="rId2" action="ppaction://hlinkfile"/>
              </a:rPr>
              <a:t>《</a:t>
            </a:r>
            <a:r>
              <a:rPr lang="zh-CN" altLang="en-US" sz="1600" b="1" dirty="0">
                <a:latin typeface="+mn-ea"/>
                <a:hlinkClick r:id="rId2" action="ppaction://hlinkfile"/>
              </a:rPr>
              <a:t>关于进一步提高职业教育教学质量的意见</a:t>
            </a:r>
            <a:r>
              <a:rPr lang="en-US" altLang="zh-CN" sz="1600" b="1" dirty="0" smtClean="0">
                <a:latin typeface="+mn-ea"/>
                <a:hlinkClick r:id="rId2" action="ppaction://hlinkfile"/>
              </a:rPr>
              <a:t>》：</a:t>
            </a:r>
            <a:endParaRPr lang="en-US" altLang="zh-CN" sz="1600" b="1" dirty="0" smtClean="0">
              <a:latin typeface="+mn-ea"/>
            </a:endParaRPr>
          </a:p>
          <a:p>
            <a:pPr>
              <a:lnSpc>
                <a:spcPct val="200000"/>
              </a:lnSpc>
            </a:pPr>
            <a:r>
              <a:rPr lang="zh-CN" altLang="en-US" sz="1600" dirty="0" smtClean="0">
                <a:latin typeface="+mn-ea"/>
              </a:rPr>
              <a:t>    从</a:t>
            </a:r>
            <a:r>
              <a:rPr lang="zh-CN" altLang="en-US" sz="1600" dirty="0">
                <a:latin typeface="+mn-ea"/>
              </a:rPr>
              <a:t>职业教育的发展观、育人观、人才培养模式改革、专业建设和课程建设、教师队伍专业化建设、教学管理、教学质量评价体系构建、教学质量保障条件等八个方面，围绕提高教育教学质量进行了全面阐述。</a:t>
            </a:r>
            <a:endParaRPr lang="en-US" altLang="zh-CN" sz="1600" dirty="0">
              <a:latin typeface="+mn-ea"/>
            </a:endParaRPr>
          </a:p>
          <a:p>
            <a:pPr>
              <a:lnSpc>
                <a:spcPct val="200000"/>
              </a:lnSpc>
            </a:pPr>
            <a:r>
              <a:rPr lang="en-US" altLang="zh-CN" sz="1600" dirty="0">
                <a:latin typeface="+mn-ea"/>
              </a:rPr>
              <a:t>    (</a:t>
            </a:r>
            <a:r>
              <a:rPr lang="zh-CN" altLang="en-US" sz="1600" dirty="0">
                <a:latin typeface="+mn-ea"/>
              </a:rPr>
              <a:t>十七</a:t>
            </a:r>
            <a:r>
              <a:rPr lang="en-US" altLang="zh-CN" sz="1600" dirty="0">
                <a:latin typeface="+mn-ea"/>
              </a:rPr>
              <a:t>)</a:t>
            </a:r>
            <a:r>
              <a:rPr lang="zh-CN" altLang="en-US" sz="1600" b="1" dirty="0">
                <a:solidFill>
                  <a:srgbClr val="C00000"/>
                </a:solidFill>
                <a:latin typeface="+mn-ea"/>
              </a:rPr>
              <a:t>建立中等职业学校学业水平测试制度。</a:t>
            </a:r>
            <a:r>
              <a:rPr lang="zh-CN" altLang="en-US" sz="1600" dirty="0">
                <a:latin typeface="+mn-ea"/>
              </a:rPr>
              <a:t>制定中等职业学校学业水平测试办法，测试课目包括公共基础课程、专业理论课程和专业技能课程。编制各专业职业资格证书指导目录，推进职业资格证书考核与学业水平专业技能测试相融通。在部分省辖市及专业开展学业水平测试试点，到</a:t>
            </a:r>
            <a:r>
              <a:rPr lang="en-US" altLang="zh-CN" sz="1600" dirty="0">
                <a:latin typeface="+mn-ea"/>
              </a:rPr>
              <a:t>2015</a:t>
            </a:r>
            <a:r>
              <a:rPr lang="zh-CN" altLang="en-US" sz="1600" dirty="0">
                <a:latin typeface="+mn-ea"/>
              </a:rPr>
              <a:t>年，实现全省中等职业学校学业水平统一测试。</a:t>
            </a:r>
          </a:p>
          <a:p>
            <a:pPr>
              <a:lnSpc>
                <a:spcPct val="150000"/>
              </a:lnSpc>
            </a:pPr>
            <a:endParaRPr lang="zh-CN" altLang="en-US" sz="1600" dirty="0">
              <a:latin typeface="+mn-ea"/>
            </a:endParaRPr>
          </a:p>
        </p:txBody>
      </p:sp>
      <p:sp>
        <p:nvSpPr>
          <p:cNvPr id="19" name="文本框 18"/>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a:t>
            </a:r>
            <a:r>
              <a:rPr lang="zh-CN" altLang="en-US" sz="2400" dirty="0">
                <a:latin typeface="微软雅黑" panose="020B0503020204020204" pitchFamily="34" charset="-122"/>
                <a:ea typeface="微软雅黑" panose="020B0503020204020204" pitchFamily="34" charset="-122"/>
              </a:rPr>
              <a:t>、学业水平考试的意义</a:t>
            </a: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1" name="文本框 20"/>
          <p:cNvSpPr txBox="1"/>
          <p:nvPr/>
        </p:nvSpPr>
        <p:spPr>
          <a:xfrm>
            <a:off x="808083" y="1545614"/>
            <a:ext cx="5467547" cy="369332"/>
          </a:xfrm>
          <a:prstGeom prst="rect">
            <a:avLst/>
          </a:prstGeom>
          <a:noFill/>
        </p:spPr>
        <p:txBody>
          <a:bodyPr wrap="square" rtlCol="0">
            <a:spAutoFit/>
          </a:bodyPr>
          <a:lstStyle/>
          <a:p>
            <a:r>
              <a:rPr lang="en-US" altLang="zh-CN" b="1" dirty="0">
                <a:latin typeface="+mn-ea"/>
              </a:rPr>
              <a:t>1. </a:t>
            </a:r>
            <a:r>
              <a:rPr lang="zh-CN" altLang="zh-CN" b="1" dirty="0">
                <a:latin typeface="+mn-ea"/>
              </a:rPr>
              <a:t>适应经济社会发展对高质量职业教育的</a:t>
            </a:r>
            <a:r>
              <a:rPr lang="zh-CN" altLang="zh-CN" b="1" dirty="0" smtClean="0">
                <a:latin typeface="+mn-ea"/>
              </a:rPr>
              <a:t>要</a:t>
            </a:r>
            <a:endParaRPr lang="zh-CN" altLang="en-US" dirty="0"/>
          </a:p>
        </p:txBody>
      </p:sp>
      <p:sp>
        <p:nvSpPr>
          <p:cNvPr id="16" name="椭圆 15"/>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椭圆 16"/>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椭圆 17"/>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8548045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25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ppt_x</p:attrName>
                                        </p:attrNameLst>
                                      </p:cBhvr>
                                      <p:tavLst>
                                        <p:tav tm="0">
                                          <p:val>
                                            <p:strVal val="#ppt_x"/>
                                          </p:val>
                                        </p:tav>
                                        <p:tav tm="100000">
                                          <p:val>
                                            <p:strVal val="#ppt_x"/>
                                          </p:val>
                                        </p:tav>
                                      </p:tavLst>
                                    </p:anim>
                                    <p:anim calcmode="lin" valueType="num">
                                      <p:cBhvr>
                                        <p:cTn id="23" dur="500" fill="hold"/>
                                        <p:tgtEl>
                                          <p:spTgt spid="14"/>
                                        </p:tgtEl>
                                        <p:attrNameLst>
                                          <p:attrName>ppt_y</p:attrName>
                                        </p:attrNameLst>
                                      </p:cBhvr>
                                      <p:tavLst>
                                        <p:tav tm="0">
                                          <p:val>
                                            <p:strVal val="1+#ppt_h/2"/>
                                          </p:val>
                                        </p:tav>
                                        <p:tav tm="100000">
                                          <p:val>
                                            <p:strVal val="#ppt_y"/>
                                          </p:val>
                                        </p:tav>
                                      </p:tavLst>
                                    </p:anim>
                                  </p:childTnLst>
                                </p:cTn>
                              </p:par>
                            </p:childTnLst>
                          </p:cTn>
                        </p:par>
                        <p:par>
                          <p:cTn id="24" fill="hold">
                            <p:stCondLst>
                              <p:cond delay="2450"/>
                            </p:stCondLst>
                            <p:childTnLst>
                              <p:par>
                                <p:cTn id="25" presetID="10" presetClass="entr" presetSubtype="0"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childTnLst>
                                </p:cTn>
                              </p:par>
                              <p:par>
                                <p:cTn id="28" presetID="42" presetClass="path" presetSubtype="0" decel="100000" fill="hold" grpId="1" nodeType="withEffect">
                                  <p:stCondLst>
                                    <p:cond delay="500"/>
                                  </p:stCondLst>
                                  <p:childTnLst>
                                    <p:animMotion origin="layout" path="M -3.54167E-6 -7.40741E-7 L 0.08894 0.08519 " pathEditMode="relative" rAng="0" ptsTypes="AA">
                                      <p:cBhvr>
                                        <p:cTn id="29" dur="1000" spd="-100000" fill="hold"/>
                                        <p:tgtEl>
                                          <p:spTgt spid="16"/>
                                        </p:tgtEl>
                                        <p:attrNameLst>
                                          <p:attrName>ppt_x</p:attrName>
                                          <p:attrName>ppt_y</p:attrName>
                                        </p:attrNameLst>
                                      </p:cBhvr>
                                      <p:rCtr x="4440" y="4259"/>
                                    </p:animMotion>
                                  </p:childTnLst>
                                </p:cTn>
                              </p:par>
                              <p:par>
                                <p:cTn id="30" presetID="10" presetClass="entr" presetSubtype="0" fill="hold" grpId="0" nodeType="withEffect">
                                  <p:stCondLst>
                                    <p:cond delay="50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childTnLst>
                                </p:cTn>
                              </p:par>
                              <p:par>
                                <p:cTn id="33" presetID="42" presetClass="path" presetSubtype="0" decel="100000" fill="hold" grpId="1" nodeType="withEffect">
                                  <p:stCondLst>
                                    <p:cond delay="500"/>
                                  </p:stCondLst>
                                  <p:childTnLst>
                                    <p:animMotion origin="layout" path="M -4.375E-6 -4.07407E-6 L -0.06315 -0.1074 " pathEditMode="relative" rAng="0" ptsTypes="AA">
                                      <p:cBhvr>
                                        <p:cTn id="34" dur="1000" spd="-100000" fill="hold"/>
                                        <p:tgtEl>
                                          <p:spTgt spid="17"/>
                                        </p:tgtEl>
                                        <p:attrNameLst>
                                          <p:attrName>ppt_x</p:attrName>
                                          <p:attrName>ppt_y</p:attrName>
                                        </p:attrNameLst>
                                      </p:cBhvr>
                                      <p:rCtr x="-3164" y="-5370"/>
                                    </p:animMotion>
                                  </p:childTnLst>
                                </p:cTn>
                              </p:par>
                              <p:par>
                                <p:cTn id="35" presetID="10" presetClass="entr" presetSubtype="0" fill="hold" grpId="0" nodeType="withEffect">
                                  <p:stCondLst>
                                    <p:cond delay="50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1000"/>
                                        <p:tgtEl>
                                          <p:spTgt spid="18"/>
                                        </p:tgtEl>
                                      </p:cBhvr>
                                    </p:animEffect>
                                  </p:childTnLst>
                                </p:cTn>
                              </p:par>
                              <p:par>
                                <p:cTn id="38" presetID="42" presetClass="path" presetSubtype="0" decel="100000" fill="hold" grpId="1" nodeType="withEffect">
                                  <p:stCondLst>
                                    <p:cond delay="500"/>
                                  </p:stCondLst>
                                  <p:childTnLst>
                                    <p:animMotion origin="layout" path="M 1.25E-6 4.07407E-6 L 0.00404 -0.17963 " pathEditMode="relative" rAng="0" ptsTypes="AA">
                                      <p:cBhvr>
                                        <p:cTn id="39" dur="1000" spd="-100000" fill="hold"/>
                                        <p:tgtEl>
                                          <p:spTgt spid="18"/>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4" grpId="0"/>
      <p:bldP spid="16" grpId="0" animBg="1"/>
      <p:bldP spid="16" grpId="1" animBg="1"/>
      <p:bldP spid="17" grpId="0" animBg="1"/>
      <p:bldP spid="17" grpId="1" animBg="1"/>
      <p:bldP spid="18" grpId="0" animBg="1"/>
      <p:bldP spid="18"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2"/>
          <p:cNvSpPr>
            <a:spLocks noChangeArrowheads="1"/>
          </p:cNvSpPr>
          <p:nvPr/>
        </p:nvSpPr>
        <p:spPr bwMode="auto">
          <a:xfrm>
            <a:off x="600076" y="1513618"/>
            <a:ext cx="6425771" cy="401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en-US" altLang="zh-CN" b="1" dirty="0">
                <a:latin typeface="+mn-ea"/>
              </a:rPr>
              <a:t>  2. </a:t>
            </a:r>
            <a:r>
              <a:rPr lang="zh-CN" altLang="en-US" b="1" dirty="0">
                <a:latin typeface="+mn-ea"/>
              </a:rPr>
              <a:t>体现职业教育从外延发展转向内涵发展的迫切需要    </a:t>
            </a:r>
            <a:endParaRPr lang="zh-CN" altLang="en-US" b="1" dirty="0">
              <a:latin typeface="楷体_GB2312" pitchFamily="49" charset="-122"/>
              <a:ea typeface="楷体_GB2312" pitchFamily="49" charset="-122"/>
            </a:endParaRPr>
          </a:p>
        </p:txBody>
      </p:sp>
      <p:sp>
        <p:nvSpPr>
          <p:cNvPr id="17" name="Rectangle 2"/>
          <p:cNvSpPr>
            <a:spLocks noChangeArrowheads="1"/>
          </p:cNvSpPr>
          <p:nvPr/>
        </p:nvSpPr>
        <p:spPr bwMode="auto">
          <a:xfrm>
            <a:off x="682938" y="2077432"/>
            <a:ext cx="7759269"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en-US" altLang="zh-CN" sz="1600" dirty="0">
                <a:latin typeface="+mn-ea"/>
              </a:rPr>
              <a:t>    </a:t>
            </a:r>
            <a:r>
              <a:rPr lang="zh-CN" altLang="zh-CN" dirty="0">
                <a:latin typeface="+mn-ea"/>
              </a:rPr>
              <a:t>职业教育的内涵：全面体现</a:t>
            </a:r>
            <a:r>
              <a:rPr lang="en-US" altLang="zh-CN" dirty="0">
                <a:latin typeface="+mn-ea"/>
              </a:rPr>
              <a:t>“</a:t>
            </a:r>
            <a:r>
              <a:rPr lang="zh-CN" altLang="zh-CN" dirty="0">
                <a:latin typeface="+mn-ea"/>
              </a:rPr>
              <a:t>职业性</a:t>
            </a:r>
            <a:r>
              <a:rPr lang="en-US" altLang="zh-CN" dirty="0">
                <a:latin typeface="+mn-ea"/>
              </a:rPr>
              <a:t>”</a:t>
            </a:r>
            <a:r>
              <a:rPr lang="zh-CN" altLang="zh-CN" dirty="0">
                <a:latin typeface="+mn-ea"/>
              </a:rPr>
              <a:t>和</a:t>
            </a:r>
            <a:r>
              <a:rPr lang="en-US" altLang="zh-CN" dirty="0">
                <a:latin typeface="+mn-ea"/>
              </a:rPr>
              <a:t>“</a:t>
            </a:r>
            <a:r>
              <a:rPr lang="zh-CN" altLang="zh-CN" dirty="0">
                <a:latin typeface="+mn-ea"/>
              </a:rPr>
              <a:t>教育性</a:t>
            </a:r>
            <a:r>
              <a:rPr lang="en-US" altLang="zh-CN" dirty="0">
                <a:latin typeface="+mn-ea"/>
              </a:rPr>
              <a:t>”</a:t>
            </a:r>
            <a:r>
              <a:rPr lang="zh-CN" altLang="zh-CN" dirty="0">
                <a:latin typeface="+mn-ea"/>
              </a:rPr>
              <a:t>特征。</a:t>
            </a:r>
            <a:endParaRPr lang="en-US" altLang="zh-CN" dirty="0">
              <a:latin typeface="+mn-ea"/>
            </a:endParaRPr>
          </a:p>
          <a:p>
            <a:pPr>
              <a:lnSpc>
                <a:spcPct val="150000"/>
              </a:lnSpc>
            </a:pPr>
            <a:r>
              <a:rPr lang="en-US" altLang="zh-CN" dirty="0">
                <a:latin typeface="+mn-ea"/>
              </a:rPr>
              <a:t>    “</a:t>
            </a:r>
            <a:r>
              <a:rPr lang="zh-CN" altLang="zh-CN" dirty="0">
                <a:latin typeface="+mn-ea"/>
              </a:rPr>
              <a:t>职业性</a:t>
            </a:r>
            <a:r>
              <a:rPr lang="en-US" altLang="zh-CN" dirty="0">
                <a:latin typeface="+mn-ea"/>
              </a:rPr>
              <a:t>”</a:t>
            </a:r>
            <a:r>
              <a:rPr lang="zh-CN" altLang="zh-CN" dirty="0">
                <a:latin typeface="+mn-ea"/>
              </a:rPr>
              <a:t>特征——针对行业、企业生产一线需要，注重对学生技能的培养和职业岗位能力培养。</a:t>
            </a:r>
          </a:p>
          <a:p>
            <a:pPr>
              <a:lnSpc>
                <a:spcPct val="150000"/>
              </a:lnSpc>
            </a:pPr>
            <a:r>
              <a:rPr lang="en-US" altLang="zh-CN" dirty="0">
                <a:latin typeface="+mn-ea"/>
              </a:rPr>
              <a:t>   “</a:t>
            </a:r>
            <a:r>
              <a:rPr lang="zh-CN" altLang="zh-CN" dirty="0">
                <a:latin typeface="+mn-ea"/>
              </a:rPr>
              <a:t>教育性</a:t>
            </a:r>
            <a:r>
              <a:rPr lang="en-US" altLang="zh-CN" dirty="0">
                <a:latin typeface="+mn-ea"/>
              </a:rPr>
              <a:t>”</a:t>
            </a:r>
            <a:r>
              <a:rPr lang="zh-CN" altLang="zh-CN" dirty="0">
                <a:latin typeface="+mn-ea"/>
              </a:rPr>
              <a:t>特征——职业教育作为教育的一种</a:t>
            </a:r>
            <a:r>
              <a:rPr lang="zh-CN" altLang="en-US" dirty="0">
                <a:latin typeface="+mn-ea"/>
              </a:rPr>
              <a:t>类型</a:t>
            </a:r>
            <a:r>
              <a:rPr lang="zh-CN" altLang="zh-CN" dirty="0">
                <a:latin typeface="+mn-ea"/>
              </a:rPr>
              <a:t>，应充分体现</a:t>
            </a:r>
            <a:r>
              <a:rPr lang="en-US" altLang="zh-CN" dirty="0">
                <a:latin typeface="+mn-ea"/>
              </a:rPr>
              <a:t>“</a:t>
            </a:r>
            <a:r>
              <a:rPr lang="zh-CN" altLang="zh-CN" dirty="0">
                <a:latin typeface="+mn-ea"/>
              </a:rPr>
              <a:t>教学具有教育性</a:t>
            </a:r>
            <a:r>
              <a:rPr lang="en-US" altLang="zh-CN" dirty="0">
                <a:latin typeface="+mn-ea"/>
              </a:rPr>
              <a:t>”</a:t>
            </a:r>
            <a:r>
              <a:rPr lang="zh-CN" altLang="zh-CN" dirty="0">
                <a:latin typeface="+mn-ea"/>
              </a:rPr>
              <a:t>的特征，即注重学生个体发展需要，有利于学生终身学习和职业潜能发展，真正实现</a:t>
            </a:r>
            <a:r>
              <a:rPr lang="en-US" altLang="zh-CN" dirty="0">
                <a:latin typeface="+mn-ea"/>
              </a:rPr>
              <a:t>“</a:t>
            </a:r>
            <a:r>
              <a:rPr lang="zh-CN" altLang="zh-CN" dirty="0">
                <a:latin typeface="+mn-ea"/>
              </a:rPr>
              <a:t>个体社会化</a:t>
            </a:r>
            <a:r>
              <a:rPr lang="en-US" altLang="zh-CN" dirty="0">
                <a:latin typeface="+mn-ea"/>
              </a:rPr>
              <a:t>”</a:t>
            </a:r>
            <a:r>
              <a:rPr lang="zh-CN" altLang="zh-CN" dirty="0">
                <a:latin typeface="+mn-ea"/>
              </a:rPr>
              <a:t>和</a:t>
            </a:r>
            <a:r>
              <a:rPr lang="en-US" altLang="zh-CN" dirty="0">
                <a:latin typeface="+mn-ea"/>
              </a:rPr>
              <a:t>“</a:t>
            </a:r>
            <a:r>
              <a:rPr lang="zh-CN" altLang="zh-CN" dirty="0">
                <a:latin typeface="+mn-ea"/>
              </a:rPr>
              <a:t>社会个体化</a:t>
            </a:r>
            <a:r>
              <a:rPr lang="en-US" altLang="zh-CN" dirty="0">
                <a:latin typeface="+mn-ea"/>
              </a:rPr>
              <a:t>”</a:t>
            </a:r>
            <a:r>
              <a:rPr lang="zh-CN" altLang="zh-CN" dirty="0">
                <a:latin typeface="+mn-ea"/>
              </a:rPr>
              <a:t>相统一。</a:t>
            </a:r>
            <a:endParaRPr lang="en-US" altLang="zh-CN" dirty="0">
              <a:latin typeface="+mn-ea"/>
            </a:endParaRPr>
          </a:p>
          <a:p>
            <a:pPr>
              <a:lnSpc>
                <a:spcPct val="150000"/>
              </a:lnSpc>
            </a:pPr>
            <a:r>
              <a:rPr lang="en-US" altLang="zh-CN" dirty="0">
                <a:latin typeface="+mn-ea"/>
              </a:rPr>
              <a:t>     </a:t>
            </a:r>
            <a:r>
              <a:rPr lang="zh-CN" altLang="zh-CN" dirty="0">
                <a:latin typeface="+mn-ea"/>
              </a:rPr>
              <a:t>——从事某种社会职业必备的文化科学知识、专业理论知识和专业技术与解决实际问题的能力</a:t>
            </a:r>
            <a:r>
              <a:rPr lang="zh-CN" altLang="en-US" dirty="0">
                <a:latin typeface="+mn-ea"/>
              </a:rPr>
              <a:t>。</a:t>
            </a:r>
          </a:p>
        </p:txBody>
      </p:sp>
      <p:sp>
        <p:nvSpPr>
          <p:cNvPr id="21" name="文本框 20"/>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a:t>
            </a:r>
            <a:r>
              <a:rPr lang="zh-CN" altLang="en-US" sz="2400" dirty="0">
                <a:latin typeface="微软雅黑" panose="020B0503020204020204" pitchFamily="34" charset="-122"/>
                <a:ea typeface="微软雅黑" panose="020B0503020204020204" pitchFamily="34" charset="-122"/>
              </a:rPr>
              <a:t>、学业水平考试的意义</a:t>
            </a:r>
          </a:p>
        </p:txBody>
      </p:sp>
      <p:sp>
        <p:nvSpPr>
          <p:cNvPr id="22" name="文本框 21"/>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9" name="椭圆 8"/>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椭圆 10"/>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2167076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50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ppt_x</p:attrName>
                                        </p:attrNameLst>
                                      </p:cBhvr>
                                      <p:tavLst>
                                        <p:tav tm="0">
                                          <p:val>
                                            <p:strVal val="#ppt_x"/>
                                          </p:val>
                                        </p:tav>
                                        <p:tav tm="100000">
                                          <p:val>
                                            <p:strVal val="#ppt_x"/>
                                          </p:val>
                                        </p:tav>
                                      </p:tavLst>
                                    </p:anim>
                                    <p:anim calcmode="lin" valueType="num">
                                      <p:cBhvr>
                                        <p:cTn id="23" dur="500" fill="hold"/>
                                        <p:tgtEl>
                                          <p:spTgt spid="16"/>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500"/>
                                  </p:stCondLst>
                                  <p:childTnLst>
                                    <p:set>
                                      <p:cBhvr>
                                        <p:cTn id="25" dur="1" fill="hold">
                                          <p:stCondLst>
                                            <p:cond delay="0"/>
                                          </p:stCondLst>
                                        </p:cTn>
                                        <p:tgtEl>
                                          <p:spTgt spid="17"/>
                                        </p:tgtEl>
                                        <p:attrNameLst>
                                          <p:attrName>style.visibility</p:attrName>
                                        </p:attrNameLst>
                                      </p:cBhvr>
                                      <p:to>
                                        <p:strVal val="visible"/>
                                      </p:to>
                                    </p:set>
                                    <p:anim calcmode="lin" valueType="num">
                                      <p:cBhvr>
                                        <p:cTn id="26" dur="500" fill="hold"/>
                                        <p:tgtEl>
                                          <p:spTgt spid="17"/>
                                        </p:tgtEl>
                                        <p:attrNameLst>
                                          <p:attrName>ppt_x</p:attrName>
                                        </p:attrNameLst>
                                      </p:cBhvr>
                                      <p:tavLst>
                                        <p:tav tm="0">
                                          <p:val>
                                            <p:strVal val="#ppt_x"/>
                                          </p:val>
                                        </p:tav>
                                        <p:tav tm="100000">
                                          <p:val>
                                            <p:strVal val="#ppt_x"/>
                                          </p:val>
                                        </p:tav>
                                      </p:tavLst>
                                    </p:anim>
                                    <p:anim calcmode="lin" valueType="num">
                                      <p:cBhvr>
                                        <p:cTn id="27" dur="500" fill="hold"/>
                                        <p:tgtEl>
                                          <p:spTgt spid="17"/>
                                        </p:tgtEl>
                                        <p:attrNameLst>
                                          <p:attrName>ppt_y</p:attrName>
                                        </p:attrNameLst>
                                      </p:cBhvr>
                                      <p:tavLst>
                                        <p:tav tm="0">
                                          <p:val>
                                            <p:strVal val="1+#ppt_h/2"/>
                                          </p:val>
                                        </p:tav>
                                        <p:tav tm="100000">
                                          <p:val>
                                            <p:strVal val="#ppt_y"/>
                                          </p:val>
                                        </p:tav>
                                      </p:tavLst>
                                    </p:anim>
                                  </p:childTnLst>
                                </p:cTn>
                              </p:par>
                            </p:childTnLst>
                          </p:cTn>
                        </p:par>
                        <p:par>
                          <p:cTn id="28" fill="hold">
                            <p:stCondLst>
                              <p:cond delay="2450"/>
                            </p:stCondLst>
                            <p:childTnLst>
                              <p:par>
                                <p:cTn id="29" presetID="10"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childTnLst>
                                </p:cTn>
                              </p:par>
                              <p:par>
                                <p:cTn id="32" presetID="42" presetClass="path" presetSubtype="0" decel="100000" fill="hold" grpId="1" nodeType="withEffect">
                                  <p:stCondLst>
                                    <p:cond delay="500"/>
                                  </p:stCondLst>
                                  <p:childTnLst>
                                    <p:animMotion origin="layout" path="M -3.54167E-6 -7.40741E-7 L 0.08894 0.08519 " pathEditMode="relative" rAng="0" ptsTypes="AA">
                                      <p:cBhvr>
                                        <p:cTn id="33" dur="1000" spd="-100000" fill="hold"/>
                                        <p:tgtEl>
                                          <p:spTgt spid="9"/>
                                        </p:tgtEl>
                                        <p:attrNameLst>
                                          <p:attrName>ppt_x</p:attrName>
                                          <p:attrName>ppt_y</p:attrName>
                                        </p:attrNameLst>
                                      </p:cBhvr>
                                      <p:rCtr x="4440" y="4259"/>
                                    </p:animMotion>
                                  </p:childTnLst>
                                </p:cTn>
                              </p:par>
                              <p:par>
                                <p:cTn id="34" presetID="10" presetClass="entr" presetSubtype="0" fill="hold" grpId="0" nodeType="withEffect">
                                  <p:stCondLst>
                                    <p:cond delay="50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childTnLst>
                                </p:cTn>
                              </p:par>
                              <p:par>
                                <p:cTn id="37" presetID="42" presetClass="path" presetSubtype="0" decel="100000" fill="hold" grpId="1" nodeType="withEffect">
                                  <p:stCondLst>
                                    <p:cond delay="500"/>
                                  </p:stCondLst>
                                  <p:childTnLst>
                                    <p:animMotion origin="layout" path="M -4.375E-6 -4.07407E-6 L -0.06315 -0.1074 " pathEditMode="relative" rAng="0" ptsTypes="AA">
                                      <p:cBhvr>
                                        <p:cTn id="38" dur="1000" spd="-100000" fill="hold"/>
                                        <p:tgtEl>
                                          <p:spTgt spid="10"/>
                                        </p:tgtEl>
                                        <p:attrNameLst>
                                          <p:attrName>ppt_x</p:attrName>
                                          <p:attrName>ppt_y</p:attrName>
                                        </p:attrNameLst>
                                      </p:cBhvr>
                                      <p:rCtr x="-3164" y="-5370"/>
                                    </p:animMotion>
                                  </p:childTnLst>
                                </p:cTn>
                              </p:par>
                              <p:par>
                                <p:cTn id="39" presetID="10" presetClass="entr" presetSubtype="0" fill="hold" grpId="0" nodeType="withEffect">
                                  <p:stCondLst>
                                    <p:cond delay="50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childTnLst>
                                </p:cTn>
                              </p:par>
                              <p:par>
                                <p:cTn id="42" presetID="42" presetClass="path" presetSubtype="0" decel="100000" fill="hold" grpId="1" nodeType="withEffect">
                                  <p:stCondLst>
                                    <p:cond delay="500"/>
                                  </p:stCondLst>
                                  <p:childTnLst>
                                    <p:animMotion origin="layout" path="M 1.25E-6 4.07407E-6 L 0.00404 -0.17963 " pathEditMode="relative" rAng="0" ptsTypes="AA">
                                      <p:cBhvr>
                                        <p:cTn id="43" dur="1000" spd="-100000" fill="hold"/>
                                        <p:tgtEl>
                                          <p:spTgt spid="11"/>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6" grpId="0"/>
      <p:bldP spid="17" grpId="0"/>
      <p:bldP spid="9" grpId="0" animBg="1"/>
      <p:bldP spid="9" grpId="1" animBg="1"/>
      <p:bldP spid="10" grpId="0" animBg="1"/>
      <p:bldP spid="10" grpId="1" animBg="1"/>
      <p:bldP spid="11" grpId="0" animBg="1"/>
      <p:bldP spid="11"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Rectangle 2"/>
          <p:cNvSpPr>
            <a:spLocks noChangeArrowheads="1"/>
          </p:cNvSpPr>
          <p:nvPr/>
        </p:nvSpPr>
        <p:spPr bwMode="auto">
          <a:xfrm>
            <a:off x="789383" y="2117971"/>
            <a:ext cx="7504741"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dirty="0">
                <a:latin typeface="+mn-ea"/>
              </a:rPr>
              <a:t>    现代职业教育是类别教育，应有其自身的办学体系。</a:t>
            </a:r>
          </a:p>
          <a:p>
            <a:pPr>
              <a:lnSpc>
                <a:spcPct val="150000"/>
              </a:lnSpc>
            </a:pPr>
            <a:r>
              <a:rPr lang="zh-CN" altLang="en-US" dirty="0">
                <a:latin typeface="+mn-ea"/>
              </a:rPr>
              <a:t>   </a:t>
            </a:r>
            <a:r>
              <a:rPr lang="zh-CN" altLang="zh-CN" b="1" dirty="0">
                <a:solidFill>
                  <a:srgbClr val="C00000"/>
                </a:solidFill>
                <a:latin typeface="+mn-ea"/>
              </a:rPr>
              <a:t>《国务院关于加快发展现代职业教育的决定》</a:t>
            </a:r>
            <a:r>
              <a:rPr lang="zh-CN" altLang="zh-CN" dirty="0">
                <a:latin typeface="+mn-ea"/>
              </a:rPr>
              <a:t>指出：“加快构建现代职业教育体系。</a:t>
            </a:r>
            <a:r>
              <a:rPr lang="zh-CN" altLang="zh-CN" b="1" dirty="0">
                <a:solidFill>
                  <a:srgbClr val="C00000"/>
                </a:solidFill>
                <a:latin typeface="+mn-ea"/>
              </a:rPr>
              <a:t>统筹发展各级各类职业教育</a:t>
            </a:r>
            <a:r>
              <a:rPr lang="zh-CN" altLang="zh-CN" dirty="0" smtClean="0">
                <a:latin typeface="+mn-ea"/>
              </a:rPr>
              <a:t>，</a:t>
            </a:r>
            <a:r>
              <a:rPr lang="zh-CN" altLang="en-US" dirty="0"/>
              <a:t>引导一批普通本科高等学校向应用技术类型高等学校转型，加强职业教育与普通教育沟通，积极发展继续教育</a:t>
            </a:r>
            <a:r>
              <a:rPr lang="zh-CN" altLang="zh-CN" dirty="0" smtClean="0">
                <a:latin typeface="+mn-ea"/>
              </a:rPr>
              <a:t>，</a:t>
            </a:r>
            <a:r>
              <a:rPr lang="zh-CN" altLang="zh-CN" b="1" dirty="0">
                <a:solidFill>
                  <a:srgbClr val="C00000"/>
                </a:solidFill>
                <a:latin typeface="+mn-ea"/>
              </a:rPr>
              <a:t>打通从中职、专科、本科到研究生的上升通道，为学生多样化选择、多路径成才搭建‘立交桥’”</a:t>
            </a:r>
            <a:r>
              <a:rPr lang="zh-CN" altLang="zh-CN" dirty="0">
                <a:latin typeface="+mn-ea"/>
              </a:rPr>
              <a:t>。</a:t>
            </a:r>
            <a:endParaRPr lang="en-US" altLang="zh-CN" dirty="0">
              <a:latin typeface="+mn-ea"/>
            </a:endParaRPr>
          </a:p>
          <a:p>
            <a:pPr>
              <a:lnSpc>
                <a:spcPct val="150000"/>
              </a:lnSpc>
              <a:spcBef>
                <a:spcPts val="1200"/>
              </a:spcBef>
            </a:pPr>
            <a:r>
              <a:rPr lang="en-US" altLang="zh-CN" dirty="0">
                <a:latin typeface="+mn-ea"/>
              </a:rPr>
              <a:t>    </a:t>
            </a:r>
            <a:r>
              <a:rPr lang="zh-CN" altLang="zh-CN" dirty="0">
                <a:latin typeface="+mn-ea"/>
              </a:rPr>
              <a:t>“</a:t>
            </a:r>
            <a:r>
              <a:rPr lang="en-US" altLang="zh-CN" dirty="0">
                <a:latin typeface="+mn-ea"/>
              </a:rPr>
              <a:t>3+3</a:t>
            </a:r>
            <a:r>
              <a:rPr lang="zh-CN" altLang="zh-CN" dirty="0">
                <a:latin typeface="+mn-ea"/>
              </a:rPr>
              <a:t>”、“</a:t>
            </a:r>
            <a:r>
              <a:rPr lang="en-US" altLang="zh-CN" dirty="0">
                <a:latin typeface="+mn-ea"/>
              </a:rPr>
              <a:t>3+4</a:t>
            </a:r>
            <a:r>
              <a:rPr lang="zh-CN" altLang="zh-CN" dirty="0">
                <a:latin typeface="+mn-ea"/>
              </a:rPr>
              <a:t>”</a:t>
            </a:r>
            <a:r>
              <a:rPr lang="zh-CN" altLang="zh-CN" dirty="0" smtClean="0">
                <a:latin typeface="+mn-ea"/>
              </a:rPr>
              <a:t>、</a:t>
            </a:r>
            <a:r>
              <a:rPr lang="en-US" altLang="zh-CN" dirty="0" smtClean="0">
                <a:latin typeface="+mn-ea"/>
              </a:rPr>
              <a:t>“5+2”、</a:t>
            </a:r>
            <a:r>
              <a:rPr lang="zh-CN" altLang="zh-CN" dirty="0" smtClean="0">
                <a:latin typeface="+mn-ea"/>
              </a:rPr>
              <a:t>“</a:t>
            </a:r>
            <a:r>
              <a:rPr lang="en-US" altLang="zh-CN" dirty="0">
                <a:latin typeface="+mn-ea"/>
              </a:rPr>
              <a:t>3+2</a:t>
            </a:r>
            <a:r>
              <a:rPr lang="zh-CN" altLang="zh-CN" dirty="0" smtClean="0">
                <a:latin typeface="+mn-ea"/>
              </a:rPr>
              <a:t>”</a:t>
            </a:r>
            <a:r>
              <a:rPr lang="zh-CN" altLang="en-US" dirty="0" smtClean="0">
                <a:latin typeface="+mn-ea"/>
              </a:rPr>
              <a:t>、</a:t>
            </a:r>
            <a:r>
              <a:rPr lang="en-US" altLang="zh-CN" dirty="0" smtClean="0">
                <a:latin typeface="+mn-ea"/>
              </a:rPr>
              <a:t>“4+0”</a:t>
            </a:r>
            <a:r>
              <a:rPr lang="zh-CN" altLang="en-US" dirty="0" smtClean="0">
                <a:latin typeface="+mn-ea"/>
              </a:rPr>
              <a:t>；对口</a:t>
            </a:r>
            <a:r>
              <a:rPr lang="zh-CN" altLang="en-US" dirty="0">
                <a:latin typeface="+mn-ea"/>
              </a:rPr>
              <a:t>单招、普职融通等。</a:t>
            </a:r>
          </a:p>
        </p:txBody>
      </p:sp>
      <p:sp>
        <p:nvSpPr>
          <p:cNvPr id="21" name="文本框 20"/>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a:t>
            </a:r>
            <a:r>
              <a:rPr lang="zh-CN" altLang="en-US" sz="2400" dirty="0">
                <a:latin typeface="微软雅黑" panose="020B0503020204020204" pitchFamily="34" charset="-122"/>
                <a:ea typeface="微软雅黑" panose="020B0503020204020204" pitchFamily="34" charset="-122"/>
              </a:rPr>
              <a:t>、学业水平考试的意义</a:t>
            </a:r>
          </a:p>
        </p:txBody>
      </p:sp>
      <p:sp>
        <p:nvSpPr>
          <p:cNvPr id="22" name="文本框 21"/>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3" name="Rectangle 2"/>
          <p:cNvSpPr>
            <a:spLocks noChangeArrowheads="1"/>
          </p:cNvSpPr>
          <p:nvPr/>
        </p:nvSpPr>
        <p:spPr bwMode="auto">
          <a:xfrm>
            <a:off x="600076" y="1513618"/>
            <a:ext cx="8006596" cy="45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en-US" altLang="zh-CN" b="1" dirty="0">
                <a:latin typeface="+mn-ea"/>
              </a:rPr>
              <a:t>  3. </a:t>
            </a:r>
            <a:r>
              <a:rPr lang="zh-CN" altLang="en-US" b="1" dirty="0">
                <a:latin typeface="+mn-ea"/>
              </a:rPr>
              <a:t>构建并完善现代职业教育体系，为学生的转段、升学提供客观</a:t>
            </a:r>
            <a:r>
              <a:rPr lang="zh-CN" altLang="en-US" b="1" dirty="0" smtClean="0">
                <a:latin typeface="+mn-ea"/>
              </a:rPr>
              <a:t>依据</a:t>
            </a:r>
            <a:endParaRPr lang="zh-CN" altLang="en-US" b="1" dirty="0">
              <a:latin typeface="楷体_GB2312" pitchFamily="49" charset="-122"/>
              <a:ea typeface="楷体_GB2312" pitchFamily="49" charset="-122"/>
            </a:endParaRPr>
          </a:p>
        </p:txBody>
      </p:sp>
      <p:sp>
        <p:nvSpPr>
          <p:cNvPr id="9" name="椭圆 8"/>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椭圆 10"/>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12193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100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ppt_x</p:attrName>
                                        </p:attrNameLst>
                                      </p:cBhvr>
                                      <p:tavLst>
                                        <p:tav tm="0">
                                          <p:val>
                                            <p:strVal val="#ppt_x"/>
                                          </p:val>
                                        </p:tav>
                                        <p:tav tm="100000">
                                          <p:val>
                                            <p:strVal val="#ppt_x"/>
                                          </p:val>
                                        </p:tav>
                                      </p:tavLst>
                                    </p:anim>
                                    <p:anim calcmode="lin" valueType="num">
                                      <p:cBhvr>
                                        <p:cTn id="23" dur="500" fill="hold"/>
                                        <p:tgtEl>
                                          <p:spTgt spid="18"/>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500"/>
                                  </p:stCondLst>
                                  <p:childTnLst>
                                    <p:set>
                                      <p:cBhvr>
                                        <p:cTn id="25" dur="1" fill="hold">
                                          <p:stCondLst>
                                            <p:cond delay="0"/>
                                          </p:stCondLst>
                                        </p:cTn>
                                        <p:tgtEl>
                                          <p:spTgt spid="23"/>
                                        </p:tgtEl>
                                        <p:attrNameLst>
                                          <p:attrName>style.visibility</p:attrName>
                                        </p:attrNameLst>
                                      </p:cBhvr>
                                      <p:to>
                                        <p:strVal val="visible"/>
                                      </p:to>
                                    </p:set>
                                    <p:anim calcmode="lin" valueType="num">
                                      <p:cBhvr>
                                        <p:cTn id="26" dur="500" fill="hold"/>
                                        <p:tgtEl>
                                          <p:spTgt spid="23"/>
                                        </p:tgtEl>
                                        <p:attrNameLst>
                                          <p:attrName>ppt_x</p:attrName>
                                        </p:attrNameLst>
                                      </p:cBhvr>
                                      <p:tavLst>
                                        <p:tav tm="0">
                                          <p:val>
                                            <p:strVal val="#ppt_x"/>
                                          </p:val>
                                        </p:tav>
                                        <p:tav tm="100000">
                                          <p:val>
                                            <p:strVal val="#ppt_x"/>
                                          </p:val>
                                        </p:tav>
                                      </p:tavLst>
                                    </p:anim>
                                    <p:anim calcmode="lin" valueType="num">
                                      <p:cBhvr>
                                        <p:cTn id="27" dur="500" fill="hold"/>
                                        <p:tgtEl>
                                          <p:spTgt spid="23"/>
                                        </p:tgtEl>
                                        <p:attrNameLst>
                                          <p:attrName>ppt_y</p:attrName>
                                        </p:attrNameLst>
                                      </p:cBhvr>
                                      <p:tavLst>
                                        <p:tav tm="0">
                                          <p:val>
                                            <p:strVal val="1+#ppt_h/2"/>
                                          </p:val>
                                        </p:tav>
                                        <p:tav tm="100000">
                                          <p:val>
                                            <p:strVal val="#ppt_y"/>
                                          </p:val>
                                        </p:tav>
                                      </p:tavLst>
                                    </p:anim>
                                  </p:childTnLst>
                                </p:cTn>
                              </p:par>
                            </p:childTnLst>
                          </p:cTn>
                        </p:par>
                        <p:par>
                          <p:cTn id="28" fill="hold">
                            <p:stCondLst>
                              <p:cond delay="2450"/>
                            </p:stCondLst>
                            <p:childTnLst>
                              <p:par>
                                <p:cTn id="29" presetID="10"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childTnLst>
                                </p:cTn>
                              </p:par>
                              <p:par>
                                <p:cTn id="32" presetID="42" presetClass="path" presetSubtype="0" decel="100000" fill="hold" grpId="1" nodeType="withEffect">
                                  <p:stCondLst>
                                    <p:cond delay="500"/>
                                  </p:stCondLst>
                                  <p:childTnLst>
                                    <p:animMotion origin="layout" path="M -3.54167E-6 -7.40741E-7 L 0.08894 0.08519 " pathEditMode="relative" rAng="0" ptsTypes="AA">
                                      <p:cBhvr>
                                        <p:cTn id="33" dur="1000" spd="-100000" fill="hold"/>
                                        <p:tgtEl>
                                          <p:spTgt spid="9"/>
                                        </p:tgtEl>
                                        <p:attrNameLst>
                                          <p:attrName>ppt_x</p:attrName>
                                          <p:attrName>ppt_y</p:attrName>
                                        </p:attrNameLst>
                                      </p:cBhvr>
                                      <p:rCtr x="4440" y="4259"/>
                                    </p:animMotion>
                                  </p:childTnLst>
                                </p:cTn>
                              </p:par>
                              <p:par>
                                <p:cTn id="34" presetID="10" presetClass="entr" presetSubtype="0" fill="hold" grpId="0" nodeType="withEffect">
                                  <p:stCondLst>
                                    <p:cond delay="50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childTnLst>
                                </p:cTn>
                              </p:par>
                              <p:par>
                                <p:cTn id="37" presetID="42" presetClass="path" presetSubtype="0" decel="100000" fill="hold" grpId="1" nodeType="withEffect">
                                  <p:stCondLst>
                                    <p:cond delay="500"/>
                                  </p:stCondLst>
                                  <p:childTnLst>
                                    <p:animMotion origin="layout" path="M -4.375E-6 -4.07407E-6 L -0.06315 -0.1074 " pathEditMode="relative" rAng="0" ptsTypes="AA">
                                      <p:cBhvr>
                                        <p:cTn id="38" dur="1000" spd="-100000" fill="hold"/>
                                        <p:tgtEl>
                                          <p:spTgt spid="10"/>
                                        </p:tgtEl>
                                        <p:attrNameLst>
                                          <p:attrName>ppt_x</p:attrName>
                                          <p:attrName>ppt_y</p:attrName>
                                        </p:attrNameLst>
                                      </p:cBhvr>
                                      <p:rCtr x="-3164" y="-5370"/>
                                    </p:animMotion>
                                  </p:childTnLst>
                                </p:cTn>
                              </p:par>
                              <p:par>
                                <p:cTn id="39" presetID="10" presetClass="entr" presetSubtype="0" fill="hold" grpId="0" nodeType="withEffect">
                                  <p:stCondLst>
                                    <p:cond delay="50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childTnLst>
                                </p:cTn>
                              </p:par>
                              <p:par>
                                <p:cTn id="42" presetID="42" presetClass="path" presetSubtype="0" decel="100000" fill="hold" grpId="1" nodeType="withEffect">
                                  <p:stCondLst>
                                    <p:cond delay="500"/>
                                  </p:stCondLst>
                                  <p:childTnLst>
                                    <p:animMotion origin="layout" path="M 1.25E-6 4.07407E-6 L 0.00404 -0.17963 " pathEditMode="relative" rAng="0" ptsTypes="AA">
                                      <p:cBhvr>
                                        <p:cTn id="43" dur="1000" spd="-100000" fill="hold"/>
                                        <p:tgtEl>
                                          <p:spTgt spid="11"/>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8" grpId="0"/>
      <p:bldP spid="23" grpId="0"/>
      <p:bldP spid="9" grpId="0" animBg="1"/>
      <p:bldP spid="9" grpId="1" animBg="1"/>
      <p:bldP spid="10" grpId="0" animBg="1"/>
      <p:bldP spid="10" grpId="1" animBg="1"/>
      <p:bldP spid="11" grpId="0" animBg="1"/>
      <p:bldP spid="11"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椭圆 28"/>
          <p:cNvSpPr/>
          <p:nvPr/>
        </p:nvSpPr>
        <p:spPr>
          <a:xfrm>
            <a:off x="84320" y="1454376"/>
            <a:ext cx="220436" cy="220436"/>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0" name="椭圆 29"/>
          <p:cNvSpPr/>
          <p:nvPr/>
        </p:nvSpPr>
        <p:spPr>
          <a:xfrm>
            <a:off x="512763" y="1674813"/>
            <a:ext cx="87313" cy="8731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1" name="椭圆 30"/>
          <p:cNvSpPr/>
          <p:nvPr/>
        </p:nvSpPr>
        <p:spPr>
          <a:xfrm>
            <a:off x="651486" y="1304334"/>
            <a:ext cx="150043" cy="150043"/>
          </a:xfrm>
          <a:prstGeom prst="ellipse">
            <a:avLst/>
          </a:prstGeom>
          <a:gradFill flip="none" rotWithShape="1">
            <a:gsLst>
              <a:gs pos="0">
                <a:schemeClr val="bg1"/>
              </a:gs>
              <a:gs pos="36000">
                <a:schemeClr val="bg1"/>
              </a:gs>
              <a:gs pos="100000">
                <a:srgbClr val="C7C7C7"/>
              </a:gs>
            </a:gsLst>
            <a:lin ang="13500000" scaled="1"/>
            <a:tileRect/>
          </a:gradFill>
          <a:ln w="9525">
            <a:solidFill>
              <a:schemeClr val="bg1"/>
            </a:solidFill>
          </a:ln>
          <a:effectLst>
            <a:outerShdw blurRad="419100" dist="190500" dir="2700000" sx="90000" sy="90000" algn="tl" rotWithShape="0">
              <a:schemeClr val="tx1">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2"/>
          <p:cNvSpPr>
            <a:spLocks noChangeArrowheads="1"/>
          </p:cNvSpPr>
          <p:nvPr/>
        </p:nvSpPr>
        <p:spPr bwMode="auto">
          <a:xfrm>
            <a:off x="732052" y="2124517"/>
            <a:ext cx="7897291" cy="335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en-US" altLang="zh-CN" sz="1600" dirty="0" smtClean="0">
                <a:latin typeface="+mn-ea"/>
              </a:rPr>
              <a:t>    </a:t>
            </a:r>
            <a:r>
              <a:rPr lang="en-US" altLang="zh-CN" sz="1600" dirty="0" err="1" smtClean="0">
                <a:latin typeface="+mn-ea"/>
              </a:rPr>
              <a:t>职业教育迫切需要建立并完善教学质量评价体系</a:t>
            </a:r>
            <a:r>
              <a:rPr lang="en-US" altLang="zh-CN" sz="1600" dirty="0">
                <a:latin typeface="+mn-ea"/>
              </a:rPr>
              <a:t>，</a:t>
            </a:r>
            <a:r>
              <a:rPr lang="zh-CN" altLang="en-US" sz="1600" dirty="0">
                <a:latin typeface="+mn-ea"/>
                <a:sym typeface="Arial" panose="020B0604020202020204" pitchFamily="34" charset="0"/>
              </a:rPr>
              <a:t>缺乏评价的教育其</a:t>
            </a:r>
            <a:r>
              <a:rPr lang="en-US" altLang="zh-CN" sz="1600" dirty="0">
                <a:latin typeface="+mn-ea"/>
                <a:sym typeface="宋体" panose="02010600030101010101" pitchFamily="2" charset="-122"/>
              </a:rPr>
              <a:t>质量</a:t>
            </a:r>
            <a:r>
              <a:rPr lang="zh-CN" altLang="en-US" sz="1600" dirty="0">
                <a:latin typeface="+mn-ea"/>
                <a:sym typeface="Arial" panose="020B0604020202020204" pitchFamily="34" charset="0"/>
              </a:rPr>
              <a:t>将难以得到保证</a:t>
            </a:r>
            <a:r>
              <a:rPr lang="zh-CN" altLang="en-US" sz="1600" dirty="0">
                <a:latin typeface="+mn-ea"/>
                <a:sym typeface="宋体" panose="02010600030101010101" pitchFamily="2" charset="-122"/>
              </a:rPr>
              <a:t>。</a:t>
            </a:r>
          </a:p>
          <a:p>
            <a:pPr>
              <a:lnSpc>
                <a:spcPct val="150000"/>
              </a:lnSpc>
            </a:pPr>
            <a:r>
              <a:rPr lang="zh-CN" altLang="en-US" sz="1600" dirty="0">
                <a:latin typeface="+mn-ea"/>
                <a:sym typeface="宋体" panose="02010600030101010101" pitchFamily="2" charset="-122"/>
              </a:rPr>
              <a:t>    </a:t>
            </a:r>
            <a:r>
              <a:rPr lang="zh-CN" altLang="en-US" sz="1600" dirty="0">
                <a:latin typeface="+mn-ea"/>
              </a:rPr>
              <a:t>学考从文化基础、专业基础和专业技能三个方面进行评价，</a:t>
            </a:r>
            <a:r>
              <a:rPr lang="zh-CN" altLang="en-US" sz="1600" dirty="0">
                <a:latin typeface="+mn-ea"/>
                <a:sym typeface="Arial" panose="020B0604020202020204" pitchFamily="34" charset="0"/>
              </a:rPr>
              <a:t>体现了对学校办学质量、教师的教学质量、学生的学业水平三个方面的综合评价，</a:t>
            </a:r>
            <a:r>
              <a:rPr lang="zh-CN" altLang="en-US" sz="1600" dirty="0">
                <a:latin typeface="+mn-ea"/>
              </a:rPr>
              <a:t>是对职教评价体系构建的探索。</a:t>
            </a:r>
          </a:p>
          <a:p>
            <a:pPr>
              <a:lnSpc>
                <a:spcPct val="150000"/>
              </a:lnSpc>
            </a:pPr>
            <a:r>
              <a:rPr lang="zh-CN" altLang="en-US" sz="1600" dirty="0">
                <a:latin typeface="+mn-ea"/>
              </a:rPr>
              <a:t>    </a:t>
            </a:r>
            <a:r>
              <a:rPr lang="zh-CN" altLang="zh-CN" sz="1600" dirty="0">
                <a:latin typeface="+mn-ea"/>
              </a:rPr>
              <a:t>评价是保证质量的重要手段</a:t>
            </a:r>
            <a:r>
              <a:rPr lang="zh-CN" altLang="en-US" sz="1600" dirty="0">
                <a:latin typeface="+mn-ea"/>
              </a:rPr>
              <a:t>，</a:t>
            </a:r>
            <a:r>
              <a:rPr lang="zh-CN" altLang="zh-CN" sz="1600" dirty="0">
                <a:latin typeface="+mn-ea"/>
              </a:rPr>
              <a:t>通过科学、合理、符合自身特点和规律的评价能够确保人才培养方案及课程要求得到有效落实。</a:t>
            </a:r>
            <a:endParaRPr lang="en-US" altLang="zh-CN" sz="1600" dirty="0">
              <a:latin typeface="+mn-ea"/>
            </a:endParaRPr>
          </a:p>
          <a:p>
            <a:pPr>
              <a:lnSpc>
                <a:spcPct val="150000"/>
              </a:lnSpc>
            </a:pPr>
            <a:r>
              <a:rPr lang="zh-CN" altLang="en-US" sz="1600" dirty="0">
                <a:latin typeface="+mn-ea"/>
              </a:rPr>
              <a:t>    客观反映学生的学习成效的评价，能够激发教师、学生教与学的积极性和内驱力。</a:t>
            </a:r>
          </a:p>
          <a:p>
            <a:pPr>
              <a:lnSpc>
                <a:spcPct val="150000"/>
              </a:lnSpc>
            </a:pPr>
            <a:r>
              <a:rPr lang="en-US" altLang="zh-CN" sz="1600" dirty="0">
                <a:latin typeface="+mn-ea"/>
                <a:sym typeface="Arial" panose="020B0604020202020204" pitchFamily="34" charset="0"/>
              </a:rPr>
              <a:t>  </a:t>
            </a:r>
            <a:r>
              <a:rPr lang="zh-CN" altLang="en-US" sz="1600" dirty="0">
                <a:latin typeface="+mn-ea"/>
              </a:rPr>
              <a:t>  评价需要客观性和公正性，需要引入第三方评价。</a:t>
            </a:r>
          </a:p>
        </p:txBody>
      </p:sp>
      <p:sp>
        <p:nvSpPr>
          <p:cNvPr id="19" name="文本框 18"/>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a:t>
            </a:r>
            <a:r>
              <a:rPr lang="zh-CN" altLang="en-US" sz="2400" dirty="0">
                <a:latin typeface="微软雅黑" panose="020B0503020204020204" pitchFamily="34" charset="-122"/>
                <a:ea typeface="微软雅黑" panose="020B0503020204020204" pitchFamily="34" charset="-122"/>
              </a:rPr>
              <a:t>、学业水平考试的意义</a:t>
            </a:r>
          </a:p>
        </p:txBody>
      </p:sp>
      <p:sp>
        <p:nvSpPr>
          <p:cNvPr id="20" name="文本框 19"/>
          <p:cNvSpPr txBox="1"/>
          <p:nvPr/>
        </p:nvSpPr>
        <p:spPr>
          <a:xfrm>
            <a:off x="5836156" y="93518"/>
            <a:ext cx="310045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政策导读</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21" name="Rectangle 2"/>
          <p:cNvSpPr>
            <a:spLocks noChangeArrowheads="1"/>
          </p:cNvSpPr>
          <p:nvPr/>
        </p:nvSpPr>
        <p:spPr bwMode="auto">
          <a:xfrm>
            <a:off x="600076" y="1513618"/>
            <a:ext cx="8006596" cy="401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30000"/>
              </a:lnSpc>
            </a:pPr>
            <a:r>
              <a:rPr lang="en-US" altLang="zh-CN" b="1" dirty="0">
                <a:latin typeface="+mn-ea"/>
              </a:rPr>
              <a:t>  4. </a:t>
            </a:r>
            <a:r>
              <a:rPr lang="zh-CN" altLang="en-US" b="1" dirty="0">
                <a:latin typeface="+mn-ea"/>
              </a:rPr>
              <a:t>进一步完善教学质量评价体系建设的</a:t>
            </a:r>
            <a:r>
              <a:rPr lang="zh-CN" altLang="en-US" b="1" dirty="0" smtClean="0">
                <a:latin typeface="+mn-ea"/>
              </a:rPr>
              <a:t>需要</a:t>
            </a:r>
            <a:endParaRPr lang="zh-CN" altLang="en-US" b="1" dirty="0">
              <a:latin typeface="楷体_GB2312" pitchFamily="49" charset="-122"/>
              <a:ea typeface="楷体_GB2312" pitchFamily="49" charset="-122"/>
            </a:endParaRPr>
          </a:p>
        </p:txBody>
      </p:sp>
      <p:sp>
        <p:nvSpPr>
          <p:cNvPr id="9" name="椭圆 8"/>
          <p:cNvSpPr/>
          <p:nvPr/>
        </p:nvSpPr>
        <p:spPr>
          <a:xfrm>
            <a:off x="7807194" y="999242"/>
            <a:ext cx="554382" cy="516556"/>
          </a:xfrm>
          <a:prstGeom prst="ellipse">
            <a:avLst/>
          </a:prstGeom>
          <a:gradFill flip="none" rotWithShape="1">
            <a:gsLst>
              <a:gs pos="0">
                <a:schemeClr val="bg1"/>
              </a:gs>
              <a:gs pos="36000">
                <a:schemeClr val="bg1"/>
              </a:gs>
              <a:gs pos="100000">
                <a:srgbClr val="C7C7C7"/>
              </a:gs>
            </a:gsLst>
            <a:lin ang="13500000" scaled="1"/>
            <a:tileRect/>
          </a:gradFill>
          <a:ln w="1905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椭圆 9"/>
          <p:cNvSpPr/>
          <p:nvPr/>
        </p:nvSpPr>
        <p:spPr>
          <a:xfrm>
            <a:off x="6925651" y="999243"/>
            <a:ext cx="559231" cy="516556"/>
          </a:xfrm>
          <a:prstGeom prst="ellipse">
            <a:avLst/>
          </a:prstGeom>
          <a:gradFill flip="none" rotWithShape="1">
            <a:gsLst>
              <a:gs pos="0">
                <a:schemeClr val="bg1"/>
              </a:gs>
              <a:gs pos="36000">
                <a:schemeClr val="bg1"/>
              </a:gs>
              <a:gs pos="100000">
                <a:srgbClr val="C7C7C7"/>
              </a:gs>
            </a:gsLst>
            <a:lin ang="13500000" scaled="1"/>
            <a:tileRect/>
          </a:gradFill>
          <a:ln w="25400">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1" name="椭圆 10"/>
          <p:cNvSpPr/>
          <p:nvPr/>
        </p:nvSpPr>
        <p:spPr>
          <a:xfrm>
            <a:off x="7313051" y="938440"/>
            <a:ext cx="665975" cy="638159"/>
          </a:xfrm>
          <a:prstGeom prst="ellipse">
            <a:avLst/>
          </a:prstGeom>
          <a:gradFill flip="none" rotWithShape="1">
            <a:gsLst>
              <a:gs pos="0">
                <a:schemeClr val="bg1"/>
              </a:gs>
              <a:gs pos="36000">
                <a:schemeClr val="bg1"/>
              </a:gs>
              <a:gs pos="100000">
                <a:srgbClr val="C7C7C7"/>
              </a:gs>
            </a:gsLst>
            <a:lin ang="13500000" scaled="1"/>
            <a:tileRect/>
          </a:gradFill>
          <a:ln w="22225">
            <a:solidFill>
              <a:schemeClr val="bg1"/>
            </a:solidFill>
          </a:ln>
          <a:effectLst>
            <a:outerShdw blurRad="419100" dist="571500" dir="2700000" sx="90000" sy="90000" algn="tl"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21243495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125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Effect transition="in" filter="fade">
                                      <p:cBhvr>
                                        <p:cTn id="9" dur="1000"/>
                                        <p:tgtEl>
                                          <p:spTgt spid="29"/>
                                        </p:tgtEl>
                                      </p:cBhvr>
                                    </p:animEffect>
                                  </p:childTnLst>
                                </p:cTn>
                              </p:par>
                              <p:par>
                                <p:cTn id="10" presetID="53" presetClass="entr" presetSubtype="16" fill="hold" grpId="0" nodeType="withEffect">
                                  <p:stCondLst>
                                    <p:cond delay="1350"/>
                                  </p:stCondLst>
                                  <p:childTnLst>
                                    <p:set>
                                      <p:cBhvr>
                                        <p:cTn id="11" dur="1" fill="hold">
                                          <p:stCondLst>
                                            <p:cond delay="0"/>
                                          </p:stCondLst>
                                        </p:cTn>
                                        <p:tgtEl>
                                          <p:spTgt spid="31"/>
                                        </p:tgtEl>
                                        <p:attrNameLst>
                                          <p:attrName>style.visibility</p:attrName>
                                        </p:attrNameLst>
                                      </p:cBhvr>
                                      <p:to>
                                        <p:strVal val="visible"/>
                                      </p:to>
                                    </p:set>
                                    <p:anim calcmode="lin" valueType="num">
                                      <p:cBhvr>
                                        <p:cTn id="12" dur="1000" fill="hold"/>
                                        <p:tgtEl>
                                          <p:spTgt spid="31"/>
                                        </p:tgtEl>
                                        <p:attrNameLst>
                                          <p:attrName>ppt_w</p:attrName>
                                        </p:attrNameLst>
                                      </p:cBhvr>
                                      <p:tavLst>
                                        <p:tav tm="0">
                                          <p:val>
                                            <p:fltVal val="0"/>
                                          </p:val>
                                        </p:tav>
                                        <p:tav tm="100000">
                                          <p:val>
                                            <p:strVal val="#ppt_w"/>
                                          </p:val>
                                        </p:tav>
                                      </p:tavLst>
                                    </p:anim>
                                    <p:anim calcmode="lin" valueType="num">
                                      <p:cBhvr>
                                        <p:cTn id="13" dur="1000" fill="hold"/>
                                        <p:tgtEl>
                                          <p:spTgt spid="31"/>
                                        </p:tgtEl>
                                        <p:attrNameLst>
                                          <p:attrName>ppt_h</p:attrName>
                                        </p:attrNameLst>
                                      </p:cBhvr>
                                      <p:tavLst>
                                        <p:tav tm="0">
                                          <p:val>
                                            <p:fltVal val="0"/>
                                          </p:val>
                                        </p:tav>
                                        <p:tav tm="100000">
                                          <p:val>
                                            <p:strVal val="#ppt_h"/>
                                          </p:val>
                                        </p:tav>
                                      </p:tavLst>
                                    </p:anim>
                                    <p:animEffect transition="in" filter="fade">
                                      <p:cBhvr>
                                        <p:cTn id="14" dur="1000"/>
                                        <p:tgtEl>
                                          <p:spTgt spid="31"/>
                                        </p:tgtEl>
                                      </p:cBhvr>
                                    </p:animEffect>
                                  </p:childTnLst>
                                </p:cTn>
                              </p:par>
                              <p:par>
                                <p:cTn id="15" presetID="53" presetClass="entr" presetSubtype="16" fill="hold" grpId="0" nodeType="withEffect">
                                  <p:stCondLst>
                                    <p:cond delay="1450"/>
                                  </p:stCondLst>
                                  <p:childTnLst>
                                    <p:set>
                                      <p:cBhvr>
                                        <p:cTn id="16" dur="1" fill="hold">
                                          <p:stCondLst>
                                            <p:cond delay="0"/>
                                          </p:stCondLst>
                                        </p:cTn>
                                        <p:tgtEl>
                                          <p:spTgt spid="30"/>
                                        </p:tgtEl>
                                        <p:attrNameLst>
                                          <p:attrName>style.visibility</p:attrName>
                                        </p:attrNameLst>
                                      </p:cBhvr>
                                      <p:to>
                                        <p:strVal val="visible"/>
                                      </p:to>
                                    </p:set>
                                    <p:anim calcmode="lin" valueType="num">
                                      <p:cBhvr>
                                        <p:cTn id="17" dur="1000" fill="hold"/>
                                        <p:tgtEl>
                                          <p:spTgt spid="30"/>
                                        </p:tgtEl>
                                        <p:attrNameLst>
                                          <p:attrName>ppt_w</p:attrName>
                                        </p:attrNameLst>
                                      </p:cBhvr>
                                      <p:tavLst>
                                        <p:tav tm="0">
                                          <p:val>
                                            <p:fltVal val="0"/>
                                          </p:val>
                                        </p:tav>
                                        <p:tav tm="100000">
                                          <p:val>
                                            <p:strVal val="#ppt_w"/>
                                          </p:val>
                                        </p:tav>
                                      </p:tavLst>
                                    </p:anim>
                                    <p:anim calcmode="lin" valueType="num">
                                      <p:cBhvr>
                                        <p:cTn id="18" dur="1000" fill="hold"/>
                                        <p:tgtEl>
                                          <p:spTgt spid="30"/>
                                        </p:tgtEl>
                                        <p:attrNameLst>
                                          <p:attrName>ppt_h</p:attrName>
                                        </p:attrNameLst>
                                      </p:cBhvr>
                                      <p:tavLst>
                                        <p:tav tm="0">
                                          <p:val>
                                            <p:fltVal val="0"/>
                                          </p:val>
                                        </p:tav>
                                        <p:tav tm="100000">
                                          <p:val>
                                            <p:strVal val="#ppt_h"/>
                                          </p:val>
                                        </p:tav>
                                      </p:tavLst>
                                    </p:anim>
                                    <p:animEffect transition="in" filter="fade">
                                      <p:cBhvr>
                                        <p:cTn id="19" dur="1000"/>
                                        <p:tgtEl>
                                          <p:spTgt spid="30"/>
                                        </p:tgtEl>
                                      </p:cBhvr>
                                    </p:animEffect>
                                  </p:childTnLst>
                                </p:cTn>
                              </p:par>
                              <p:par>
                                <p:cTn id="20" presetID="2" presetClass="entr" presetSubtype="4" fill="hold" grpId="0" nodeType="withEffect">
                                  <p:stCondLst>
                                    <p:cond delay="250"/>
                                  </p:stCondLst>
                                  <p:childTnLst>
                                    <p:set>
                                      <p:cBhvr>
                                        <p:cTn id="21" dur="1" fill="hold">
                                          <p:stCondLst>
                                            <p:cond delay="0"/>
                                          </p:stCondLst>
                                        </p:cTn>
                                        <p:tgtEl>
                                          <p:spTgt spid="21"/>
                                        </p:tgtEl>
                                        <p:attrNameLst>
                                          <p:attrName>style.visibility</p:attrName>
                                        </p:attrNameLst>
                                      </p:cBhvr>
                                      <p:to>
                                        <p:strVal val="visible"/>
                                      </p:to>
                                    </p:set>
                                    <p:anim calcmode="lin" valueType="num">
                                      <p:cBhvr>
                                        <p:cTn id="22" dur="500" fill="hold"/>
                                        <p:tgtEl>
                                          <p:spTgt spid="21"/>
                                        </p:tgtEl>
                                        <p:attrNameLst>
                                          <p:attrName>ppt_x</p:attrName>
                                        </p:attrNameLst>
                                      </p:cBhvr>
                                      <p:tavLst>
                                        <p:tav tm="0">
                                          <p:val>
                                            <p:strVal val="#ppt_x"/>
                                          </p:val>
                                        </p:tav>
                                        <p:tav tm="100000">
                                          <p:val>
                                            <p:strVal val="#ppt_x"/>
                                          </p:val>
                                        </p:tav>
                                      </p:tavLst>
                                    </p:anim>
                                    <p:anim calcmode="lin" valueType="num">
                                      <p:cBhvr>
                                        <p:cTn id="23" dur="500" fill="hold"/>
                                        <p:tgtEl>
                                          <p:spTgt spid="21"/>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1000"/>
                                  </p:stCondLst>
                                  <p:childTnLst>
                                    <p:set>
                                      <p:cBhvr>
                                        <p:cTn id="25" dur="1" fill="hold">
                                          <p:stCondLst>
                                            <p:cond delay="0"/>
                                          </p:stCondLst>
                                        </p:cTn>
                                        <p:tgtEl>
                                          <p:spTgt spid="16"/>
                                        </p:tgtEl>
                                        <p:attrNameLst>
                                          <p:attrName>style.visibility</p:attrName>
                                        </p:attrNameLst>
                                      </p:cBhvr>
                                      <p:to>
                                        <p:strVal val="visible"/>
                                      </p:to>
                                    </p:set>
                                    <p:anim calcmode="lin" valueType="num">
                                      <p:cBhvr>
                                        <p:cTn id="26" dur="500" fill="hold"/>
                                        <p:tgtEl>
                                          <p:spTgt spid="16"/>
                                        </p:tgtEl>
                                        <p:attrNameLst>
                                          <p:attrName>ppt_x</p:attrName>
                                        </p:attrNameLst>
                                      </p:cBhvr>
                                      <p:tavLst>
                                        <p:tav tm="0">
                                          <p:val>
                                            <p:strVal val="#ppt_x"/>
                                          </p:val>
                                        </p:tav>
                                        <p:tav tm="100000">
                                          <p:val>
                                            <p:strVal val="#ppt_x"/>
                                          </p:val>
                                        </p:tav>
                                      </p:tavLst>
                                    </p:anim>
                                    <p:anim calcmode="lin" valueType="num">
                                      <p:cBhvr>
                                        <p:cTn id="27" dur="500" fill="hold"/>
                                        <p:tgtEl>
                                          <p:spTgt spid="16"/>
                                        </p:tgtEl>
                                        <p:attrNameLst>
                                          <p:attrName>ppt_y</p:attrName>
                                        </p:attrNameLst>
                                      </p:cBhvr>
                                      <p:tavLst>
                                        <p:tav tm="0">
                                          <p:val>
                                            <p:strVal val="1+#ppt_h/2"/>
                                          </p:val>
                                        </p:tav>
                                        <p:tav tm="100000">
                                          <p:val>
                                            <p:strVal val="#ppt_y"/>
                                          </p:val>
                                        </p:tav>
                                      </p:tavLst>
                                    </p:anim>
                                  </p:childTnLst>
                                </p:cTn>
                              </p:par>
                            </p:childTnLst>
                          </p:cTn>
                        </p:par>
                        <p:par>
                          <p:cTn id="28" fill="hold">
                            <p:stCondLst>
                              <p:cond delay="2450"/>
                            </p:stCondLst>
                            <p:childTnLst>
                              <p:par>
                                <p:cTn id="29" presetID="10"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childTnLst>
                                </p:cTn>
                              </p:par>
                              <p:par>
                                <p:cTn id="32" presetID="42" presetClass="path" presetSubtype="0" decel="100000" fill="hold" grpId="1" nodeType="withEffect">
                                  <p:stCondLst>
                                    <p:cond delay="500"/>
                                  </p:stCondLst>
                                  <p:childTnLst>
                                    <p:animMotion origin="layout" path="M -3.54167E-6 -7.40741E-7 L 0.08894 0.08519 " pathEditMode="relative" rAng="0" ptsTypes="AA">
                                      <p:cBhvr>
                                        <p:cTn id="33" dur="1000" spd="-100000" fill="hold"/>
                                        <p:tgtEl>
                                          <p:spTgt spid="9"/>
                                        </p:tgtEl>
                                        <p:attrNameLst>
                                          <p:attrName>ppt_x</p:attrName>
                                          <p:attrName>ppt_y</p:attrName>
                                        </p:attrNameLst>
                                      </p:cBhvr>
                                      <p:rCtr x="4440" y="4259"/>
                                    </p:animMotion>
                                  </p:childTnLst>
                                </p:cTn>
                              </p:par>
                              <p:par>
                                <p:cTn id="34" presetID="10" presetClass="entr" presetSubtype="0" fill="hold" grpId="0" nodeType="withEffect">
                                  <p:stCondLst>
                                    <p:cond delay="50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1000"/>
                                        <p:tgtEl>
                                          <p:spTgt spid="10"/>
                                        </p:tgtEl>
                                      </p:cBhvr>
                                    </p:animEffect>
                                  </p:childTnLst>
                                </p:cTn>
                              </p:par>
                              <p:par>
                                <p:cTn id="37" presetID="42" presetClass="path" presetSubtype="0" decel="100000" fill="hold" grpId="1" nodeType="withEffect">
                                  <p:stCondLst>
                                    <p:cond delay="500"/>
                                  </p:stCondLst>
                                  <p:childTnLst>
                                    <p:animMotion origin="layout" path="M -4.375E-6 -4.07407E-6 L -0.06315 -0.1074 " pathEditMode="relative" rAng="0" ptsTypes="AA">
                                      <p:cBhvr>
                                        <p:cTn id="38" dur="1000" spd="-100000" fill="hold"/>
                                        <p:tgtEl>
                                          <p:spTgt spid="10"/>
                                        </p:tgtEl>
                                        <p:attrNameLst>
                                          <p:attrName>ppt_x</p:attrName>
                                          <p:attrName>ppt_y</p:attrName>
                                        </p:attrNameLst>
                                      </p:cBhvr>
                                      <p:rCtr x="-3164" y="-5370"/>
                                    </p:animMotion>
                                  </p:childTnLst>
                                </p:cTn>
                              </p:par>
                              <p:par>
                                <p:cTn id="39" presetID="10" presetClass="entr" presetSubtype="0" fill="hold" grpId="0" nodeType="withEffect">
                                  <p:stCondLst>
                                    <p:cond delay="50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childTnLst>
                                </p:cTn>
                              </p:par>
                              <p:par>
                                <p:cTn id="42" presetID="42" presetClass="path" presetSubtype="0" decel="100000" fill="hold" grpId="1" nodeType="withEffect">
                                  <p:stCondLst>
                                    <p:cond delay="500"/>
                                  </p:stCondLst>
                                  <p:childTnLst>
                                    <p:animMotion origin="layout" path="M 1.25E-6 4.07407E-6 L 0.00404 -0.17963 " pathEditMode="relative" rAng="0" ptsTypes="AA">
                                      <p:cBhvr>
                                        <p:cTn id="43" dur="1000" spd="-100000" fill="hold"/>
                                        <p:tgtEl>
                                          <p:spTgt spid="11"/>
                                        </p:tgtEl>
                                        <p:attrNameLst>
                                          <p:attrName>ppt_x</p:attrName>
                                          <p:attrName>ppt_y</p:attrName>
                                        </p:attrNameLst>
                                      </p:cBhvr>
                                      <p:rCtr x="195" y="-89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16" grpId="0"/>
      <p:bldP spid="21" grpId="0"/>
      <p:bldP spid="9" grpId="0" animBg="1"/>
      <p:bldP spid="9" grpId="1" animBg="1"/>
      <p:bldP spid="10" grpId="0" animBg="1"/>
      <p:bldP spid="10" grpId="1" animBg="1"/>
      <p:bldP spid="11" grpId="0" animBg="1"/>
      <p:bldP spid="11"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b4c7732435421dbf6a6252843a45f9a13ab19dc0"/>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5097</TotalTime>
  <Words>5320</Words>
  <Application>Microsoft Office PowerPoint</Application>
  <PresentationFormat>全屏显示(4:3)</PresentationFormat>
  <Paragraphs>328</Paragraphs>
  <Slides>52</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52</vt:i4>
      </vt:variant>
    </vt:vector>
  </HeadingPairs>
  <TitlesOfParts>
    <vt:vector size="63" baseType="lpstr">
      <vt:lpstr>黑体</vt:lpstr>
      <vt:lpstr>华文新魏</vt:lpstr>
      <vt:lpstr>楷体</vt:lpstr>
      <vt:lpstr>楷体_GB2312</vt:lpstr>
      <vt:lpstr>宋体</vt:lpstr>
      <vt:lpstr>微软雅黑</vt:lpstr>
      <vt:lpstr>Arial</vt:lpstr>
      <vt:lpstr>Calibri</vt:lpstr>
      <vt:lpstr>Calibri Light</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yeshaojun5056@163.com</dc:creator>
  <cp:lastModifiedBy>MC SYSTEM</cp:lastModifiedBy>
  <cp:revision>368</cp:revision>
  <dcterms:created xsi:type="dcterms:W3CDTF">2015-07-20T08:12:29Z</dcterms:created>
  <dcterms:modified xsi:type="dcterms:W3CDTF">2016-08-10T08:57:36Z</dcterms:modified>
</cp:coreProperties>
</file>