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130"/>
  </p:notesMasterIdLst>
  <p:sldIdLst>
    <p:sldId id="257" r:id="rId2"/>
    <p:sldId id="260" r:id="rId3"/>
    <p:sldId id="261" r:id="rId4"/>
    <p:sldId id="359" r:id="rId5"/>
    <p:sldId id="262" r:id="rId6"/>
    <p:sldId id="404" r:id="rId7"/>
    <p:sldId id="265" r:id="rId8"/>
    <p:sldId id="266" r:id="rId9"/>
    <p:sldId id="267" r:id="rId10"/>
    <p:sldId id="271" r:id="rId11"/>
    <p:sldId id="273" r:id="rId12"/>
    <p:sldId id="343" r:id="rId13"/>
    <p:sldId id="274" r:id="rId14"/>
    <p:sldId id="275" r:id="rId15"/>
    <p:sldId id="356" r:id="rId16"/>
    <p:sldId id="276" r:id="rId17"/>
    <p:sldId id="344" r:id="rId18"/>
    <p:sldId id="277" r:id="rId19"/>
    <p:sldId id="283" r:id="rId20"/>
    <p:sldId id="284" r:id="rId21"/>
    <p:sldId id="286" r:id="rId22"/>
    <p:sldId id="287" r:id="rId23"/>
    <p:sldId id="288" r:id="rId24"/>
    <p:sldId id="289" r:id="rId25"/>
    <p:sldId id="290" r:id="rId26"/>
    <p:sldId id="291" r:id="rId27"/>
    <p:sldId id="292" r:id="rId28"/>
    <p:sldId id="293" r:id="rId29"/>
    <p:sldId id="294" r:id="rId30"/>
    <p:sldId id="295" r:id="rId31"/>
    <p:sldId id="296" r:id="rId32"/>
    <p:sldId id="297" r:id="rId33"/>
    <p:sldId id="298" r:id="rId34"/>
    <p:sldId id="299" r:id="rId35"/>
    <p:sldId id="345" r:id="rId36"/>
    <p:sldId id="300" r:id="rId37"/>
    <p:sldId id="346" r:id="rId38"/>
    <p:sldId id="301" r:id="rId39"/>
    <p:sldId id="347" r:id="rId40"/>
    <p:sldId id="302" r:id="rId41"/>
    <p:sldId id="348" r:id="rId42"/>
    <p:sldId id="303" r:id="rId43"/>
    <p:sldId id="349" r:id="rId44"/>
    <p:sldId id="350" r:id="rId45"/>
    <p:sldId id="304" r:id="rId46"/>
    <p:sldId id="351" r:id="rId47"/>
    <p:sldId id="305" r:id="rId48"/>
    <p:sldId id="352" r:id="rId49"/>
    <p:sldId id="306" r:id="rId50"/>
    <p:sldId id="307" r:id="rId51"/>
    <p:sldId id="308" r:id="rId52"/>
    <p:sldId id="309" r:id="rId53"/>
    <p:sldId id="311" r:id="rId54"/>
    <p:sldId id="312" r:id="rId55"/>
    <p:sldId id="313" r:id="rId56"/>
    <p:sldId id="314" r:id="rId57"/>
    <p:sldId id="315" r:id="rId58"/>
    <p:sldId id="316" r:id="rId59"/>
    <p:sldId id="317" r:id="rId60"/>
    <p:sldId id="318" r:id="rId61"/>
    <p:sldId id="319" r:id="rId62"/>
    <p:sldId id="353"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54" r:id="rId78"/>
    <p:sldId id="334" r:id="rId79"/>
    <p:sldId id="355" r:id="rId80"/>
    <p:sldId id="335" r:id="rId81"/>
    <p:sldId id="336" r:id="rId82"/>
    <p:sldId id="337" r:id="rId83"/>
    <p:sldId id="338" r:id="rId84"/>
    <p:sldId id="339" r:id="rId85"/>
    <p:sldId id="340" r:id="rId86"/>
    <p:sldId id="341" r:id="rId87"/>
    <p:sldId id="342" r:id="rId88"/>
    <p:sldId id="360" r:id="rId89"/>
    <p:sldId id="405" r:id="rId90"/>
    <p:sldId id="406" r:id="rId91"/>
    <p:sldId id="407" r:id="rId92"/>
    <p:sldId id="408" r:id="rId93"/>
    <p:sldId id="409" r:id="rId94"/>
    <p:sldId id="410" r:id="rId95"/>
    <p:sldId id="411" r:id="rId96"/>
    <p:sldId id="412" r:id="rId97"/>
    <p:sldId id="413" r:id="rId98"/>
    <p:sldId id="414" r:id="rId99"/>
    <p:sldId id="415" r:id="rId100"/>
    <p:sldId id="416" r:id="rId101"/>
    <p:sldId id="417" r:id="rId102"/>
    <p:sldId id="418" r:id="rId103"/>
    <p:sldId id="419" r:id="rId104"/>
    <p:sldId id="420" r:id="rId105"/>
    <p:sldId id="421" r:id="rId106"/>
    <p:sldId id="422" r:id="rId107"/>
    <p:sldId id="423" r:id="rId108"/>
    <p:sldId id="424" r:id="rId109"/>
    <p:sldId id="425" r:id="rId110"/>
    <p:sldId id="426" r:id="rId111"/>
    <p:sldId id="427" r:id="rId112"/>
    <p:sldId id="428" r:id="rId113"/>
    <p:sldId id="429" r:id="rId114"/>
    <p:sldId id="430" r:id="rId115"/>
    <p:sldId id="431" r:id="rId116"/>
    <p:sldId id="432" r:id="rId117"/>
    <p:sldId id="433" r:id="rId118"/>
    <p:sldId id="434" r:id="rId119"/>
    <p:sldId id="437" r:id="rId120"/>
    <p:sldId id="435" r:id="rId121"/>
    <p:sldId id="436" r:id="rId122"/>
    <p:sldId id="361" r:id="rId123"/>
    <p:sldId id="438" r:id="rId124"/>
    <p:sldId id="439" r:id="rId125"/>
    <p:sldId id="440" r:id="rId126"/>
    <p:sldId id="441" r:id="rId127"/>
    <p:sldId id="443" r:id="rId128"/>
    <p:sldId id="442" r:id="rId129"/>
  </p:sldIdLst>
  <p:sldSz cx="9144000" cy="6858000" type="screen4x3"/>
  <p:notesSz cx="6858000" cy="9144000"/>
  <p:custDataLst>
    <p:tags r:id="rId1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93" userDrawn="1">
          <p15:clr>
            <a:srgbClr val="A4A3A4"/>
          </p15:clr>
        </p15:guide>
        <p15:guide id="2" pos="311" userDrawn="1">
          <p15:clr>
            <a:srgbClr val="A4A3A4"/>
          </p15:clr>
        </p15:guide>
        <p15:guide id="3" pos="3697" userDrawn="1">
          <p15:clr>
            <a:srgbClr val="A4A3A4"/>
          </p15:clr>
        </p15:guide>
        <p15:guide id="4" pos="2880" userDrawn="1">
          <p15:clr>
            <a:srgbClr val="A4A3A4"/>
          </p15:clr>
        </p15:guide>
        <p15:guide id="5" orient="horz" pos="2455" userDrawn="1">
          <p15:clr>
            <a:srgbClr val="A4A3A4"/>
          </p15:clr>
        </p15:guide>
        <p15:guide id="6" pos="223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3325"/>
    <a:srgbClr val="265F92"/>
    <a:srgbClr val="BBCFDA"/>
    <a:srgbClr val="FF0000"/>
    <a:srgbClr val="C7C7C7"/>
    <a:srgbClr val="D7D7D7"/>
    <a:srgbClr val="FFF6E7"/>
    <a:srgbClr val="57595B"/>
    <a:srgbClr val="444444"/>
    <a:srgbClr val="094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12" autoAdjust="0"/>
    <p:restoredTop sz="91748" autoAdjust="0"/>
  </p:normalViewPr>
  <p:slideViewPr>
    <p:cSldViewPr snapToGrid="0" showGuides="1">
      <p:cViewPr varScale="1">
        <p:scale>
          <a:sx n="81" d="100"/>
          <a:sy n="81" d="100"/>
        </p:scale>
        <p:origin x="1747" y="34"/>
      </p:cViewPr>
      <p:guideLst>
        <p:guide orient="horz" pos="1593"/>
        <p:guide pos="311"/>
        <p:guide pos="3697"/>
        <p:guide pos="2880"/>
        <p:guide orient="horz" pos="2455"/>
        <p:guide pos="223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notesMaster" Target="notesMasters/notesMaster1.xml"/><Relationship Id="rId13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gs" Target="tags/tag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43B4FE-D1FB-4EB8-86E9-B3A3E176F958}" type="datetimeFigureOut">
              <a:rPr lang="zh-CN" altLang="en-US" smtClean="0"/>
              <a:t>2016/8/3</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C8F5AA-9C31-4ED1-824B-C860FDEFBFC3}" type="slidenum">
              <a:rPr lang="zh-CN" altLang="en-US" smtClean="0"/>
              <a:t>‹#›</a:t>
            </a:fld>
            <a:endParaRPr lang="zh-CN" altLang="en-US"/>
          </a:p>
        </p:txBody>
      </p:sp>
    </p:spTree>
    <p:extLst>
      <p:ext uri="{BB962C8B-B14F-4D97-AF65-F5344CB8AC3E}">
        <p14:creationId xmlns:p14="http://schemas.microsoft.com/office/powerpoint/2010/main" val="1145464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2C8F5AA-9C31-4ED1-824B-C860FDEFBFC3}" type="slidenum">
              <a:rPr lang="zh-CN" altLang="en-US" smtClean="0"/>
              <a:t>79</a:t>
            </a:fld>
            <a:endParaRPr lang="zh-CN" altLang="en-US"/>
          </a:p>
        </p:txBody>
      </p:sp>
    </p:spTree>
    <p:extLst>
      <p:ext uri="{BB962C8B-B14F-4D97-AF65-F5344CB8AC3E}">
        <p14:creationId xmlns:p14="http://schemas.microsoft.com/office/powerpoint/2010/main" val="16942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C355E32A-23E1-40B3-B434-148655B1CBE9}" type="datetimeFigureOut">
              <a:rPr lang="zh-CN" altLang="en-US" smtClean="0"/>
              <a:t>2016/8/3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42313060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C355E32A-23E1-40B3-B434-148655B1CBE9}" type="datetimeFigureOut">
              <a:rPr lang="zh-CN" altLang="en-US" smtClean="0"/>
              <a:t>2016/8/3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353963324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C355E32A-23E1-40B3-B434-148655B1CBE9}" type="datetimeFigureOut">
              <a:rPr lang="zh-CN" altLang="en-US" smtClean="0"/>
              <a:t>2016/8/3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36355556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C355E32A-23E1-40B3-B434-148655B1CBE9}" type="datetimeFigureOut">
              <a:rPr lang="zh-CN" altLang="en-US" smtClean="0"/>
              <a:t>2016/8/3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265512052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C355E32A-23E1-40B3-B434-148655B1CBE9}" type="datetimeFigureOut">
              <a:rPr lang="zh-CN" altLang="en-US" smtClean="0"/>
              <a:t>2016/8/3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22902098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C355E32A-23E1-40B3-B434-148655B1CBE9}" type="datetimeFigureOut">
              <a:rPr lang="zh-CN" altLang="en-US" smtClean="0"/>
              <a:t>2016/8/3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157700046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C355E32A-23E1-40B3-B434-148655B1CBE9}" type="datetimeFigureOut">
              <a:rPr lang="zh-CN" altLang="en-US" smtClean="0"/>
              <a:t>2016/8/3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317458028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C355E32A-23E1-40B3-B434-148655B1CBE9}" type="datetimeFigureOut">
              <a:rPr lang="zh-CN" altLang="en-US" smtClean="0"/>
              <a:t>2016/8/3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30465390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6" name="矩形 5"/>
          <p:cNvSpPr/>
          <p:nvPr userDrawn="1"/>
        </p:nvSpPr>
        <p:spPr>
          <a:xfrm>
            <a:off x="0" y="6200454"/>
            <a:ext cx="9144000" cy="657546"/>
          </a:xfrm>
          <a:prstGeom prst="rect">
            <a:avLst/>
          </a:prstGeom>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r="100000" b="100000"/>
            </a:path>
            <a:tileRect l="-100000" t="-100000"/>
          </a:gradFill>
          <a:effectLst>
            <a:outerShdw blurRad="50800" dist="50800" dir="5400000" algn="ctr" rotWithShape="0">
              <a:srgbClr val="000000">
                <a:alpha val="38000"/>
              </a:srgbClr>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Date Placeholder 1"/>
          <p:cNvSpPr>
            <a:spLocks noGrp="1"/>
          </p:cNvSpPr>
          <p:nvPr>
            <p:ph type="dt" sz="half" idx="10"/>
          </p:nvPr>
        </p:nvSpPr>
        <p:spPr/>
        <p:txBody>
          <a:bodyPr/>
          <a:lstStyle/>
          <a:p>
            <a:fld id="{C355E32A-23E1-40B3-B434-148655B1CBE9}" type="datetimeFigureOut">
              <a:rPr lang="zh-CN" altLang="en-US" smtClean="0"/>
              <a:t>2016/8/3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F8BEFBF-5B5F-4BD2-A74A-61A97BF1200E}" type="slidenum">
              <a:rPr lang="zh-CN" altLang="en-US" smtClean="0"/>
              <a:t>‹#›</a:t>
            </a:fld>
            <a:endParaRPr lang="zh-CN" altLang="en-US"/>
          </a:p>
        </p:txBody>
      </p:sp>
      <p:pic>
        <p:nvPicPr>
          <p:cNvPr id="5" name="图片 4"/>
          <p:cNvPicPr>
            <a:picLocks noChangeAspect="1"/>
          </p:cNvPicPr>
          <p:nvPr userDrawn="1"/>
        </p:nvPicPr>
        <p:blipFill rotWithShape="1">
          <a:blip r:embed="rId2" cstate="print">
            <a:extLst>
              <a:ext uri="{28A0092B-C50C-407E-A947-70E740481C1C}">
                <a14:useLocalDpi xmlns:a14="http://schemas.microsoft.com/office/drawing/2010/main" val="0"/>
              </a:ext>
            </a:extLst>
          </a:blip>
          <a:srcRect l="13306" t="22382" r="6364" b="3025"/>
          <a:stretch/>
        </p:blipFill>
        <p:spPr>
          <a:xfrm>
            <a:off x="0" y="6299735"/>
            <a:ext cx="3625824" cy="602714"/>
          </a:xfrm>
          <a:prstGeom prst="rect">
            <a:avLst/>
          </a:prstGeom>
          <a:effectLst>
            <a:softEdge rad="76200"/>
          </a:effectLst>
        </p:spPr>
      </p:pic>
      <p:sp>
        <p:nvSpPr>
          <p:cNvPr id="7" name="文本框 6"/>
          <p:cNvSpPr txBox="1"/>
          <p:nvPr userDrawn="1"/>
        </p:nvSpPr>
        <p:spPr>
          <a:xfrm>
            <a:off x="6258886" y="6354782"/>
            <a:ext cx="3158662" cy="369332"/>
          </a:xfrm>
          <a:prstGeom prst="rect">
            <a:avLst/>
          </a:prstGeom>
          <a:noFill/>
          <a:effectLst>
            <a:glow rad="139700">
              <a:schemeClr val="bg1"/>
            </a:glow>
            <a:outerShdw blurRad="50800" dist="38100" algn="l" rotWithShape="0">
              <a:prstClr val="black">
                <a:alpha val="40000"/>
              </a:prstClr>
            </a:outerShdw>
          </a:effectLst>
        </p:spPr>
        <p:txBody>
          <a:bodyPr wrap="square" rtlCol="0">
            <a:spAutoFit/>
          </a:bodyPr>
          <a:lstStyle/>
          <a:p>
            <a:r>
              <a:rPr lang="zh-CN" altLang="en-US" dirty="0" smtClean="0">
                <a:solidFill>
                  <a:srgbClr val="FF0000"/>
                </a:solidFill>
                <a:latin typeface="华文新魏" panose="02010800040101010101" pitchFamily="2" charset="-122"/>
                <a:ea typeface="华文新魏" panose="02010800040101010101" pitchFamily="2" charset="-122"/>
              </a:rPr>
              <a:t>会做人     会技能      会创新</a:t>
            </a:r>
            <a:endParaRPr lang="zh-CN" altLang="en-US" dirty="0">
              <a:solidFill>
                <a:srgbClr val="FF0000"/>
              </a:solidFill>
              <a:latin typeface="华文新魏" panose="02010800040101010101" pitchFamily="2" charset="-122"/>
              <a:ea typeface="华文新魏" panose="02010800040101010101" pitchFamily="2" charset="-122"/>
            </a:endParaRPr>
          </a:p>
        </p:txBody>
      </p:sp>
      <p:sp>
        <p:nvSpPr>
          <p:cNvPr id="9" name="矩形 8"/>
          <p:cNvSpPr/>
          <p:nvPr userDrawn="1"/>
        </p:nvSpPr>
        <p:spPr>
          <a:xfrm>
            <a:off x="10633" y="-5821"/>
            <a:ext cx="9143999" cy="660664"/>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w="0">
            <a:noFill/>
          </a:ln>
          <a:effectLst>
            <a:reflection stA="0" endPos="65000" dist="50800" dir="5400000" sy="-100000" algn="bl" rotWithShape="0"/>
            <a:softEdge rad="12700"/>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pic>
        <p:nvPicPr>
          <p:cNvPr id="21" name="图片 20"/>
          <p:cNvPicPr>
            <a:picLocks noChangeAspect="1"/>
          </p:cNvPicPr>
          <p:nvPr userDrawn="1"/>
        </p:nvPicPr>
        <p:blipFill rotWithShape="1">
          <a:blip r:embed="rId3"/>
          <a:srcRect l="12018" t="32183" r="8822" b="29176"/>
          <a:stretch/>
        </p:blipFill>
        <p:spPr>
          <a:xfrm>
            <a:off x="0" y="-5821"/>
            <a:ext cx="4199861" cy="656901"/>
          </a:xfrm>
          <a:prstGeom prst="rect">
            <a:avLst/>
          </a:prstGeom>
        </p:spPr>
      </p:pic>
      <p:sp>
        <p:nvSpPr>
          <p:cNvPr id="22" name="文本框 21"/>
          <p:cNvSpPr txBox="1"/>
          <p:nvPr userDrawn="1"/>
        </p:nvSpPr>
        <p:spPr>
          <a:xfrm>
            <a:off x="334169" y="83046"/>
            <a:ext cx="2986088" cy="461665"/>
          </a:xfrm>
          <a:prstGeom prst="rect">
            <a:avLst/>
          </a:prstGeom>
          <a:noFill/>
          <a:effectLst>
            <a:outerShdw blurRad="50800" dist="38100" dir="2700000" algn="tl" rotWithShape="0">
              <a:prstClr val="black">
                <a:alpha val="40000"/>
              </a:prstClr>
            </a:outerShdw>
          </a:effectLst>
        </p:spPr>
        <p:txBody>
          <a:bodyPr wrap="square" rtlCol="0">
            <a:spAutoFit/>
          </a:bodyPr>
          <a:lstStyle/>
          <a:p>
            <a:r>
              <a:rPr lang="zh-CN" altLang="en-US" sz="2400" dirty="0" smtClean="0">
                <a:solidFill>
                  <a:schemeClr val="bg1"/>
                </a:solidFill>
                <a:latin typeface="微软雅黑" panose="020B0503020204020204" pitchFamily="34" charset="-122"/>
                <a:ea typeface="微软雅黑" panose="020B0503020204020204" pitchFamily="34" charset="-122"/>
              </a:rPr>
              <a:t>课题的申报及研究</a:t>
            </a:r>
            <a:endParaRPr lang="zh-CN" altLang="en-US" sz="2400"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776642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C355E32A-23E1-40B3-B434-148655B1CBE9}" type="datetimeFigureOut">
              <a:rPr lang="zh-CN" altLang="en-US" smtClean="0"/>
              <a:t>2016/8/3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41145204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C355E32A-23E1-40B3-B434-148655B1CBE9}" type="datetimeFigureOut">
              <a:rPr lang="zh-CN" altLang="en-US" smtClean="0"/>
              <a:t>2016/8/3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18705597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brightnessContrast bright="-3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55E32A-23E1-40B3-B434-148655B1CBE9}" type="datetimeFigureOut">
              <a:rPr lang="zh-CN" altLang="en-US" smtClean="0"/>
              <a:t>2016/8/3</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116128045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8220;&#21313;&#20108;&#20116;&#8221;&#35268;&#21010;&#35838;&#39064;&#25351;&#21335;/3&#27743;&#33487;&#30465;&#25945;&#32946;&#31185;&#23398;&#8220;&#21313;&#20108;&#20116;&#8221;&#35838;&#39064;&#25351;&#21335;.doc"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8220;&#21313;&#20108;&#20116;&#8221;&#35268;&#21010;&#35838;&#39064;&#25351;&#21335;/7&#27743;&#33487;&#30465;&#25945;&#32946;&#31185;&#23398;&#8220;&#21313;&#20108;&#20116;&#8221;&#35268;&#21010;&#35838;&#39064;&#30003;&#25253;&#35780;&#23457;&#20070;.doc" TargetMode="External"/><Relationship Id="rId3" Type="http://schemas.openxmlformats.org/officeDocument/2006/relationships/hyperlink" Target="&#8220;&#21313;&#20108;&#20116;&#8221;&#35268;&#21010;&#35838;&#39064;&#25351;&#21335;/2&#27743;&#33487;&#30465;&#25945;&#32946;&#31185;&#23398;&#8220;&#21313;&#20108;&#20116;&#8221;&#35268;&#21010;&#35201;&#28857;.doc" TargetMode="External"/><Relationship Id="rId7" Type="http://schemas.openxmlformats.org/officeDocument/2006/relationships/hyperlink" Target="&#8220;&#21313;&#20108;&#20116;&#8221;&#35268;&#21010;&#35838;&#39064;&#25351;&#21335;/6&#27743;&#33487;&#30465;&#25945;&#32946;&#31185;&#23398;&#8220;&#21313;&#20108;&#20116;&#8221;&#35268;&#21010;&#19987;&#39033;&#35838;&#39064;&#30003;&#25253;&#35780;&#23457;&#20070;.doc" TargetMode="External"/><Relationship Id="rId2" Type="http://schemas.openxmlformats.org/officeDocument/2006/relationships/hyperlink" Target="&#8220;&#21313;&#20108;&#20116;&#8221;&#35268;&#21010;&#35838;&#39064;&#25351;&#21335;/1&#20851;&#20110;&#32452;&#32455;&#30003;&#25253;&#27743;&#33487;&#30465;&#25945;&#32946;&#31185;&#23398;&#8220;&#21313;&#20108;&#20116;&#8221;&#35268;&#21010;2011&#24180;&#24230;&#35838;&#39064;&#30340;&#36890;&#30693;.doc" TargetMode="External"/><Relationship Id="rId1" Type="http://schemas.openxmlformats.org/officeDocument/2006/relationships/slideLayout" Target="../slideLayouts/slideLayout7.xml"/><Relationship Id="rId6" Type="http://schemas.openxmlformats.org/officeDocument/2006/relationships/hyperlink" Target="&#8220;&#21313;&#20108;&#20116;&#8221;&#35268;&#21010;&#35838;&#39064;&#25351;&#21335;/5&#27743;&#33487;&#30465;&#25945;&#32946;&#31185;&#23398;&#8220;&#21313;&#20108;&#20116;&#8221;&#35268;&#21010;&#37325;&#22823;&#35838;&#39064;&#30003;&#25253;&#35780;&#23457;&#20070;.doc" TargetMode="External"/><Relationship Id="rId5" Type="http://schemas.openxmlformats.org/officeDocument/2006/relationships/hyperlink" Target="&#8220;&#21313;&#20108;&#20116;&#8221;&#35268;&#21010;&#35838;&#39064;&#25351;&#21335;/4&#27743;&#33487;&#30465;&#25945;&#32946;&#31185;&#23398;&#8220;&#21313;&#20108;&#20116;&#8221;&#35268;&#21010;&#35838;&#39064;&#31649;&#29702;&#35268;&#31243;.doc" TargetMode="External"/><Relationship Id="rId4" Type="http://schemas.openxmlformats.org/officeDocument/2006/relationships/hyperlink" Target="&#8220;&#21313;&#20108;&#20116;&#8221;&#35268;&#21010;&#35838;&#39064;&#25351;&#21335;/3&#27743;&#33487;&#30465;&#25945;&#32946;&#31185;&#23398;&#8220;&#21313;&#20108;&#20116;&#8221;&#35838;&#39064;&#25351;&#21335;.doc" TargetMode="External"/><Relationship Id="rId9" Type="http://schemas.openxmlformats.org/officeDocument/2006/relationships/hyperlink" Target="&#8220;&#21313;&#20108;&#20116;&#8221;&#35268;&#21010;&#35838;&#39064;&#25351;&#21335;/8&#27743;&#33487;&#30465;&#25945;&#32946;&#31185;&#23398;&#8220;&#21313;&#20108;&#20116;&#8221;&#35268;&#21010;&#35838;&#39064;&#30003;&#25253;&#35780;&#23457;&#27963;&#39029;.doc" TargetMode="Externa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354343" y="2200955"/>
            <a:ext cx="6564701" cy="830997"/>
          </a:xfrm>
          <a:prstGeom prst="rect">
            <a:avLst/>
          </a:prstGeom>
          <a:noFill/>
        </p:spPr>
        <p:txBody>
          <a:bodyPr wrap="square" rtlCol="0">
            <a:spAutoFit/>
          </a:bodyPr>
          <a:lstStyle/>
          <a:p>
            <a:r>
              <a:rPr lang="zh-CN" altLang="en-US" sz="4800" b="1" dirty="0" smtClean="0">
                <a:solidFill>
                  <a:srgbClr val="C00000"/>
                </a:solidFill>
                <a:latin typeface="华文新魏" panose="02010800040101010101" pitchFamily="2" charset="-122"/>
                <a:ea typeface="华文新魏" panose="02010800040101010101" pitchFamily="2" charset="-122"/>
              </a:rPr>
              <a:t>课题的申报及研究探讨</a:t>
            </a:r>
            <a:endParaRPr lang="zh-CN" altLang="en-US" sz="4800" b="1" dirty="0">
              <a:solidFill>
                <a:srgbClr val="C00000"/>
              </a:solidFill>
              <a:latin typeface="华文新魏" panose="02010800040101010101" pitchFamily="2" charset="-122"/>
              <a:ea typeface="华文新魏" panose="02010800040101010101" pitchFamily="2" charset="-122"/>
            </a:endParaRPr>
          </a:p>
        </p:txBody>
      </p:sp>
      <p:sp>
        <p:nvSpPr>
          <p:cNvPr id="5" name="文本框 4"/>
          <p:cNvSpPr txBox="1"/>
          <p:nvPr/>
        </p:nvSpPr>
        <p:spPr>
          <a:xfrm>
            <a:off x="4281055" y="3501737"/>
            <a:ext cx="3241964" cy="1169551"/>
          </a:xfrm>
          <a:prstGeom prst="rect">
            <a:avLst/>
          </a:prstGeom>
          <a:noFill/>
        </p:spPr>
        <p:txBody>
          <a:bodyPr wrap="square" rtlCol="0">
            <a:spAutoFit/>
          </a:bodyPr>
          <a:lstStyle/>
          <a:p>
            <a:pPr algn="ctr">
              <a:lnSpc>
                <a:spcPts val="4200"/>
              </a:lnSpc>
            </a:pPr>
            <a:r>
              <a:rPr lang="zh-CN" altLang="en-US" sz="2800" b="1" dirty="0" smtClean="0">
                <a:solidFill>
                  <a:srgbClr val="265F92"/>
                </a:solidFill>
                <a:latin typeface="楷体" panose="02010609060101010101" pitchFamily="49" charset="-122"/>
                <a:ea typeface="楷体" panose="02010609060101010101" pitchFamily="49" charset="-122"/>
              </a:rPr>
              <a:t>吴 晓 进</a:t>
            </a:r>
            <a:endParaRPr lang="en-US" altLang="zh-CN" sz="2800" b="1" dirty="0">
              <a:solidFill>
                <a:srgbClr val="265F92"/>
              </a:solidFill>
              <a:latin typeface="楷体" panose="02010609060101010101" pitchFamily="49" charset="-122"/>
              <a:ea typeface="楷体" panose="02010609060101010101" pitchFamily="49" charset="-122"/>
            </a:endParaRPr>
          </a:p>
          <a:p>
            <a:pPr algn="ctr">
              <a:lnSpc>
                <a:spcPts val="4200"/>
              </a:lnSpc>
            </a:pPr>
            <a:r>
              <a:rPr lang="en-US" altLang="zh-CN" sz="2400" b="1" dirty="0" smtClean="0">
                <a:solidFill>
                  <a:srgbClr val="265F92"/>
                </a:solidFill>
                <a:latin typeface="楷体" panose="02010609060101010101" pitchFamily="49" charset="-122"/>
                <a:ea typeface="楷体" panose="02010609060101010101" pitchFamily="49" charset="-122"/>
              </a:rPr>
              <a:t> 2016</a:t>
            </a:r>
            <a:r>
              <a:rPr lang="zh-CN" altLang="en-US" sz="2400" b="1" dirty="0" smtClean="0">
                <a:solidFill>
                  <a:srgbClr val="265F92"/>
                </a:solidFill>
                <a:latin typeface="楷体" panose="02010609060101010101" pitchFamily="49" charset="-122"/>
                <a:ea typeface="楷体" panose="02010609060101010101" pitchFamily="49" charset="-122"/>
              </a:rPr>
              <a:t> 年 </a:t>
            </a:r>
            <a:r>
              <a:rPr lang="en-US" altLang="zh-CN" sz="2400" b="1" dirty="0" smtClean="0">
                <a:solidFill>
                  <a:srgbClr val="265F92"/>
                </a:solidFill>
                <a:latin typeface="楷体" panose="02010609060101010101" pitchFamily="49" charset="-122"/>
                <a:ea typeface="楷体" panose="02010609060101010101" pitchFamily="49" charset="-122"/>
              </a:rPr>
              <a:t>8 </a:t>
            </a:r>
            <a:r>
              <a:rPr lang="zh-CN" altLang="en-US" sz="2400" b="1" dirty="0" smtClean="0">
                <a:solidFill>
                  <a:srgbClr val="265F92"/>
                </a:solidFill>
                <a:latin typeface="楷体" panose="02010609060101010101" pitchFamily="49" charset="-122"/>
                <a:ea typeface="楷体" panose="02010609060101010101" pitchFamily="49" charset="-122"/>
              </a:rPr>
              <a:t>月</a:t>
            </a:r>
            <a:endParaRPr lang="en-US" altLang="zh-CN" sz="2400" b="1" dirty="0" smtClean="0">
              <a:solidFill>
                <a:srgbClr val="265F92"/>
              </a:solidFill>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0614161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Rectangle 3"/>
          <p:cNvSpPr txBox="1">
            <a:spLocks noChangeArrowheads="1"/>
          </p:cNvSpPr>
          <p:nvPr/>
        </p:nvSpPr>
        <p:spPr>
          <a:xfrm>
            <a:off x="564776" y="1852683"/>
            <a:ext cx="8027134" cy="426089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ts val="2400"/>
              </a:lnSpc>
              <a:spcBef>
                <a:spcPts val="0"/>
              </a:spcBef>
              <a:buNone/>
            </a:pPr>
            <a:r>
              <a:rPr lang="zh-CN" altLang="en-US" sz="1400" dirty="0" smtClean="0">
                <a:latin typeface="微软雅黑" panose="020B0503020204020204" pitchFamily="34" charset="-122"/>
                <a:ea typeface="微软雅黑" panose="020B0503020204020204" pitchFamily="34" charset="-122"/>
              </a:rPr>
              <a:t>填报说明</a:t>
            </a:r>
            <a:r>
              <a:rPr lang="en-US" altLang="zh-CN" sz="1400" dirty="0" smtClean="0">
                <a:latin typeface="微软雅黑" panose="020B0503020204020204" pitchFamily="34" charset="-122"/>
                <a:ea typeface="微软雅黑" panose="020B0503020204020204" pitchFamily="34" charset="-122"/>
              </a:rPr>
              <a:t> </a:t>
            </a:r>
          </a:p>
          <a:p>
            <a:pPr marL="0" indent="457200">
              <a:lnSpc>
                <a:spcPts val="2400"/>
              </a:lnSpc>
              <a:spcBef>
                <a:spcPts val="0"/>
              </a:spcBef>
              <a:buNone/>
            </a:pPr>
            <a:r>
              <a:rPr lang="zh-CN" altLang="en-US" sz="1400" dirty="0" smtClean="0">
                <a:latin typeface="微软雅黑" panose="020B0503020204020204" pitchFamily="34" charset="-122"/>
                <a:ea typeface="微软雅黑" panose="020B0503020204020204" pitchFamily="34" charset="-122"/>
              </a:rPr>
              <a:t>一、课题研究人员</a:t>
            </a:r>
            <a:r>
              <a:rPr lang="zh-CN" altLang="en-US" sz="1400" dirty="0">
                <a:latin typeface="微软雅黑" panose="020B0503020204020204" pitchFamily="34" charset="-122"/>
                <a:ea typeface="微软雅黑" panose="020B0503020204020204" pitchFamily="34" charset="-122"/>
              </a:rPr>
              <a:t>基本</a:t>
            </a:r>
            <a:r>
              <a:rPr lang="zh-CN" altLang="en-US" sz="1400" dirty="0" smtClean="0">
                <a:latin typeface="微软雅黑" panose="020B0503020204020204" pitchFamily="34" charset="-122"/>
                <a:ea typeface="微软雅黑" panose="020B0503020204020204" pitchFamily="34" charset="-122"/>
              </a:rPr>
              <a:t>信息</a:t>
            </a:r>
            <a:endParaRPr lang="en-US" altLang="zh-CN" sz="1400" dirty="0" smtClean="0">
              <a:latin typeface="微软雅黑" panose="020B0503020204020204" pitchFamily="34" charset="-122"/>
              <a:ea typeface="微软雅黑" panose="020B0503020204020204" pitchFamily="34" charset="-122"/>
            </a:endParaRPr>
          </a:p>
          <a:p>
            <a:pPr marL="0" indent="457200">
              <a:lnSpc>
                <a:spcPts val="2400"/>
              </a:lnSpc>
              <a:spcBef>
                <a:spcPts val="0"/>
              </a:spcBef>
              <a:buNone/>
            </a:pPr>
            <a:r>
              <a:rPr lang="zh-CN" altLang="en-US" sz="1400" dirty="0" smtClean="0">
                <a:latin typeface="微软雅黑" panose="020B0503020204020204" pitchFamily="34" charset="-122"/>
                <a:ea typeface="微软雅黑" panose="020B0503020204020204" pitchFamily="34" charset="-122"/>
              </a:rPr>
              <a:t>二、课题研究设计与论证报告（</a:t>
            </a:r>
            <a:r>
              <a:rPr lang="zh-CN" altLang="zh-CN" sz="1400" dirty="0">
                <a:latin typeface="微软雅黑" panose="020B0503020204020204" pitchFamily="34" charset="-122"/>
                <a:ea typeface="微软雅黑" panose="020B0503020204020204" pitchFamily="34" charset="-122"/>
              </a:rPr>
              <a:t>总字数不宜超过</a:t>
            </a:r>
            <a:r>
              <a:rPr lang="en-US" altLang="zh-CN" sz="1400" dirty="0">
                <a:latin typeface="微软雅黑" panose="020B0503020204020204" pitchFamily="34" charset="-122"/>
                <a:ea typeface="微软雅黑" panose="020B0503020204020204" pitchFamily="34" charset="-122"/>
              </a:rPr>
              <a:t>5000</a:t>
            </a:r>
            <a:r>
              <a:rPr lang="zh-CN" altLang="zh-CN" sz="1400" dirty="0" smtClean="0">
                <a:latin typeface="微软雅黑" panose="020B0503020204020204" pitchFamily="34" charset="-122"/>
                <a:ea typeface="微软雅黑" panose="020B0503020204020204" pitchFamily="34" charset="-122"/>
              </a:rPr>
              <a:t>字</a:t>
            </a:r>
            <a:r>
              <a:rPr lang="zh-CN" altLang="en-US" sz="1400" dirty="0" smtClean="0">
                <a:latin typeface="微软雅黑" panose="020B0503020204020204" pitchFamily="34" charset="-122"/>
                <a:ea typeface="微软雅黑" panose="020B0503020204020204" pitchFamily="34" charset="-122"/>
              </a:rPr>
              <a:t>）</a:t>
            </a:r>
            <a:endParaRPr lang="en-US" altLang="zh-CN" sz="1400" dirty="0" smtClean="0">
              <a:latin typeface="微软雅黑" panose="020B0503020204020204" pitchFamily="34" charset="-122"/>
              <a:ea typeface="微软雅黑" panose="020B0503020204020204" pitchFamily="34" charset="-122"/>
            </a:endParaRPr>
          </a:p>
          <a:p>
            <a:pPr marL="0" indent="457200">
              <a:lnSpc>
                <a:spcPts val="2400"/>
              </a:lnSpc>
              <a:spcBef>
                <a:spcPts val="0"/>
              </a:spcBef>
              <a:buNone/>
            </a:pPr>
            <a:r>
              <a:rPr lang="zh-CN" altLang="en-US" sz="1400" dirty="0" smtClean="0">
                <a:latin typeface="微软雅黑" panose="020B0503020204020204" pitchFamily="34" charset="-122"/>
                <a:ea typeface="微软雅黑" panose="020B0503020204020204" pitchFamily="34" charset="-122"/>
              </a:rPr>
              <a:t>（一）课题的核心概念及其界定</a:t>
            </a:r>
            <a:endParaRPr lang="en-US" altLang="zh-CN" sz="1400" dirty="0" smtClean="0">
              <a:latin typeface="微软雅黑" panose="020B0503020204020204" pitchFamily="34" charset="-122"/>
              <a:ea typeface="微软雅黑" panose="020B0503020204020204" pitchFamily="34" charset="-122"/>
            </a:endParaRPr>
          </a:p>
          <a:p>
            <a:pPr marL="0" indent="457200">
              <a:lnSpc>
                <a:spcPts val="2400"/>
              </a:lnSpc>
              <a:spcBef>
                <a:spcPts val="0"/>
              </a:spcBef>
              <a:buNone/>
            </a:pPr>
            <a:r>
              <a:rPr lang="zh-CN" altLang="en-US" sz="1400" dirty="0" smtClean="0">
                <a:latin typeface="微软雅黑" panose="020B0503020204020204" pitchFamily="34" charset="-122"/>
                <a:ea typeface="微软雅黑" panose="020B0503020204020204" pitchFamily="34" charset="-122"/>
              </a:rPr>
              <a:t>（二）国内外同一研究领域现状与研究价值</a:t>
            </a:r>
            <a:endParaRPr lang="en-US" altLang="zh-CN" sz="1400" dirty="0" smtClean="0">
              <a:latin typeface="微软雅黑" panose="020B0503020204020204" pitchFamily="34" charset="-122"/>
              <a:ea typeface="微软雅黑" panose="020B0503020204020204" pitchFamily="34" charset="-122"/>
            </a:endParaRPr>
          </a:p>
          <a:p>
            <a:pPr marL="0" indent="457200">
              <a:lnSpc>
                <a:spcPts val="2400"/>
              </a:lnSpc>
              <a:spcBef>
                <a:spcPts val="0"/>
              </a:spcBef>
              <a:buNone/>
            </a:pPr>
            <a:r>
              <a:rPr lang="zh-CN" altLang="en-US" sz="1400" dirty="0" smtClean="0">
                <a:latin typeface="微软雅黑" panose="020B0503020204020204" pitchFamily="34" charset="-122"/>
                <a:ea typeface="微软雅黑" panose="020B0503020204020204" pitchFamily="34" charset="-122"/>
              </a:rPr>
              <a:t>（三）研究的目标、内容（或子课题设计）与重点</a:t>
            </a:r>
            <a:endParaRPr lang="en-US" altLang="zh-CN" sz="1400" dirty="0" smtClean="0">
              <a:latin typeface="微软雅黑" panose="020B0503020204020204" pitchFamily="34" charset="-122"/>
              <a:ea typeface="微软雅黑" panose="020B0503020204020204" pitchFamily="34" charset="-122"/>
            </a:endParaRPr>
          </a:p>
          <a:p>
            <a:pPr marL="0" indent="457200">
              <a:lnSpc>
                <a:spcPts val="2400"/>
              </a:lnSpc>
              <a:spcBef>
                <a:spcPts val="0"/>
              </a:spcBef>
              <a:buNone/>
            </a:pPr>
            <a:r>
              <a:rPr lang="zh-CN" altLang="en-US" sz="1400" dirty="0" smtClean="0">
                <a:latin typeface="微软雅黑" panose="020B0503020204020204" pitchFamily="34" charset="-122"/>
                <a:ea typeface="微软雅黑" panose="020B0503020204020204" pitchFamily="34" charset="-122"/>
              </a:rPr>
              <a:t>（四）研究的思路、过程与方法</a:t>
            </a:r>
            <a:endParaRPr lang="en-US" altLang="zh-CN" sz="1400" dirty="0" smtClean="0">
              <a:latin typeface="微软雅黑" panose="020B0503020204020204" pitchFamily="34" charset="-122"/>
              <a:ea typeface="微软雅黑" panose="020B0503020204020204" pitchFamily="34" charset="-122"/>
            </a:endParaRPr>
          </a:p>
          <a:p>
            <a:pPr marL="0" indent="457200">
              <a:lnSpc>
                <a:spcPts val="2400"/>
              </a:lnSpc>
              <a:spcBef>
                <a:spcPts val="0"/>
              </a:spcBef>
              <a:buNone/>
            </a:pPr>
            <a:r>
              <a:rPr lang="zh-CN" altLang="en-US" sz="1400" dirty="0" smtClean="0">
                <a:latin typeface="微软雅黑" panose="020B0503020204020204" pitchFamily="34" charset="-122"/>
                <a:ea typeface="微软雅黑" panose="020B0503020204020204" pitchFamily="34" charset="-122"/>
              </a:rPr>
              <a:t>（五）主要观点与可能的创新之处</a:t>
            </a:r>
            <a:endParaRPr lang="en-US" altLang="zh-CN" sz="1400" dirty="0" smtClean="0">
              <a:latin typeface="微软雅黑" panose="020B0503020204020204" pitchFamily="34" charset="-122"/>
              <a:ea typeface="微软雅黑" panose="020B0503020204020204" pitchFamily="34" charset="-122"/>
            </a:endParaRPr>
          </a:p>
          <a:p>
            <a:pPr marL="0" indent="457200">
              <a:lnSpc>
                <a:spcPts val="2400"/>
              </a:lnSpc>
              <a:spcBef>
                <a:spcPts val="0"/>
              </a:spcBef>
              <a:buNone/>
            </a:pPr>
            <a:r>
              <a:rPr lang="zh-CN" altLang="en-US" sz="1400" dirty="0" smtClean="0">
                <a:latin typeface="微软雅黑" panose="020B0503020204020204" pitchFamily="34" charset="-122"/>
                <a:ea typeface="微软雅黑" panose="020B0503020204020204" pitchFamily="34" charset="-122"/>
              </a:rPr>
              <a:t>（六）预期研究成果</a:t>
            </a:r>
            <a:endParaRPr lang="en-US" altLang="zh-CN" sz="1400" dirty="0" smtClean="0">
              <a:latin typeface="微软雅黑" panose="020B0503020204020204" pitchFamily="34" charset="-122"/>
              <a:ea typeface="微软雅黑" panose="020B0503020204020204" pitchFamily="34" charset="-122"/>
            </a:endParaRPr>
          </a:p>
          <a:p>
            <a:pPr marL="0" indent="457200">
              <a:lnSpc>
                <a:spcPts val="2400"/>
              </a:lnSpc>
              <a:spcBef>
                <a:spcPts val="0"/>
              </a:spcBef>
              <a:buNone/>
            </a:pPr>
            <a:r>
              <a:rPr lang="zh-CN" altLang="zh-CN" sz="1400" dirty="0">
                <a:latin typeface="微软雅黑" panose="020B0503020204020204" pitchFamily="34" charset="-122"/>
                <a:ea typeface="微软雅黑" panose="020B0503020204020204" pitchFamily="34" charset="-122"/>
              </a:rPr>
              <a:t>（七）完成研究任务的可行性分析（包括：①主持人除外的课题组核心成员的学术或学科背景、研究经历、研究能力、研究成果；②研究基础，包括围绕本课题所开展的文献搜集、调研和相关论文等；③完成研究任务的保障条件，包括研究资料的获得、研究经费的筹措、研究时间的保障等。</a:t>
            </a:r>
            <a:r>
              <a:rPr lang="zh-CN" altLang="zh-CN" sz="1400" dirty="0" smtClean="0">
                <a:latin typeface="微软雅黑" panose="020B0503020204020204" pitchFamily="34" charset="-122"/>
                <a:ea typeface="微软雅黑" panose="020B0503020204020204" pitchFamily="34" charset="-122"/>
              </a:rPr>
              <a:t>）</a:t>
            </a:r>
            <a:endParaRPr lang="en-US" altLang="zh-CN" sz="1400" dirty="0" smtClean="0">
              <a:latin typeface="微软雅黑" panose="020B0503020204020204" pitchFamily="34" charset="-122"/>
              <a:ea typeface="微软雅黑" panose="020B0503020204020204" pitchFamily="34" charset="-122"/>
            </a:endParaRPr>
          </a:p>
          <a:p>
            <a:pPr marL="0" indent="457200">
              <a:lnSpc>
                <a:spcPts val="2400"/>
              </a:lnSpc>
              <a:spcBef>
                <a:spcPts val="0"/>
              </a:spcBef>
              <a:buNone/>
            </a:pPr>
            <a:r>
              <a:rPr lang="zh-CN" altLang="en-US" sz="1400" dirty="0" smtClean="0">
                <a:latin typeface="微软雅黑" panose="020B0503020204020204" pitchFamily="34" charset="-122"/>
                <a:ea typeface="微软雅黑" panose="020B0503020204020204" pitchFamily="34" charset="-122"/>
              </a:rPr>
              <a:t>（三至五略）</a:t>
            </a:r>
            <a:endParaRPr lang="zh-CN" altLang="en-US" sz="1400" dirty="0">
              <a:latin typeface="微软雅黑" panose="020B0503020204020204" pitchFamily="34" charset="-122"/>
              <a:ea typeface="微软雅黑" panose="020B0503020204020204" pitchFamily="34" charset="-122"/>
            </a:endParaRPr>
          </a:p>
        </p:txBody>
      </p:sp>
      <p:sp>
        <p:nvSpPr>
          <p:cNvPr id="6" name="Rectangle 2"/>
          <p:cNvSpPr txBox="1">
            <a:spLocks noChangeArrowheads="1"/>
          </p:cNvSpPr>
          <p:nvPr/>
        </p:nvSpPr>
        <p:spPr bwMode="auto">
          <a:xfrm>
            <a:off x="758414" y="1474149"/>
            <a:ext cx="1762898" cy="464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dirty="0" smtClean="0">
                <a:latin typeface="微软雅黑" panose="020B0503020204020204" pitchFamily="34" charset="-122"/>
                <a:ea typeface="微软雅黑" panose="020B0503020204020204" pitchFamily="34" charset="-122"/>
              </a:rPr>
              <a:t>申报书结构</a:t>
            </a:r>
            <a:endParaRPr lang="zh-CN" altLang="en-US" dirty="0">
              <a:solidFill>
                <a:srgbClr val="C00000"/>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5382452"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二、课题</a:t>
            </a:r>
            <a:r>
              <a:rPr lang="zh-CN" altLang="en-US" sz="2400" dirty="0">
                <a:latin typeface="微软雅黑" panose="020B0503020204020204" pitchFamily="34" charset="-122"/>
                <a:ea typeface="微软雅黑" panose="020B0503020204020204" pitchFamily="34" charset="-122"/>
              </a:rPr>
              <a:t>申报书要求以及申报书结构</a:t>
            </a:r>
          </a:p>
        </p:txBody>
      </p:sp>
    </p:spTree>
    <p:extLst>
      <p:ext uri="{BB962C8B-B14F-4D97-AF65-F5344CB8AC3E}">
        <p14:creationId xmlns:p14="http://schemas.microsoft.com/office/powerpoint/2010/main" val="186418390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五、时间管理</a:t>
            </a:r>
            <a:endParaRPr lang="zh-CN" altLang="en-US" sz="2400" dirty="0">
              <a:latin typeface="微软雅黑" panose="020B0503020204020204" pitchFamily="34" charset="-122"/>
              <a:ea typeface="微软雅黑" panose="020B0503020204020204" pitchFamily="34" charset="-122"/>
            </a:endParaRPr>
          </a:p>
        </p:txBody>
      </p:sp>
      <p:sp>
        <p:nvSpPr>
          <p:cNvPr id="10" name="矩形 4"/>
          <p:cNvSpPr>
            <a:spLocks noChangeArrowheads="1"/>
          </p:cNvSpPr>
          <p:nvPr/>
        </p:nvSpPr>
        <p:spPr bwMode="auto">
          <a:xfrm>
            <a:off x="883763" y="1576928"/>
            <a:ext cx="7600361"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200000"/>
              </a:lnSpc>
            </a:pPr>
            <a:r>
              <a:rPr lang="zh-CN" altLang="en-US" b="1" dirty="0">
                <a:solidFill>
                  <a:srgbClr val="C00000"/>
                </a:solidFill>
                <a:latin typeface="宋体" panose="02010600030101010101" pitchFamily="2" charset="-122"/>
              </a:rPr>
              <a:t>时间管理就是时间安排和时间利用。</a:t>
            </a:r>
            <a:endParaRPr lang="en-US" altLang="zh-CN" b="1" dirty="0">
              <a:solidFill>
                <a:srgbClr val="C00000"/>
              </a:solidFill>
              <a:latin typeface="仿宋_GB2312" pitchFamily="49" charset="-122"/>
              <a:ea typeface="仿宋_GB2312" pitchFamily="49" charset="-122"/>
            </a:endParaRPr>
          </a:p>
          <a:p>
            <a:pPr algn="just" eaLnBrk="1" hangingPunct="1">
              <a:lnSpc>
                <a:spcPct val="200000"/>
              </a:lnSpc>
              <a:buClr>
                <a:srgbClr val="7030A0"/>
              </a:buClr>
              <a:buFont typeface="Wingdings" panose="05000000000000000000" pitchFamily="2" charset="2"/>
              <a:buChar char="l"/>
            </a:pPr>
            <a:r>
              <a:rPr lang="zh-CN" altLang="en-US" dirty="0" smtClean="0">
                <a:latin typeface="宋体" panose="02010600030101010101" pitchFamily="2" charset="-122"/>
              </a:rPr>
              <a:t> 评估</a:t>
            </a:r>
            <a:r>
              <a:rPr lang="zh-CN" altLang="en-US" dirty="0">
                <a:latin typeface="宋体" panose="02010600030101010101" pitchFamily="2" charset="-122"/>
              </a:rPr>
              <a:t>一下你的时间利用情况；</a:t>
            </a:r>
            <a:endParaRPr lang="en-US" altLang="zh-CN" dirty="0">
              <a:latin typeface="宋体" panose="02010600030101010101" pitchFamily="2" charset="-122"/>
            </a:endParaRPr>
          </a:p>
          <a:p>
            <a:pPr algn="just" eaLnBrk="1" hangingPunct="1">
              <a:lnSpc>
                <a:spcPct val="200000"/>
              </a:lnSpc>
              <a:buClr>
                <a:srgbClr val="7030A0"/>
              </a:buClr>
              <a:buFont typeface="Wingdings" panose="05000000000000000000" pitchFamily="2" charset="2"/>
              <a:buChar char="l"/>
            </a:pPr>
            <a:r>
              <a:rPr lang="zh-CN" altLang="en-US" dirty="0" smtClean="0">
                <a:latin typeface="宋体" panose="02010600030101010101" pitchFamily="2" charset="-122"/>
              </a:rPr>
              <a:t> 把</a:t>
            </a:r>
            <a:r>
              <a:rPr lang="zh-CN" altLang="en-US" dirty="0">
                <a:latin typeface="宋体" panose="02010600030101010101" pitchFamily="2" charset="-122"/>
              </a:rPr>
              <a:t>时间用于研究：</a:t>
            </a:r>
          </a:p>
          <a:p>
            <a:pPr algn="just" eaLnBrk="1" hangingPunct="1">
              <a:lnSpc>
                <a:spcPct val="200000"/>
              </a:lnSpc>
              <a:buClr>
                <a:srgbClr val="7030A0"/>
              </a:buClr>
              <a:buFont typeface="Wingdings" panose="05000000000000000000" pitchFamily="2" charset="2"/>
              <a:buNone/>
            </a:pPr>
            <a:r>
              <a:rPr lang="zh-CN" altLang="en-US" dirty="0">
                <a:latin typeface="仿宋_GB2312" pitchFamily="49" charset="-122"/>
                <a:ea typeface="仿宋_GB2312" pitchFamily="49" charset="-122"/>
              </a:rPr>
              <a:t>     </a:t>
            </a:r>
            <a:r>
              <a:rPr lang="zh-CN" altLang="en-US" dirty="0" smtClean="0">
                <a:latin typeface="仿宋_GB2312" pitchFamily="49" charset="-122"/>
                <a:ea typeface="仿宋_GB2312" pitchFamily="49" charset="-122"/>
              </a:rPr>
              <a:t> 委托</a:t>
            </a:r>
            <a:r>
              <a:rPr lang="zh-CN" altLang="en-US" dirty="0">
                <a:latin typeface="仿宋_GB2312" pitchFamily="49" charset="-122"/>
                <a:ea typeface="仿宋_GB2312" pitchFamily="49" charset="-122"/>
              </a:rPr>
              <a:t>（委托别人做某些研究工作）；</a:t>
            </a:r>
          </a:p>
          <a:p>
            <a:pPr algn="just" eaLnBrk="1" hangingPunct="1">
              <a:lnSpc>
                <a:spcPct val="200000"/>
              </a:lnSpc>
              <a:buClr>
                <a:srgbClr val="7030A0"/>
              </a:buClr>
              <a:buFont typeface="Wingdings" panose="05000000000000000000" pitchFamily="2" charset="2"/>
              <a:buNone/>
            </a:pPr>
            <a:r>
              <a:rPr lang="zh-CN" altLang="en-US" dirty="0">
                <a:latin typeface="仿宋_GB2312" pitchFamily="49" charset="-122"/>
                <a:ea typeface="仿宋_GB2312" pitchFamily="49" charset="-122"/>
              </a:rPr>
              <a:t>     </a:t>
            </a:r>
            <a:r>
              <a:rPr lang="zh-CN" altLang="en-US" dirty="0" smtClean="0">
                <a:latin typeface="仿宋_GB2312" pitchFamily="49" charset="-122"/>
                <a:ea typeface="仿宋_GB2312" pitchFamily="49" charset="-122"/>
              </a:rPr>
              <a:t> 有效</a:t>
            </a:r>
            <a:r>
              <a:rPr lang="zh-CN" altLang="en-US" dirty="0">
                <a:latin typeface="仿宋_GB2312" pitchFamily="49" charset="-122"/>
                <a:ea typeface="仿宋_GB2312" pitchFamily="49" charset="-122"/>
              </a:rPr>
              <a:t>地阅读（训练自己更快地阅读文献并把握要点）；</a:t>
            </a:r>
          </a:p>
          <a:p>
            <a:pPr algn="just" eaLnBrk="1" hangingPunct="1">
              <a:lnSpc>
                <a:spcPct val="200000"/>
              </a:lnSpc>
              <a:buClr>
                <a:srgbClr val="7030A0"/>
              </a:buClr>
              <a:buFont typeface="Wingdings" panose="05000000000000000000" pitchFamily="2" charset="2"/>
              <a:buNone/>
            </a:pPr>
            <a:r>
              <a:rPr lang="zh-CN" altLang="en-US" dirty="0">
                <a:latin typeface="仿宋_GB2312" pitchFamily="49" charset="-122"/>
                <a:ea typeface="仿宋_GB2312" pitchFamily="49" charset="-122"/>
              </a:rPr>
              <a:t>     </a:t>
            </a:r>
            <a:r>
              <a:rPr lang="zh-CN" altLang="en-US" dirty="0" smtClean="0">
                <a:latin typeface="仿宋_GB2312" pitchFamily="49" charset="-122"/>
                <a:ea typeface="仿宋_GB2312" pitchFamily="49" charset="-122"/>
              </a:rPr>
              <a:t> 分块</a:t>
            </a:r>
            <a:r>
              <a:rPr lang="en-US" altLang="zh-CN" dirty="0">
                <a:latin typeface="仿宋_GB2312" pitchFamily="49" charset="-122"/>
                <a:ea typeface="仿宋_GB2312" pitchFamily="49" charset="-122"/>
              </a:rPr>
              <a:t>(</a:t>
            </a:r>
            <a:r>
              <a:rPr lang="zh-CN" altLang="en-US" dirty="0">
                <a:latin typeface="仿宋_GB2312" pitchFamily="49" charset="-122"/>
                <a:ea typeface="仿宋_GB2312" pitchFamily="49" charset="-122"/>
              </a:rPr>
              <a:t>把研究任务分成小块，这样有小段空余时间是可以处理）；</a:t>
            </a:r>
          </a:p>
          <a:p>
            <a:pPr algn="just" eaLnBrk="1" hangingPunct="1">
              <a:lnSpc>
                <a:spcPct val="200000"/>
              </a:lnSpc>
              <a:buClr>
                <a:srgbClr val="7030A0"/>
              </a:buClr>
              <a:buFont typeface="Wingdings" panose="05000000000000000000" pitchFamily="2" charset="2"/>
              <a:buNone/>
            </a:pPr>
            <a:r>
              <a:rPr lang="zh-CN" altLang="en-US" dirty="0">
                <a:latin typeface="仿宋_GB2312" pitchFamily="49" charset="-122"/>
                <a:ea typeface="仿宋_GB2312" pitchFamily="49" charset="-122"/>
              </a:rPr>
              <a:t>     </a:t>
            </a:r>
            <a:r>
              <a:rPr lang="zh-CN" altLang="en-US" dirty="0" smtClean="0">
                <a:latin typeface="仿宋_GB2312" pitchFamily="49" charset="-122"/>
                <a:ea typeface="仿宋_GB2312" pitchFamily="49" charset="-122"/>
              </a:rPr>
              <a:t> 有</a:t>
            </a:r>
            <a:r>
              <a:rPr lang="zh-CN" altLang="en-US" dirty="0">
                <a:latin typeface="仿宋_GB2312" pitchFamily="49" charset="-122"/>
                <a:ea typeface="仿宋_GB2312" pitchFamily="49" charset="-122"/>
              </a:rPr>
              <a:t>目的地休息（休息时也可以工作）</a:t>
            </a:r>
            <a:r>
              <a:rPr lang="zh-CN" altLang="en-US" dirty="0" smtClean="0">
                <a:latin typeface="仿宋_GB2312" pitchFamily="49" charset="-122"/>
                <a:ea typeface="仿宋_GB2312" pitchFamily="49" charset="-122"/>
              </a:rPr>
              <a:t>。</a:t>
            </a:r>
            <a:endParaRPr lang="zh-CN" altLang="en-US" dirty="0">
              <a:latin typeface="宋体" panose="02010600030101010101" pitchFamily="2" charset="-122"/>
            </a:endParaRPr>
          </a:p>
        </p:txBody>
      </p:sp>
    </p:spTree>
    <p:extLst>
      <p:ext uri="{BB962C8B-B14F-4D97-AF65-F5344CB8AC3E}">
        <p14:creationId xmlns:p14="http://schemas.microsoft.com/office/powerpoint/2010/main" val="213268166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五、时间管理</a:t>
            </a:r>
            <a:endParaRPr lang="zh-CN" altLang="en-US" sz="2400" dirty="0">
              <a:latin typeface="微软雅黑" panose="020B0503020204020204" pitchFamily="34" charset="-122"/>
              <a:ea typeface="微软雅黑" panose="020B0503020204020204" pitchFamily="34" charset="-122"/>
            </a:endParaRPr>
          </a:p>
        </p:txBody>
      </p:sp>
      <p:sp>
        <p:nvSpPr>
          <p:cNvPr id="6" name="矩形 3"/>
          <p:cNvSpPr>
            <a:spLocks noChangeArrowheads="1"/>
          </p:cNvSpPr>
          <p:nvPr/>
        </p:nvSpPr>
        <p:spPr bwMode="auto">
          <a:xfrm>
            <a:off x="3488515" y="946198"/>
            <a:ext cx="31854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b="1" dirty="0">
                <a:solidFill>
                  <a:srgbClr val="C00000"/>
                </a:solidFill>
                <a:latin typeface="+mn-ea"/>
                <a:ea typeface="+mn-ea"/>
              </a:rPr>
              <a:t>帮你有效利用时间的七个问题</a:t>
            </a:r>
          </a:p>
        </p:txBody>
      </p:sp>
      <p:sp>
        <p:nvSpPr>
          <p:cNvPr id="3" name="文本框 2"/>
          <p:cNvSpPr txBox="1"/>
          <p:nvPr/>
        </p:nvSpPr>
        <p:spPr>
          <a:xfrm>
            <a:off x="565608" y="1488437"/>
            <a:ext cx="7909089" cy="4399922"/>
          </a:xfrm>
          <a:prstGeom prst="rect">
            <a:avLst/>
          </a:prstGeom>
          <a:noFill/>
        </p:spPr>
        <p:txBody>
          <a:bodyPr wrap="square" rtlCol="0">
            <a:spAutoFit/>
          </a:bodyPr>
          <a:lstStyle/>
          <a:p>
            <a:pPr indent="457200">
              <a:lnSpc>
                <a:spcPts val="2600"/>
              </a:lnSpc>
            </a:pPr>
            <a:r>
              <a:rPr lang="en-US" altLang="zh-CN" dirty="0" smtClean="0"/>
              <a:t>1. </a:t>
            </a:r>
            <a:r>
              <a:rPr lang="zh-CN" altLang="en-US" dirty="0" smtClean="0"/>
              <a:t>你需要做的最重要的事情是什么？列出一个清单。</a:t>
            </a:r>
            <a:endParaRPr lang="en-US" altLang="zh-CN" dirty="0" smtClean="0"/>
          </a:p>
          <a:p>
            <a:pPr indent="457200">
              <a:lnSpc>
                <a:spcPts val="2600"/>
              </a:lnSpc>
            </a:pPr>
            <a:r>
              <a:rPr lang="en-US" altLang="zh-CN" dirty="0" smtClean="0"/>
              <a:t>2. </a:t>
            </a:r>
            <a:r>
              <a:rPr lang="zh-CN" altLang="en-US" dirty="0" smtClean="0"/>
              <a:t>你要做的事情之间的依赖关系是什么？你必须按照什么次序进行？构思一个清单，看看哪些事情可以同时做，哪些事情必须按次序做。</a:t>
            </a:r>
            <a:endParaRPr lang="en-US" altLang="zh-CN" dirty="0" smtClean="0"/>
          </a:p>
          <a:p>
            <a:pPr indent="457200">
              <a:lnSpc>
                <a:spcPts val="2600"/>
              </a:lnSpc>
            </a:pPr>
            <a:r>
              <a:rPr lang="en-US" altLang="zh-CN" dirty="0" smtClean="0"/>
              <a:t>3. </a:t>
            </a:r>
            <a:r>
              <a:rPr lang="zh-CN" altLang="en-US" dirty="0" smtClean="0"/>
              <a:t>最后期限是什么？把它直观的显示出来。</a:t>
            </a:r>
            <a:endParaRPr lang="en-US" altLang="zh-CN" dirty="0" smtClean="0"/>
          </a:p>
          <a:p>
            <a:pPr indent="457200">
              <a:lnSpc>
                <a:spcPts val="2600"/>
              </a:lnSpc>
            </a:pPr>
            <a:r>
              <a:rPr lang="en-US" altLang="zh-CN" dirty="0" smtClean="0"/>
              <a:t>4. </a:t>
            </a:r>
            <a:r>
              <a:rPr lang="zh-CN" altLang="en-US" dirty="0" smtClean="0"/>
              <a:t>你能做多长时间？把你需要做的所有事情（例如上课、接送孩子上下学、约会）都考虑以后，看看你还有多少可以利用的时间。</a:t>
            </a:r>
            <a:endParaRPr lang="en-US" altLang="zh-CN" dirty="0" smtClean="0"/>
          </a:p>
          <a:p>
            <a:pPr indent="457200">
              <a:lnSpc>
                <a:spcPts val="2600"/>
              </a:lnSpc>
            </a:pPr>
            <a:r>
              <a:rPr lang="en-US" altLang="zh-CN" dirty="0" smtClean="0"/>
              <a:t>5. </a:t>
            </a:r>
            <a:r>
              <a:rPr lang="zh-CN" altLang="en-US" dirty="0" smtClean="0"/>
              <a:t>你怎么估算这些事情需要花多长时间？给阅读文章和做笔记或进行一次访谈这样的任务规定一下时间。</a:t>
            </a:r>
            <a:endParaRPr lang="en-US" altLang="zh-CN" dirty="0" smtClean="0"/>
          </a:p>
          <a:p>
            <a:pPr indent="457200">
              <a:lnSpc>
                <a:spcPts val="2600"/>
              </a:lnSpc>
            </a:pPr>
            <a:r>
              <a:rPr lang="en-US" altLang="zh-CN" dirty="0" smtClean="0"/>
              <a:t>6. </a:t>
            </a:r>
            <a:r>
              <a:rPr lang="zh-CN" altLang="en-US" dirty="0" smtClean="0"/>
              <a:t>如果一项重要活动将占用你过多的时间，那你该怎么办？想想是否有可以节省时间的替代办法，或者看看你能否削减其他活动。你可以通过学习（培训）工作技巧来加快你的工作吗？</a:t>
            </a:r>
            <a:endParaRPr lang="en-US" altLang="zh-CN" dirty="0" smtClean="0"/>
          </a:p>
          <a:p>
            <a:pPr indent="457200">
              <a:lnSpc>
                <a:spcPts val="2600"/>
              </a:lnSpc>
            </a:pPr>
            <a:r>
              <a:rPr lang="en-US" altLang="zh-CN" dirty="0" smtClean="0"/>
              <a:t>7. </a:t>
            </a:r>
            <a:r>
              <a:rPr lang="zh-CN" altLang="en-US" dirty="0" smtClean="0"/>
              <a:t>你在最后期限完成研究，是否还依靠其他人？请记住，别人认为优先考虑的事情与你的选择是不同的。你需要事先计划好并及早作出安排。</a:t>
            </a:r>
            <a:endParaRPr lang="zh-CN" altLang="en-US" dirty="0"/>
          </a:p>
        </p:txBody>
      </p:sp>
    </p:spTree>
    <p:extLst>
      <p:ext uri="{BB962C8B-B14F-4D97-AF65-F5344CB8AC3E}">
        <p14:creationId xmlns:p14="http://schemas.microsoft.com/office/powerpoint/2010/main" val="41935752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五、时间管理</a:t>
            </a:r>
            <a:endParaRPr lang="zh-CN" altLang="en-US" sz="2400" dirty="0">
              <a:latin typeface="微软雅黑" panose="020B0503020204020204" pitchFamily="34" charset="-122"/>
              <a:ea typeface="微软雅黑" panose="020B0503020204020204" pitchFamily="34" charset="-122"/>
            </a:endParaRPr>
          </a:p>
        </p:txBody>
      </p:sp>
      <p:sp>
        <p:nvSpPr>
          <p:cNvPr id="6" name="矩形 3"/>
          <p:cNvSpPr>
            <a:spLocks noChangeArrowheads="1"/>
          </p:cNvSpPr>
          <p:nvPr/>
        </p:nvSpPr>
        <p:spPr bwMode="auto">
          <a:xfrm>
            <a:off x="3488515" y="946198"/>
            <a:ext cx="20441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b="1" dirty="0" smtClean="0">
                <a:solidFill>
                  <a:srgbClr val="C00000"/>
                </a:solidFill>
                <a:latin typeface="+mn-ea"/>
                <a:ea typeface="+mn-ea"/>
              </a:rPr>
              <a:t>用表格来安排时间</a:t>
            </a:r>
            <a:endParaRPr lang="zh-CN" altLang="en-US" b="1" dirty="0">
              <a:solidFill>
                <a:srgbClr val="C00000"/>
              </a:solidFill>
              <a:latin typeface="+mn-ea"/>
              <a:ea typeface="+mn-ea"/>
            </a:endParaRPr>
          </a:p>
        </p:txBody>
      </p:sp>
      <p:pic>
        <p:nvPicPr>
          <p:cNvPr id="5" name="图片 4"/>
          <p:cNvPicPr>
            <a:picLocks noChangeAspect="1"/>
          </p:cNvPicPr>
          <p:nvPr/>
        </p:nvPicPr>
        <p:blipFill>
          <a:blip r:embed="rId2"/>
          <a:stretch>
            <a:fillRect/>
          </a:stretch>
        </p:blipFill>
        <p:spPr>
          <a:xfrm>
            <a:off x="789383" y="1706545"/>
            <a:ext cx="7624079" cy="3857723"/>
          </a:xfrm>
          <a:prstGeom prst="rect">
            <a:avLst/>
          </a:prstGeom>
        </p:spPr>
      </p:pic>
    </p:spTree>
    <p:extLst>
      <p:ext uri="{BB962C8B-B14F-4D97-AF65-F5344CB8AC3E}">
        <p14:creationId xmlns:p14="http://schemas.microsoft.com/office/powerpoint/2010/main" val="13049613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六、资料收集</a:t>
            </a:r>
            <a:endParaRPr lang="zh-CN" altLang="en-US" sz="2400" dirty="0">
              <a:latin typeface="微软雅黑" panose="020B0503020204020204" pitchFamily="34" charset="-122"/>
              <a:ea typeface="微软雅黑" panose="020B0503020204020204" pitchFamily="34" charset="-122"/>
            </a:endParaRPr>
          </a:p>
        </p:txBody>
      </p:sp>
      <p:sp>
        <p:nvSpPr>
          <p:cNvPr id="9" name="Rectangle 3"/>
          <p:cNvSpPr txBox="1">
            <a:spLocks noChangeArrowheads="1"/>
          </p:cNvSpPr>
          <p:nvPr/>
        </p:nvSpPr>
        <p:spPr>
          <a:xfrm>
            <a:off x="789383" y="1555421"/>
            <a:ext cx="7658669" cy="438346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ts val="2800"/>
              </a:lnSpc>
              <a:spcBef>
                <a:spcPts val="0"/>
              </a:spcBef>
              <a:spcAft>
                <a:spcPts val="600"/>
              </a:spcAft>
              <a:buFontTx/>
              <a:buNone/>
            </a:pPr>
            <a:r>
              <a:rPr lang="zh-CN" altLang="en-US" sz="1800" b="1" dirty="0" smtClean="0">
                <a:solidFill>
                  <a:srgbClr val="C00000"/>
                </a:solidFill>
                <a:latin typeface="宋体" panose="02010600030101010101" pitchFamily="2" charset="-122"/>
                <a:ea typeface="宋体" panose="02010600030101010101" pitchFamily="2" charset="-122"/>
              </a:rPr>
              <a:t>资料是研究的前提和基础，某种意义上说，课题研究就是搜集资料的过程。</a:t>
            </a:r>
          </a:p>
          <a:p>
            <a:pPr marL="0" indent="457200">
              <a:lnSpc>
                <a:spcPts val="2800"/>
              </a:lnSpc>
              <a:spcBef>
                <a:spcPts val="0"/>
              </a:spcBef>
              <a:spcAft>
                <a:spcPts val="600"/>
              </a:spcAft>
              <a:buFontTx/>
              <a:buNone/>
            </a:pPr>
            <a:r>
              <a:rPr lang="zh-CN" altLang="en-US" sz="1800" b="1" dirty="0" smtClean="0">
                <a:solidFill>
                  <a:srgbClr val="C00000"/>
                </a:solidFill>
                <a:latin typeface="宋体" panose="02010600030101010101" pitchFamily="2" charset="-122"/>
                <a:ea typeface="宋体" panose="02010600030101010101" pitchFamily="2" charset="-122"/>
              </a:rPr>
              <a:t>什么是资料：</a:t>
            </a:r>
            <a:r>
              <a:rPr lang="zh-CN" altLang="en-US" sz="1800" dirty="0" smtClean="0">
                <a:latin typeface="宋体" panose="02010600030101010101" pitchFamily="2" charset="-122"/>
                <a:ea typeface="宋体" panose="02010600030101010101" pitchFamily="2" charset="-122"/>
              </a:rPr>
              <a:t>资料是人类科学文化知识、各种思想和各种实践活动赖以记录、保存、交流和传播的一切印刷品和视听材料的统称。</a:t>
            </a:r>
            <a:r>
              <a:rPr lang="zh-CN" altLang="en-US" sz="1800" dirty="0" smtClean="0">
                <a:ea typeface="宋体" panose="02010600030101010101" pitchFamily="2" charset="-122"/>
              </a:rPr>
              <a:t>资料包括数据、文献（报刊杂志、专著、研究报告等）、图片、实物。</a:t>
            </a:r>
            <a:endParaRPr lang="zh-CN" altLang="en-US" sz="1800" dirty="0" smtClean="0">
              <a:latin typeface="宋体" panose="02010600030101010101" pitchFamily="2" charset="-122"/>
              <a:ea typeface="宋体" panose="02010600030101010101" pitchFamily="2" charset="-122"/>
            </a:endParaRPr>
          </a:p>
          <a:p>
            <a:pPr marL="0" indent="457200">
              <a:lnSpc>
                <a:spcPts val="2800"/>
              </a:lnSpc>
              <a:spcBef>
                <a:spcPts val="0"/>
              </a:spcBef>
              <a:spcAft>
                <a:spcPts val="600"/>
              </a:spcAft>
              <a:buFontTx/>
              <a:buNone/>
            </a:pPr>
            <a:r>
              <a:rPr lang="zh-CN" altLang="en-US" sz="1800" b="1" dirty="0" smtClean="0">
                <a:solidFill>
                  <a:srgbClr val="C00000"/>
                </a:solidFill>
                <a:latin typeface="宋体" panose="02010600030101010101" pitchFamily="2" charset="-122"/>
                <a:ea typeface="宋体" panose="02010600030101010101" pitchFamily="2" charset="-122"/>
              </a:rPr>
              <a:t>一手资料</a:t>
            </a:r>
            <a:r>
              <a:rPr lang="zh-CN" altLang="en-US" sz="1800" dirty="0" smtClean="0">
                <a:latin typeface="宋体" panose="02010600030101010101" pitchFamily="2" charset="-122"/>
                <a:ea typeface="宋体" panose="02010600030101010101" pitchFamily="2" charset="-122"/>
              </a:rPr>
              <a:t>指原始资料，</a:t>
            </a:r>
            <a:r>
              <a:rPr lang="zh-TW" altLang="en-US" sz="1800" dirty="0" smtClean="0">
                <a:latin typeface="宋体" panose="02010600030101010101" pitchFamily="2" charset="-122"/>
                <a:ea typeface="宋体" panose="02010600030101010101" pitchFamily="2" charset="-122"/>
              </a:rPr>
              <a:t>包含：</a:t>
            </a:r>
            <a:r>
              <a:rPr lang="zh-CN" altLang="en-US" sz="1800" dirty="0" smtClean="0">
                <a:latin typeface="宋体" panose="02010600030101010101" pitchFamily="2" charset="-122"/>
                <a:ea typeface="宋体" panose="02010600030101010101" pitchFamily="2" charset="-122"/>
              </a:rPr>
              <a:t>图书、期刊、报纸、法规、会议记录、硕士论文、博士论文、统计资料、研究报告、访谈记录、光盘、录音带、网络出版物等</a:t>
            </a:r>
            <a:r>
              <a:rPr lang="en-US" altLang="zh-CN" sz="1800" dirty="0" smtClean="0">
                <a:latin typeface="宋体" panose="02010600030101010101" pitchFamily="2" charset="-122"/>
                <a:ea typeface="宋体" panose="02010600030101010101" pitchFamily="2" charset="-122"/>
              </a:rPr>
              <a:t>……</a:t>
            </a:r>
            <a:r>
              <a:rPr lang="zh-CN" altLang="en-US" sz="1800" b="1" dirty="0" smtClean="0">
                <a:latin typeface="宋体" panose="02010600030101010101" pitchFamily="2" charset="-122"/>
                <a:ea typeface="宋体" panose="02010600030101010101" pitchFamily="2" charset="-122"/>
              </a:rPr>
              <a:t>。</a:t>
            </a:r>
          </a:p>
          <a:p>
            <a:pPr marL="0" indent="457200">
              <a:lnSpc>
                <a:spcPts val="2800"/>
              </a:lnSpc>
              <a:spcBef>
                <a:spcPts val="0"/>
              </a:spcBef>
              <a:spcAft>
                <a:spcPts val="600"/>
              </a:spcAft>
              <a:buFontTx/>
              <a:buNone/>
            </a:pPr>
            <a:r>
              <a:rPr lang="zh-CN" altLang="en-US" sz="1800" b="1" dirty="0" smtClean="0">
                <a:solidFill>
                  <a:srgbClr val="C00000"/>
                </a:solidFill>
                <a:latin typeface="宋体" panose="02010600030101010101" pitchFamily="2" charset="-122"/>
                <a:ea typeface="宋体" panose="02010600030101010101" pitchFamily="2" charset="-122"/>
              </a:rPr>
              <a:t>二手资料</a:t>
            </a:r>
            <a:r>
              <a:rPr lang="zh-CN" altLang="en-US" sz="1800" dirty="0" smtClean="0">
                <a:latin typeface="宋体" panose="02010600030101010101" pitchFamily="2" charset="-122"/>
                <a:ea typeface="宋体" panose="02010600030101010101" pitchFamily="2" charset="-122"/>
              </a:rPr>
              <a:t>是指将分散的一手资料加以整理、组织，使之成为系统的文献，以便快速有效地查找和利用的资料，包括</a:t>
            </a:r>
            <a:r>
              <a:rPr lang="zh-TW" altLang="en-US"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书目、索引、摘要</a:t>
            </a:r>
            <a:r>
              <a:rPr lang="zh-TW" altLang="en-US" sz="1800" dirty="0" smtClean="0">
                <a:latin typeface="宋体" panose="02010600030101010101" pitchFamily="2" charset="-122"/>
                <a:ea typeface="宋体" panose="02010600030101010101" pitchFamily="2" charset="-122"/>
              </a:rPr>
              <a:t>、指南、</a:t>
            </a:r>
            <a:r>
              <a:rPr lang="zh-CN" altLang="en-US" sz="1800" dirty="0" smtClean="0">
                <a:latin typeface="宋体" panose="02010600030101010101" pitchFamily="2" charset="-122"/>
                <a:ea typeface="宋体" panose="02010600030101010101" pitchFamily="2" charset="-122"/>
              </a:rPr>
              <a:t>企业名单（黄页）等</a:t>
            </a:r>
            <a:r>
              <a:rPr lang="zh-TW" altLang="en-US"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a:t>
            </a:r>
            <a:endParaRPr lang="zh-TW" altLang="en-US" sz="1800" dirty="0" smtClean="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322470165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六、资料收集</a:t>
            </a:r>
            <a:endParaRPr lang="zh-CN" altLang="en-US" sz="2400" dirty="0">
              <a:latin typeface="微软雅黑" panose="020B0503020204020204" pitchFamily="34" charset="-122"/>
              <a:ea typeface="微软雅黑" panose="020B0503020204020204" pitchFamily="34" charset="-122"/>
            </a:endParaRPr>
          </a:p>
        </p:txBody>
      </p:sp>
      <p:sp>
        <p:nvSpPr>
          <p:cNvPr id="5" name="Rectangle 3"/>
          <p:cNvSpPr txBox="1">
            <a:spLocks noChangeArrowheads="1"/>
          </p:cNvSpPr>
          <p:nvPr/>
        </p:nvSpPr>
        <p:spPr>
          <a:xfrm>
            <a:off x="571716" y="1535784"/>
            <a:ext cx="8229600" cy="429940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200000"/>
              </a:lnSpc>
              <a:spcBef>
                <a:spcPts val="0"/>
              </a:spcBef>
              <a:buFontTx/>
              <a:buNone/>
            </a:pPr>
            <a:r>
              <a:rPr lang="zh-CN" altLang="en-US" sz="1800" b="1" dirty="0" smtClean="0">
                <a:solidFill>
                  <a:srgbClr val="C00000"/>
                </a:solidFill>
                <a:latin typeface="+mn-ea"/>
              </a:rPr>
              <a:t>获得资料的方法：</a:t>
            </a:r>
          </a:p>
          <a:p>
            <a:pPr marL="0" indent="457200">
              <a:lnSpc>
                <a:spcPct val="200000"/>
              </a:lnSpc>
              <a:spcBef>
                <a:spcPts val="0"/>
              </a:spcBef>
              <a:buFontTx/>
              <a:buNone/>
            </a:pPr>
            <a:r>
              <a:rPr lang="zh-CN" altLang="en-US" sz="1800" dirty="0" smtClean="0">
                <a:latin typeface="+mn-ea"/>
              </a:rPr>
              <a:t>（</a:t>
            </a:r>
            <a:r>
              <a:rPr lang="en-US" altLang="zh-CN" sz="1800" dirty="0" smtClean="0">
                <a:latin typeface="+mn-ea"/>
              </a:rPr>
              <a:t>1</a:t>
            </a:r>
            <a:r>
              <a:rPr lang="zh-CN" altLang="en-US" sz="1800" dirty="0" smtClean="0">
                <a:latin typeface="+mn-ea"/>
              </a:rPr>
              <a:t>）读书、读杂志文章、读报纸。</a:t>
            </a:r>
          </a:p>
          <a:p>
            <a:pPr marL="0" indent="457200">
              <a:lnSpc>
                <a:spcPct val="200000"/>
              </a:lnSpc>
              <a:spcBef>
                <a:spcPts val="0"/>
              </a:spcBef>
              <a:buFontTx/>
              <a:buNone/>
            </a:pPr>
            <a:r>
              <a:rPr lang="zh-CN" altLang="en-US" sz="1800" dirty="0" smtClean="0">
                <a:latin typeface="+mn-ea"/>
              </a:rPr>
              <a:t>（</a:t>
            </a:r>
            <a:r>
              <a:rPr lang="en-US" altLang="zh-CN" sz="1800" dirty="0" smtClean="0">
                <a:latin typeface="+mn-ea"/>
              </a:rPr>
              <a:t>2</a:t>
            </a:r>
            <a:r>
              <a:rPr lang="zh-CN" altLang="en-US" sz="1800" dirty="0" smtClean="0">
                <a:latin typeface="+mn-ea"/>
              </a:rPr>
              <a:t>）</a:t>
            </a:r>
            <a:r>
              <a:rPr lang="zh-TW" altLang="en-US" sz="1800" dirty="0" smtClean="0">
                <a:latin typeface="+mn-ea"/>
              </a:rPr>
              <a:t>引用</a:t>
            </a:r>
            <a:r>
              <a:rPr lang="zh-CN" altLang="en-US" sz="1800" dirty="0" smtClean="0">
                <a:latin typeface="+mn-ea"/>
              </a:rPr>
              <a:t>文献滚雪球法：从手边已有文献着手</a:t>
            </a:r>
            <a:r>
              <a:rPr lang="zh-TW" altLang="en-US" sz="1800" dirty="0" smtClean="0">
                <a:latin typeface="+mn-ea"/>
              </a:rPr>
              <a:t>：</a:t>
            </a:r>
            <a:r>
              <a:rPr lang="zh-CN" altLang="en-US" sz="1800" dirty="0" smtClean="0">
                <a:latin typeface="+mn-ea"/>
              </a:rPr>
              <a:t>比如参考文献或者引注、文章的关键词、</a:t>
            </a:r>
            <a:r>
              <a:rPr lang="zh-TW" altLang="en-US" sz="1800" dirty="0" smtClean="0">
                <a:latin typeface="+mn-ea"/>
              </a:rPr>
              <a:t>作者名字  </a:t>
            </a:r>
            <a:r>
              <a:rPr lang="en-US" altLang="zh-CN" sz="1800" dirty="0" smtClean="0">
                <a:latin typeface="+mn-ea"/>
              </a:rPr>
              <a:t>…</a:t>
            </a:r>
            <a:r>
              <a:rPr lang="zh-CN" altLang="en-US" sz="1800" dirty="0" smtClean="0">
                <a:latin typeface="+mn-ea"/>
              </a:rPr>
              <a:t>。</a:t>
            </a:r>
          </a:p>
          <a:p>
            <a:pPr marL="0" indent="457200">
              <a:lnSpc>
                <a:spcPct val="200000"/>
              </a:lnSpc>
              <a:spcBef>
                <a:spcPts val="0"/>
              </a:spcBef>
              <a:buFontTx/>
              <a:buNone/>
            </a:pPr>
            <a:r>
              <a:rPr lang="zh-CN" altLang="en-US" sz="1800" dirty="0" smtClean="0">
                <a:latin typeface="+mn-ea"/>
              </a:rPr>
              <a:t>（</a:t>
            </a:r>
            <a:r>
              <a:rPr lang="en-US" altLang="zh-CN" sz="1800" dirty="0" smtClean="0">
                <a:latin typeface="+mn-ea"/>
              </a:rPr>
              <a:t>3</a:t>
            </a:r>
            <a:r>
              <a:rPr lang="zh-CN" altLang="en-US" sz="1800" dirty="0" smtClean="0">
                <a:latin typeface="+mn-ea"/>
              </a:rPr>
              <a:t>）问卷、访谈、观察、拍摄、录音。</a:t>
            </a:r>
          </a:p>
          <a:p>
            <a:pPr marL="0" indent="457200">
              <a:lnSpc>
                <a:spcPct val="200000"/>
              </a:lnSpc>
              <a:spcBef>
                <a:spcPts val="0"/>
              </a:spcBef>
              <a:buFontTx/>
              <a:buNone/>
            </a:pPr>
            <a:r>
              <a:rPr lang="zh-CN" altLang="en-US" sz="1800" dirty="0" smtClean="0">
                <a:latin typeface="+mn-ea"/>
              </a:rPr>
              <a:t>好的做法是准备大小不一的信封，注意平时积累；隔一段时间就整理整理；现在大家都有电脑，在电脑里建立几个文件夹更方便。</a:t>
            </a:r>
          </a:p>
        </p:txBody>
      </p:sp>
    </p:spTree>
    <p:extLst>
      <p:ext uri="{BB962C8B-B14F-4D97-AF65-F5344CB8AC3E}">
        <p14:creationId xmlns:p14="http://schemas.microsoft.com/office/powerpoint/2010/main" val="41176259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六、资料收集</a:t>
            </a:r>
            <a:endParaRPr lang="zh-CN" altLang="en-US" sz="2400" dirty="0">
              <a:latin typeface="微软雅黑" panose="020B0503020204020204" pitchFamily="34" charset="-122"/>
              <a:ea typeface="微软雅黑" panose="020B0503020204020204" pitchFamily="34" charset="-122"/>
            </a:endParaRPr>
          </a:p>
        </p:txBody>
      </p:sp>
      <p:sp>
        <p:nvSpPr>
          <p:cNvPr id="6" name="Rectangle 3"/>
          <p:cNvSpPr txBox="1">
            <a:spLocks noChangeArrowheads="1"/>
          </p:cNvSpPr>
          <p:nvPr/>
        </p:nvSpPr>
        <p:spPr>
          <a:xfrm>
            <a:off x="789383" y="1535785"/>
            <a:ext cx="7649852" cy="433711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300"/>
              </a:lnSpc>
              <a:spcBef>
                <a:spcPts val="0"/>
              </a:spcBef>
              <a:spcAft>
                <a:spcPts val="600"/>
              </a:spcAft>
              <a:buFontTx/>
              <a:buNone/>
            </a:pPr>
            <a:r>
              <a:rPr lang="zh-CN" altLang="en-US" sz="1600" b="1" dirty="0" smtClean="0">
                <a:solidFill>
                  <a:srgbClr val="C00000"/>
                </a:solidFill>
                <a:latin typeface="+mn-ea"/>
                <a:cs typeface="Arial" panose="020B0604020202020204" pitchFamily="34" charset="0"/>
              </a:rPr>
              <a:t>■读书莫忘做笔记（汤欢，</a:t>
            </a:r>
            <a:r>
              <a:rPr lang="en-US" altLang="zh-CN" sz="1600" b="1" dirty="0" smtClean="0">
                <a:solidFill>
                  <a:srgbClr val="C00000"/>
                </a:solidFill>
                <a:latin typeface="+mn-ea"/>
                <a:cs typeface="Arial" panose="020B0604020202020204" pitchFamily="34" charset="0"/>
              </a:rPr>
              <a:t>《</a:t>
            </a:r>
            <a:r>
              <a:rPr lang="zh-CN" altLang="en-US" sz="1600" b="1" dirty="0" smtClean="0">
                <a:solidFill>
                  <a:srgbClr val="C00000"/>
                </a:solidFill>
                <a:latin typeface="+mn-ea"/>
                <a:cs typeface="Arial" panose="020B0604020202020204" pitchFamily="34" charset="0"/>
              </a:rPr>
              <a:t>人民日报</a:t>
            </a:r>
            <a:r>
              <a:rPr lang="en-US" altLang="zh-CN" sz="1600" b="1" dirty="0" smtClean="0">
                <a:solidFill>
                  <a:srgbClr val="C00000"/>
                </a:solidFill>
                <a:latin typeface="+mn-ea"/>
                <a:cs typeface="Arial" panose="020B0604020202020204" pitchFamily="34" charset="0"/>
              </a:rPr>
              <a:t>》2015-03-31</a:t>
            </a:r>
            <a:r>
              <a:rPr lang="zh-CN" altLang="en-US" sz="1600" b="1" dirty="0" smtClean="0">
                <a:solidFill>
                  <a:srgbClr val="C00000"/>
                </a:solidFill>
                <a:latin typeface="+mn-ea"/>
                <a:cs typeface="Arial" panose="020B0604020202020204" pitchFamily="34" charset="0"/>
              </a:rPr>
              <a:t>）</a:t>
            </a:r>
          </a:p>
          <a:p>
            <a:pPr marL="0" indent="0">
              <a:lnSpc>
                <a:spcPts val="2300"/>
              </a:lnSpc>
              <a:spcBef>
                <a:spcPts val="0"/>
              </a:spcBef>
              <a:spcAft>
                <a:spcPts val="600"/>
              </a:spcAft>
              <a:buFontTx/>
              <a:buNone/>
            </a:pPr>
            <a:r>
              <a:rPr lang="zh-CN" altLang="en-US" sz="1600" dirty="0" smtClean="0">
                <a:latin typeface="+mn-ea"/>
                <a:cs typeface="Arial" panose="020B0604020202020204" pitchFamily="34" charset="0"/>
              </a:rPr>
              <a:t>    做笔记是读书的重要方法，是读书不可缺少的一部分。读书时，左边是书，右边是笔记本，遇到好词佳句则随手摘抄，心有所感便顺势写下，既能加深印象，积累知识，亦方便日后检索，为作文治学打下基础。  </a:t>
            </a:r>
          </a:p>
          <a:p>
            <a:pPr marL="0" indent="0">
              <a:lnSpc>
                <a:spcPts val="2300"/>
              </a:lnSpc>
              <a:spcBef>
                <a:spcPts val="0"/>
              </a:spcBef>
              <a:spcAft>
                <a:spcPts val="600"/>
              </a:spcAft>
              <a:buFontTx/>
              <a:buNone/>
            </a:pPr>
            <a:r>
              <a:rPr lang="zh-CN" altLang="en-US" sz="1600" dirty="0" smtClean="0">
                <a:latin typeface="+mn-ea"/>
                <a:cs typeface="Arial" panose="020B0604020202020204" pitchFamily="34" charset="0"/>
              </a:rPr>
              <a:t>    顾颉刚先生一生治学，勤于做读书笔记，从</a:t>
            </a:r>
            <a:r>
              <a:rPr lang="en-US" altLang="zh-CN" sz="1600" dirty="0" smtClean="0">
                <a:latin typeface="+mn-ea"/>
                <a:cs typeface="Arial" panose="020B0604020202020204" pitchFamily="34" charset="0"/>
              </a:rPr>
              <a:t>1914</a:t>
            </a:r>
            <a:r>
              <a:rPr lang="zh-CN" altLang="en-US" sz="1600" dirty="0" smtClean="0">
                <a:latin typeface="+mn-ea"/>
                <a:cs typeface="Arial" panose="020B0604020202020204" pitchFamily="34" charset="0"/>
              </a:rPr>
              <a:t>年至</a:t>
            </a:r>
            <a:r>
              <a:rPr lang="en-US" altLang="zh-CN" sz="1600" dirty="0" smtClean="0">
                <a:latin typeface="+mn-ea"/>
                <a:cs typeface="Arial" panose="020B0604020202020204" pitchFamily="34" charset="0"/>
              </a:rPr>
              <a:t>1980</a:t>
            </a:r>
            <a:r>
              <a:rPr lang="zh-CN" altLang="en-US" sz="1600" dirty="0" smtClean="0">
                <a:latin typeface="+mn-ea"/>
                <a:cs typeface="Arial" panose="020B0604020202020204" pitchFamily="34" charset="0"/>
              </a:rPr>
              <a:t>年逝世，做笔记的习惯从未间断，</a:t>
            </a:r>
            <a:r>
              <a:rPr lang="en-US" altLang="zh-CN" sz="1600" dirty="0" smtClean="0">
                <a:latin typeface="+mn-ea"/>
                <a:cs typeface="Arial" panose="020B0604020202020204" pitchFamily="34" charset="0"/>
              </a:rPr>
              <a:t>60</a:t>
            </a:r>
            <a:r>
              <a:rPr lang="zh-CN" altLang="en-US" sz="1600" dirty="0" smtClean="0">
                <a:latin typeface="+mn-ea"/>
                <a:cs typeface="Arial" panose="020B0604020202020204" pitchFamily="34" charset="0"/>
              </a:rPr>
              <a:t>余年积累笔记近百册，共四五百万言。 </a:t>
            </a:r>
          </a:p>
          <a:p>
            <a:pPr marL="0" indent="0">
              <a:lnSpc>
                <a:spcPts val="2300"/>
              </a:lnSpc>
              <a:spcBef>
                <a:spcPts val="0"/>
              </a:spcBef>
              <a:spcAft>
                <a:spcPts val="600"/>
              </a:spcAft>
              <a:buFontTx/>
              <a:buNone/>
            </a:pPr>
            <a:r>
              <a:rPr lang="zh-CN" altLang="en-US" sz="1600" dirty="0" smtClean="0">
                <a:latin typeface="+mn-ea"/>
                <a:cs typeface="Arial" panose="020B0604020202020204" pitchFamily="34" charset="0"/>
              </a:rPr>
              <a:t>    钱锺书读书也爱做笔记，从上世纪</a:t>
            </a:r>
            <a:r>
              <a:rPr lang="en-US" altLang="zh-CN" sz="1600" dirty="0" smtClean="0">
                <a:latin typeface="+mn-ea"/>
                <a:cs typeface="Arial" panose="020B0604020202020204" pitchFamily="34" charset="0"/>
              </a:rPr>
              <a:t>30</a:t>
            </a:r>
            <a:r>
              <a:rPr lang="zh-CN" altLang="en-US" sz="1600" dirty="0" smtClean="0">
                <a:latin typeface="+mn-ea"/>
                <a:cs typeface="Arial" panose="020B0604020202020204" pitchFamily="34" charset="0"/>
              </a:rPr>
              <a:t>年代到</a:t>
            </a:r>
            <a:r>
              <a:rPr lang="en-US" altLang="zh-CN" sz="1600" dirty="0" smtClean="0">
                <a:latin typeface="+mn-ea"/>
                <a:cs typeface="Arial" panose="020B0604020202020204" pitchFamily="34" charset="0"/>
              </a:rPr>
              <a:t>90</a:t>
            </a:r>
            <a:r>
              <a:rPr lang="zh-CN" altLang="en-US" sz="1600" dirty="0" smtClean="0">
                <a:latin typeface="+mn-ea"/>
                <a:cs typeface="Arial" panose="020B0604020202020204" pitchFamily="34" charset="0"/>
              </a:rPr>
              <a:t>年代一直坚持，单是外文笔记就达</a:t>
            </a:r>
            <a:r>
              <a:rPr lang="en-US" altLang="zh-CN" sz="1600" dirty="0" smtClean="0">
                <a:latin typeface="+mn-ea"/>
                <a:cs typeface="Arial" panose="020B0604020202020204" pitchFamily="34" charset="0"/>
              </a:rPr>
              <a:t>200</a:t>
            </a:r>
            <a:r>
              <a:rPr lang="zh-CN" altLang="en-US" sz="1600" dirty="0" smtClean="0">
                <a:latin typeface="+mn-ea"/>
                <a:cs typeface="Arial" panose="020B0604020202020204" pitchFamily="34" charset="0"/>
              </a:rPr>
              <a:t>多本、</a:t>
            </a:r>
            <a:r>
              <a:rPr lang="en-US" altLang="zh-CN" sz="1600" dirty="0" smtClean="0">
                <a:latin typeface="+mn-ea"/>
                <a:cs typeface="Arial" panose="020B0604020202020204" pitchFamily="34" charset="0"/>
              </a:rPr>
              <a:t>3.5</a:t>
            </a:r>
            <a:r>
              <a:rPr lang="zh-CN" altLang="en-US" sz="1600" dirty="0" smtClean="0">
                <a:latin typeface="+mn-ea"/>
                <a:cs typeface="Arial" panose="020B0604020202020204" pitchFamily="34" charset="0"/>
              </a:rPr>
              <a:t>万多页。据杨绛所言，他的笔记本“从国外到国内，从上海到北京，从一个宿舍到另一个宿舍，从铁箱、木箱、纸箱，以至麻袋、枕套里出出进进。” </a:t>
            </a:r>
          </a:p>
          <a:p>
            <a:pPr marL="0" indent="0">
              <a:lnSpc>
                <a:spcPts val="2300"/>
              </a:lnSpc>
              <a:spcBef>
                <a:spcPts val="0"/>
              </a:spcBef>
              <a:spcAft>
                <a:spcPts val="600"/>
              </a:spcAft>
              <a:buFontTx/>
              <a:buNone/>
            </a:pPr>
            <a:r>
              <a:rPr lang="zh-CN" altLang="en-US" sz="1600" dirty="0" smtClean="0">
                <a:latin typeface="+mn-ea"/>
                <a:cs typeface="Arial" panose="020B0604020202020204" pitchFamily="34" charset="0"/>
              </a:rPr>
              <a:t>    蔡元培晚年总结自己读书多年却“没什么成就”，原因之一是“不能勤笔” 。“不能勤笔”即不能勤于做笔记。他说自己读书虽然只注意于他所认为“有用的或可爱的材料”，“但往往为速读起见，无暇把这几点摘抄出来，或在书上做一点特别的记号”，这样的后果是不易检索，需要用的时候“几乎不容易寻到”。 </a:t>
            </a:r>
          </a:p>
        </p:txBody>
      </p:sp>
    </p:spTree>
    <p:extLst>
      <p:ext uri="{BB962C8B-B14F-4D97-AF65-F5344CB8AC3E}">
        <p14:creationId xmlns:p14="http://schemas.microsoft.com/office/powerpoint/2010/main" val="59922780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六、资料收集</a:t>
            </a:r>
            <a:endParaRPr lang="zh-CN" altLang="en-US" sz="2400" dirty="0">
              <a:latin typeface="微软雅黑" panose="020B0503020204020204" pitchFamily="34" charset="-122"/>
              <a:ea typeface="微软雅黑" panose="020B0503020204020204" pitchFamily="34" charset="-122"/>
            </a:endParaRPr>
          </a:p>
        </p:txBody>
      </p:sp>
      <p:sp>
        <p:nvSpPr>
          <p:cNvPr id="5" name="Rectangle 3"/>
          <p:cNvSpPr txBox="1">
            <a:spLocks noChangeArrowheads="1"/>
          </p:cNvSpPr>
          <p:nvPr/>
        </p:nvSpPr>
        <p:spPr>
          <a:xfrm>
            <a:off x="871981" y="1677187"/>
            <a:ext cx="7470742" cy="37809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0"/>
              </a:spcBef>
              <a:buFontTx/>
              <a:buNone/>
            </a:pPr>
            <a:r>
              <a:rPr lang="zh-CN" altLang="en-US" sz="1800" dirty="0" smtClean="0">
                <a:ea typeface="宋体" panose="02010600030101010101" pitchFamily="2" charset="-122"/>
              </a:rPr>
              <a:t>         </a:t>
            </a:r>
            <a:r>
              <a:rPr lang="zh-CN" altLang="en-US" sz="1800" dirty="0" smtClean="0">
                <a:latin typeface="宋体" panose="02010600030101010101" pitchFamily="2" charset="-122"/>
                <a:ea typeface="宋体" panose="02010600030101010101" pitchFamily="2" charset="-122"/>
              </a:rPr>
              <a:t>做笔记，特别是摘录精彩的要点以备今后写论文引用时，必须注意三点</a:t>
            </a:r>
            <a:r>
              <a:rPr lang="en-US" altLang="zh-CN" sz="1800" dirty="0" smtClean="0">
                <a:latin typeface="宋体" panose="02010600030101010101" pitchFamily="2" charset="-122"/>
                <a:ea typeface="宋体" panose="02010600030101010101" pitchFamily="2" charset="-122"/>
              </a:rPr>
              <a:t>:</a:t>
            </a:r>
          </a:p>
          <a:p>
            <a:pPr marL="0" indent="0">
              <a:lnSpc>
                <a:spcPct val="150000"/>
              </a:lnSpc>
              <a:spcBef>
                <a:spcPts val="0"/>
              </a:spcBef>
              <a:buFontTx/>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①</a:t>
            </a:r>
            <a:r>
              <a:rPr lang="zh-CN" altLang="en-US" sz="1800" dirty="0" smtClean="0">
                <a:latin typeface="宋体" panose="02010600030101010101" pitchFamily="2" charset="-122"/>
                <a:ea typeface="宋体" panose="02010600030101010101" pitchFamily="2" charset="-122"/>
              </a:rPr>
              <a:t>不要图一时省力，不注明出处，不仅要注明论文作者、论文题目，而且要注明页码以备查找。</a:t>
            </a:r>
            <a:endParaRPr lang="en-US" altLang="zh-CN" sz="1800" dirty="0" smtClean="0">
              <a:latin typeface="宋体" panose="02010600030101010101" pitchFamily="2" charset="-122"/>
              <a:ea typeface="宋体" panose="02010600030101010101" pitchFamily="2" charset="-122"/>
            </a:endParaRPr>
          </a:p>
          <a:p>
            <a:pPr marL="0" indent="0">
              <a:lnSpc>
                <a:spcPct val="150000"/>
              </a:lnSpc>
              <a:spcBef>
                <a:spcPts val="0"/>
              </a:spcBef>
              <a:buFontTx/>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en-US" sz="1800" dirty="0" smtClean="0">
                <a:latin typeface="宋体" panose="02010600030101010101" pitchFamily="2" charset="-122"/>
                <a:ea typeface="宋体" panose="02010600030101010101" pitchFamily="2" charset="-122"/>
              </a:rPr>
              <a:t>②抄录后要校读一遍，保证以后引用时不会出错。</a:t>
            </a:r>
            <a:endParaRPr lang="en-US" altLang="zh-CN" sz="1800" dirty="0" smtClean="0">
              <a:latin typeface="宋体" panose="02010600030101010101" pitchFamily="2" charset="-122"/>
              <a:ea typeface="宋体" panose="02010600030101010101" pitchFamily="2" charset="-122"/>
            </a:endParaRPr>
          </a:p>
          <a:p>
            <a:pPr marL="0" indent="0">
              <a:lnSpc>
                <a:spcPct val="150000"/>
              </a:lnSpc>
              <a:spcBef>
                <a:spcPts val="0"/>
              </a:spcBef>
              <a:buFontTx/>
              <a:buNone/>
            </a:pPr>
            <a:r>
              <a:rPr lang="en-US" altLang="zh-CN" sz="1800" dirty="0">
                <a:latin typeface="宋体" panose="02010600030101010101" pitchFamily="2" charset="-122"/>
                <a:ea typeface="宋体" panose="02010600030101010101" pitchFamily="2" charset="-122"/>
              </a:rPr>
              <a:t> </a:t>
            </a:r>
            <a:r>
              <a:rPr lang="en-US" altLang="zh-CN" sz="1800" dirty="0" smtClean="0">
                <a:latin typeface="宋体" panose="02010600030101010101" pitchFamily="2" charset="-122"/>
                <a:ea typeface="宋体" panose="02010600030101010101" pitchFamily="2" charset="-122"/>
              </a:rPr>
              <a:t>   </a:t>
            </a:r>
            <a:r>
              <a:rPr lang="zh-CN" altLang="en-US" sz="1800" dirty="0" smtClean="0">
                <a:latin typeface="宋体" panose="02010600030101010101" pitchFamily="2" charset="-122"/>
                <a:ea typeface="宋体" panose="02010600030101010101" pitchFamily="2" charset="-122"/>
              </a:rPr>
              <a:t>③字迹不能潦草，否则过了一段时间自己也不认识了。摘录的文字要求首尾完整，一般抄录原文为主，也可以作内容摘要，</a:t>
            </a:r>
            <a:r>
              <a:rPr lang="zh-CN" altLang="en-US" sz="1800" dirty="0" smtClean="0">
                <a:ea typeface="宋体" panose="02010600030101010101" pitchFamily="2" charset="-122"/>
              </a:rPr>
              <a:t>并加上自己的见解。</a:t>
            </a:r>
          </a:p>
          <a:p>
            <a:pPr marL="0" indent="0">
              <a:lnSpc>
                <a:spcPct val="150000"/>
              </a:lnSpc>
              <a:spcBef>
                <a:spcPts val="0"/>
              </a:spcBef>
              <a:buFontTx/>
              <a:buNone/>
            </a:pPr>
            <a:endParaRPr lang="en-US" altLang="zh-CN" sz="1800" dirty="0" smtClean="0">
              <a:latin typeface="宋体" panose="02010600030101010101" pitchFamily="2" charset="-122"/>
              <a:ea typeface="宋体" panose="02010600030101010101" pitchFamily="2" charset="-122"/>
            </a:endParaRPr>
          </a:p>
          <a:p>
            <a:pPr marL="0" indent="0">
              <a:lnSpc>
                <a:spcPct val="150000"/>
              </a:lnSpc>
              <a:spcBef>
                <a:spcPts val="0"/>
              </a:spcBef>
              <a:buFontTx/>
              <a:buNone/>
            </a:pPr>
            <a:endParaRPr lang="zh-CN" altLang="en-US" sz="1800" dirty="0" smtClean="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41046095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六、资料收集</a:t>
            </a:r>
            <a:endParaRPr lang="zh-CN" altLang="en-US" sz="2400" dirty="0">
              <a:latin typeface="微软雅黑" panose="020B0503020204020204" pitchFamily="34" charset="-122"/>
              <a:ea typeface="微软雅黑" panose="020B0503020204020204" pitchFamily="34" charset="-122"/>
            </a:endParaRPr>
          </a:p>
        </p:txBody>
      </p:sp>
      <p:sp>
        <p:nvSpPr>
          <p:cNvPr id="6" name="Rectangle 3"/>
          <p:cNvSpPr txBox="1">
            <a:spLocks noChangeArrowheads="1"/>
          </p:cNvSpPr>
          <p:nvPr/>
        </p:nvSpPr>
        <p:spPr>
          <a:xfrm>
            <a:off x="789383" y="1453299"/>
            <a:ext cx="7824885" cy="403310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spcAft>
                <a:spcPts val="600"/>
              </a:spcAft>
              <a:buFontTx/>
              <a:buNone/>
            </a:pPr>
            <a:r>
              <a:rPr lang="zh-CN" altLang="en-US" sz="1800" b="1" smtClean="0">
                <a:solidFill>
                  <a:srgbClr val="C00000"/>
                </a:solidFill>
                <a:latin typeface="+mn-ea"/>
                <a:sym typeface="Symbol" panose="05050102010706020507" pitchFamily="18" charset="2"/>
              </a:rPr>
              <a:t>研究资料的整理：</a:t>
            </a:r>
            <a:endParaRPr lang="zh-CN" altLang="en-US" sz="1800" b="1" smtClean="0">
              <a:solidFill>
                <a:srgbClr val="C00000"/>
              </a:solidFill>
              <a:latin typeface="+mn-ea"/>
            </a:endParaRPr>
          </a:p>
          <a:p>
            <a:pPr marL="0" indent="457200">
              <a:lnSpc>
                <a:spcPct val="150000"/>
              </a:lnSpc>
              <a:spcBef>
                <a:spcPts val="0"/>
              </a:spcBef>
              <a:buFontTx/>
              <a:buNone/>
            </a:pPr>
            <a:r>
              <a:rPr lang="zh-CN" altLang="en-US" sz="1800" smtClean="0">
                <a:latin typeface="+mn-ea"/>
              </a:rPr>
              <a:t> </a:t>
            </a:r>
            <a:r>
              <a:rPr lang="en-US" altLang="zh-CN" sz="1800" smtClean="0">
                <a:latin typeface="+mn-ea"/>
              </a:rPr>
              <a:t>1.</a:t>
            </a:r>
            <a:r>
              <a:rPr lang="zh-CN" altLang="en-US" sz="1800" smtClean="0">
                <a:latin typeface="+mn-ea"/>
              </a:rPr>
              <a:t>资料的筛选：去伪存真，保留典型；</a:t>
            </a:r>
          </a:p>
          <a:p>
            <a:pPr marL="0" indent="457200">
              <a:lnSpc>
                <a:spcPct val="150000"/>
              </a:lnSpc>
              <a:spcBef>
                <a:spcPts val="0"/>
              </a:spcBef>
              <a:buFontTx/>
              <a:buNone/>
            </a:pPr>
            <a:r>
              <a:rPr lang="zh-CN" altLang="en-US" sz="1800" smtClean="0">
                <a:latin typeface="+mn-ea"/>
              </a:rPr>
              <a:t> </a:t>
            </a:r>
            <a:r>
              <a:rPr lang="en-US" altLang="zh-CN" sz="1800" smtClean="0">
                <a:latin typeface="+mn-ea"/>
              </a:rPr>
              <a:t>2.</a:t>
            </a:r>
            <a:r>
              <a:rPr lang="zh-CN" altLang="en-US" sz="1800" smtClean="0">
                <a:latin typeface="+mn-ea"/>
              </a:rPr>
              <a:t>资料的编码：指用分析的概念或者数字、符号对收集的资料（记录的文字）进行标注；</a:t>
            </a:r>
          </a:p>
          <a:p>
            <a:pPr marL="0" indent="457200">
              <a:lnSpc>
                <a:spcPct val="150000"/>
              </a:lnSpc>
              <a:spcBef>
                <a:spcPts val="0"/>
              </a:spcBef>
              <a:buFontTx/>
              <a:buNone/>
            </a:pPr>
            <a:r>
              <a:rPr lang="zh-CN" altLang="en-US" sz="1800" smtClean="0">
                <a:latin typeface="+mn-ea"/>
              </a:rPr>
              <a:t> </a:t>
            </a:r>
            <a:r>
              <a:rPr lang="en-US" altLang="zh-CN" sz="1800" smtClean="0">
                <a:latin typeface="+mn-ea"/>
              </a:rPr>
              <a:t>3.</a:t>
            </a:r>
            <a:r>
              <a:rPr lang="zh-CN" altLang="en-US" sz="1800" smtClean="0">
                <a:latin typeface="+mn-ea"/>
              </a:rPr>
              <a:t>资料的分类：在编码的基础上，把同一类编码的资料归拢在一起；</a:t>
            </a:r>
          </a:p>
          <a:p>
            <a:pPr marL="0" indent="457200">
              <a:lnSpc>
                <a:spcPct val="150000"/>
              </a:lnSpc>
              <a:spcBef>
                <a:spcPts val="0"/>
              </a:spcBef>
              <a:buFontTx/>
              <a:buNone/>
            </a:pPr>
            <a:r>
              <a:rPr lang="zh-CN" altLang="en-US" sz="1800" smtClean="0">
                <a:latin typeface="+mn-ea"/>
              </a:rPr>
              <a:t> </a:t>
            </a:r>
            <a:r>
              <a:rPr lang="en-US" altLang="zh-CN" sz="1800" smtClean="0">
                <a:latin typeface="+mn-ea"/>
              </a:rPr>
              <a:t>4.</a:t>
            </a:r>
            <a:r>
              <a:rPr lang="zh-CN" altLang="en-US" sz="1800" smtClean="0">
                <a:latin typeface="+mn-ea"/>
              </a:rPr>
              <a:t>资料的分析：分而析之、寻找联系、发现规律、形成结论。</a:t>
            </a:r>
          </a:p>
          <a:p>
            <a:pPr marL="0" indent="457200">
              <a:lnSpc>
                <a:spcPct val="150000"/>
              </a:lnSpc>
              <a:spcBef>
                <a:spcPts val="0"/>
              </a:spcBef>
              <a:buFontTx/>
              <a:buNone/>
            </a:pPr>
            <a:r>
              <a:rPr lang="zh-CN" altLang="en-US" sz="1800" smtClean="0">
                <a:latin typeface="+mn-ea"/>
              </a:rPr>
              <a:t>（</a:t>
            </a:r>
            <a:r>
              <a:rPr lang="en-US" altLang="zh-CN" sz="1800" smtClean="0">
                <a:latin typeface="+mn-ea"/>
              </a:rPr>
              <a:t>1</a:t>
            </a:r>
            <a:r>
              <a:rPr lang="zh-CN" altLang="en-US" sz="1800" smtClean="0">
                <a:latin typeface="+mn-ea"/>
              </a:rPr>
              <a:t>）数学分析：统计描述、统计推断和统计分析三种方式。</a:t>
            </a:r>
          </a:p>
          <a:p>
            <a:pPr marL="0" indent="457200">
              <a:lnSpc>
                <a:spcPct val="150000"/>
              </a:lnSpc>
              <a:spcBef>
                <a:spcPts val="0"/>
              </a:spcBef>
              <a:buFontTx/>
              <a:buNone/>
            </a:pPr>
            <a:r>
              <a:rPr lang="zh-CN" altLang="en-US" sz="1800" smtClean="0">
                <a:latin typeface="+mn-ea"/>
              </a:rPr>
              <a:t>（</a:t>
            </a:r>
            <a:r>
              <a:rPr lang="en-US" altLang="zh-CN" sz="1800" smtClean="0">
                <a:latin typeface="+mn-ea"/>
              </a:rPr>
              <a:t>2</a:t>
            </a:r>
            <a:r>
              <a:rPr lang="zh-CN" altLang="en-US" sz="1800" smtClean="0">
                <a:latin typeface="+mn-ea"/>
              </a:rPr>
              <a:t>）逻辑分析：逻辑分析主要包括分析与综合、比较、抽象与概括、归纳与演绎等。 </a:t>
            </a:r>
            <a:endParaRPr lang="zh-CN" altLang="en-US" sz="1800" dirty="0" smtClean="0">
              <a:latin typeface="+mn-ea"/>
            </a:endParaRPr>
          </a:p>
        </p:txBody>
      </p:sp>
    </p:spTree>
    <p:extLst>
      <p:ext uri="{BB962C8B-B14F-4D97-AF65-F5344CB8AC3E}">
        <p14:creationId xmlns:p14="http://schemas.microsoft.com/office/powerpoint/2010/main" val="41110086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七、课题成果的呈现</a:t>
            </a:r>
            <a:endParaRPr lang="zh-CN" altLang="en-US" sz="2400" dirty="0">
              <a:latin typeface="微软雅黑" panose="020B0503020204020204" pitchFamily="34" charset="-122"/>
              <a:ea typeface="微软雅黑" panose="020B0503020204020204" pitchFamily="34" charset="-122"/>
            </a:endParaRPr>
          </a:p>
        </p:txBody>
      </p:sp>
      <p:sp>
        <p:nvSpPr>
          <p:cNvPr id="7" name="Rectangle 3"/>
          <p:cNvSpPr txBox="1">
            <a:spLocks noChangeArrowheads="1"/>
          </p:cNvSpPr>
          <p:nvPr/>
        </p:nvSpPr>
        <p:spPr>
          <a:xfrm>
            <a:off x="902505" y="1580528"/>
            <a:ext cx="7327095" cy="350051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200000"/>
              </a:lnSpc>
              <a:spcBef>
                <a:spcPts val="0"/>
              </a:spcBef>
              <a:buFontTx/>
              <a:buNone/>
            </a:pPr>
            <a:r>
              <a:rPr lang="zh-CN" altLang="en-US" sz="1800" dirty="0" smtClean="0">
                <a:latin typeface="+mn-ea"/>
              </a:rPr>
              <a:t>课题成果是指在研究过程中获得的研究结论、观点的呈现形式。课题研究者要有强烈的成果意识。</a:t>
            </a:r>
          </a:p>
          <a:p>
            <a:pPr marL="0" indent="457200">
              <a:lnSpc>
                <a:spcPct val="200000"/>
              </a:lnSpc>
              <a:spcBef>
                <a:spcPts val="0"/>
              </a:spcBef>
              <a:buFontTx/>
              <a:buNone/>
            </a:pPr>
            <a:r>
              <a:rPr lang="zh-CN" altLang="en-US" sz="1800" dirty="0" smtClean="0">
                <a:latin typeface="+mn-ea"/>
              </a:rPr>
              <a:t>（</a:t>
            </a:r>
            <a:r>
              <a:rPr lang="en-US" altLang="zh-CN" sz="1800" dirty="0" smtClean="0">
                <a:latin typeface="+mn-ea"/>
              </a:rPr>
              <a:t>1</a:t>
            </a:r>
            <a:r>
              <a:rPr lang="zh-CN" altLang="en-US" sz="1800" dirty="0" smtClean="0">
                <a:latin typeface="+mn-ea"/>
              </a:rPr>
              <a:t>）发表论文；</a:t>
            </a:r>
          </a:p>
          <a:p>
            <a:pPr marL="0" indent="457200">
              <a:lnSpc>
                <a:spcPct val="200000"/>
              </a:lnSpc>
              <a:spcBef>
                <a:spcPts val="0"/>
              </a:spcBef>
              <a:buFontTx/>
              <a:buNone/>
            </a:pPr>
            <a:r>
              <a:rPr lang="zh-CN" altLang="en-US" sz="1800" dirty="0" smtClean="0">
                <a:latin typeface="+mn-ea"/>
              </a:rPr>
              <a:t>（</a:t>
            </a:r>
            <a:r>
              <a:rPr lang="en-US" altLang="zh-CN" sz="1800" dirty="0" smtClean="0">
                <a:latin typeface="+mn-ea"/>
              </a:rPr>
              <a:t>2</a:t>
            </a:r>
            <a:r>
              <a:rPr lang="zh-CN" altLang="en-US" sz="1800" dirty="0" smtClean="0">
                <a:latin typeface="+mn-ea"/>
              </a:rPr>
              <a:t>）出版专著；</a:t>
            </a:r>
          </a:p>
          <a:p>
            <a:pPr marL="0" indent="457200">
              <a:lnSpc>
                <a:spcPct val="200000"/>
              </a:lnSpc>
              <a:spcBef>
                <a:spcPts val="0"/>
              </a:spcBef>
              <a:buFontTx/>
              <a:buNone/>
            </a:pPr>
            <a:r>
              <a:rPr lang="zh-CN" altLang="en-US" sz="1800" dirty="0" smtClean="0">
                <a:latin typeface="+mn-ea"/>
              </a:rPr>
              <a:t>（</a:t>
            </a:r>
            <a:r>
              <a:rPr lang="en-US" altLang="zh-CN" sz="1800" dirty="0" smtClean="0">
                <a:latin typeface="+mn-ea"/>
              </a:rPr>
              <a:t>3</a:t>
            </a:r>
            <a:r>
              <a:rPr lang="zh-CN" altLang="en-US" sz="1800" dirty="0" smtClean="0">
                <a:latin typeface="+mn-ea"/>
              </a:rPr>
              <a:t>）政策咨询报告、调查报告；</a:t>
            </a:r>
          </a:p>
          <a:p>
            <a:pPr marL="0" indent="457200">
              <a:lnSpc>
                <a:spcPct val="200000"/>
              </a:lnSpc>
              <a:spcBef>
                <a:spcPts val="0"/>
              </a:spcBef>
              <a:buFontTx/>
              <a:buNone/>
            </a:pPr>
            <a:r>
              <a:rPr lang="zh-CN" altLang="en-US" sz="1800" dirty="0" smtClean="0">
                <a:latin typeface="+mn-ea"/>
              </a:rPr>
              <a:t>（</a:t>
            </a:r>
            <a:r>
              <a:rPr lang="en-US" altLang="zh-CN" sz="1800" dirty="0" smtClean="0">
                <a:latin typeface="+mn-ea"/>
              </a:rPr>
              <a:t>4</a:t>
            </a:r>
            <a:r>
              <a:rPr lang="zh-CN" altLang="en-US" sz="1800" dirty="0" smtClean="0">
                <a:latin typeface="+mn-ea"/>
              </a:rPr>
              <a:t>）其它成果形式，比如教材、课件等。</a:t>
            </a:r>
          </a:p>
        </p:txBody>
      </p:sp>
    </p:spTree>
    <p:extLst>
      <p:ext uri="{BB962C8B-B14F-4D97-AF65-F5344CB8AC3E}">
        <p14:creationId xmlns:p14="http://schemas.microsoft.com/office/powerpoint/2010/main" val="30228010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七、课题成果的呈现</a:t>
            </a:r>
            <a:endParaRPr lang="zh-CN" altLang="en-US" sz="2400" dirty="0">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a:xfrm>
            <a:off x="789383" y="1588416"/>
            <a:ext cx="7517876" cy="380371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buFontTx/>
              <a:buNone/>
            </a:pPr>
            <a:r>
              <a:rPr lang="zh-CN" altLang="en-US" sz="1800" b="1" smtClean="0">
                <a:solidFill>
                  <a:srgbClr val="C00000"/>
                </a:solidFill>
                <a:latin typeface="+mn-ea"/>
              </a:rPr>
              <a:t>要多写论文并力争发表</a:t>
            </a:r>
            <a:r>
              <a:rPr lang="en-US" altLang="zh-CN" sz="1800" b="1" smtClean="0">
                <a:solidFill>
                  <a:srgbClr val="C00000"/>
                </a:solidFill>
                <a:latin typeface="+mn-ea"/>
              </a:rPr>
              <a:t>:</a:t>
            </a:r>
            <a:endParaRPr lang="en-US" altLang="zh-CN" sz="1800" smtClean="0">
              <a:solidFill>
                <a:srgbClr val="C00000"/>
              </a:solidFill>
              <a:latin typeface="+mn-ea"/>
            </a:endParaRPr>
          </a:p>
          <a:p>
            <a:pPr marL="0" indent="457200">
              <a:lnSpc>
                <a:spcPct val="150000"/>
              </a:lnSpc>
              <a:spcBef>
                <a:spcPts val="0"/>
              </a:spcBef>
              <a:buFontTx/>
              <a:buNone/>
            </a:pPr>
            <a:r>
              <a:rPr lang="zh-CN" altLang="en-US" sz="1800" smtClean="0">
                <a:latin typeface="+mn-ea"/>
              </a:rPr>
              <a:t>有人说写作无技巧，我不同意。写作、尤其是学术论文写作还是有技巧的。写学术论文是一种证明性写作，是以实证或阐释的方式，认识人类活动显现的关系、行为、思想、制度、过程和问题。这种认识必须基于证据：使用专业语言、概念、逻辑和方法，对一个观点进行证明。</a:t>
            </a:r>
          </a:p>
          <a:p>
            <a:pPr marL="0" indent="457200">
              <a:lnSpc>
                <a:spcPct val="150000"/>
              </a:lnSpc>
              <a:spcBef>
                <a:spcPts val="0"/>
              </a:spcBef>
              <a:buFontTx/>
              <a:buNone/>
            </a:pPr>
            <a:r>
              <a:rPr lang="zh-CN" altLang="en-US" sz="1800" b="1" smtClean="0">
                <a:solidFill>
                  <a:srgbClr val="C00000"/>
                </a:solidFill>
                <a:latin typeface="+mn-ea"/>
              </a:rPr>
              <a:t>“清晰、正确、简明、完整、说服力和逻辑性强”</a:t>
            </a:r>
            <a:r>
              <a:rPr lang="zh-CN" altLang="zh-CN" sz="1800" b="1" smtClean="0">
                <a:solidFill>
                  <a:srgbClr val="C00000"/>
                </a:solidFill>
                <a:latin typeface="+mn-ea"/>
              </a:rPr>
              <a:t> </a:t>
            </a:r>
            <a:r>
              <a:rPr lang="zh-CN" altLang="zh-CN" sz="1800" smtClean="0">
                <a:latin typeface="+mn-ea"/>
              </a:rPr>
              <a:t>是高水平科技论文的5条基木写作标准，适用于论文中的所有内容，包括题目、摘要、引言、理论推导、</a:t>
            </a:r>
            <a:r>
              <a:rPr lang="zh-CN" altLang="en-US" sz="1800" smtClean="0">
                <a:latin typeface="+mn-ea"/>
              </a:rPr>
              <a:t>研究</a:t>
            </a:r>
            <a:r>
              <a:rPr lang="zh-CN" altLang="zh-CN" sz="1800" smtClean="0">
                <a:latin typeface="+mn-ea"/>
              </a:rPr>
              <a:t>方法、结果分析、结论和参考文献及其标注，也适用于插图和表格。</a:t>
            </a:r>
            <a:endParaRPr lang="en-US" altLang="zh-CN" sz="1800" dirty="0" smtClean="0">
              <a:latin typeface="+mn-ea"/>
            </a:endParaRPr>
          </a:p>
        </p:txBody>
      </p:sp>
    </p:spTree>
    <p:extLst>
      <p:ext uri="{BB962C8B-B14F-4D97-AF65-F5344CB8AC3E}">
        <p14:creationId xmlns:p14="http://schemas.microsoft.com/office/powerpoint/2010/main" val="160083394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Rectangle 3"/>
          <p:cNvSpPr txBox="1">
            <a:spLocks noChangeArrowheads="1"/>
          </p:cNvSpPr>
          <p:nvPr/>
        </p:nvSpPr>
        <p:spPr bwMode="auto">
          <a:xfrm>
            <a:off x="801544" y="2016576"/>
            <a:ext cx="7686846" cy="3987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eaLnBrk="1" hangingPunct="1">
              <a:lnSpc>
                <a:spcPct val="150000"/>
              </a:lnSpc>
            </a:pPr>
            <a:r>
              <a:rPr kumimoji="1" lang="zh-CN" altLang="en-US" b="1" dirty="0" smtClean="0">
                <a:latin typeface="宋体" panose="02010600030101010101" pitchFamily="2" charset="-122"/>
              </a:rPr>
              <a:t>（一）课题的核心概念及其界定</a:t>
            </a:r>
            <a:endParaRPr kumimoji="1" lang="en-US" altLang="zh-CN" dirty="0">
              <a:latin typeface="宋体" panose="02010600030101010101" pitchFamily="2" charset="-122"/>
            </a:endParaRPr>
          </a:p>
          <a:p>
            <a:pPr indent="457200" eaLnBrk="1" hangingPunct="1">
              <a:lnSpc>
                <a:spcPct val="150000"/>
              </a:lnSpc>
            </a:pPr>
            <a:r>
              <a:rPr kumimoji="1" lang="en-US" altLang="zh-CN" dirty="0" smtClean="0">
                <a:latin typeface="宋体" panose="02010600030101010101" pitchFamily="2" charset="-122"/>
              </a:rPr>
              <a:t>1.</a:t>
            </a:r>
            <a:r>
              <a:rPr kumimoji="1" lang="zh-CN" altLang="en-US" dirty="0" smtClean="0">
                <a:latin typeface="宋体" panose="02010600030101010101" pitchFamily="2" charset="-122"/>
              </a:rPr>
              <a:t>课题名称要求</a:t>
            </a:r>
            <a:r>
              <a:rPr kumimoji="1" lang="zh-CN" altLang="en-US" dirty="0">
                <a:solidFill>
                  <a:srgbClr val="FF0000"/>
                </a:solidFill>
                <a:latin typeface="宋体" panose="02010600030101010101" pitchFamily="2" charset="-122"/>
              </a:rPr>
              <a:t>简明、贴切、清晰</a:t>
            </a:r>
            <a:r>
              <a:rPr kumimoji="1" lang="zh-CN" altLang="en-US" dirty="0">
                <a:latin typeface="宋体" panose="02010600030101010101" pitchFamily="2" charset="-122"/>
              </a:rPr>
              <a:t>；常用陈述式句型表述</a:t>
            </a:r>
            <a:r>
              <a:rPr kumimoji="1" lang="zh-CN" altLang="en-US" dirty="0" smtClean="0">
                <a:latin typeface="宋体" panose="02010600030101010101" pitchFamily="2" charset="-122"/>
              </a:rPr>
              <a:t>。</a:t>
            </a:r>
            <a:endParaRPr kumimoji="1" lang="en-US" altLang="zh-CN" dirty="0" smtClean="0">
              <a:latin typeface="宋体" panose="02010600030101010101" pitchFamily="2" charset="-122"/>
            </a:endParaRPr>
          </a:p>
          <a:p>
            <a:pPr indent="457200" eaLnBrk="1" hangingPunct="1">
              <a:lnSpc>
                <a:spcPct val="150000"/>
              </a:lnSpc>
            </a:pPr>
            <a:r>
              <a:rPr kumimoji="1" lang="en-US" altLang="zh-CN" dirty="0" smtClean="0">
                <a:latin typeface="宋体" panose="02010600030101010101" pitchFamily="2" charset="-122"/>
              </a:rPr>
              <a:t>2.</a:t>
            </a:r>
            <a:r>
              <a:rPr kumimoji="1" lang="zh-CN" altLang="en-US" dirty="0" smtClean="0">
                <a:latin typeface="宋体" panose="02010600030101010101" pitchFamily="2" charset="-122"/>
              </a:rPr>
              <a:t>核心概念及其界定。</a:t>
            </a:r>
            <a:endParaRPr kumimoji="1" lang="zh-CN" altLang="en-US" dirty="0">
              <a:latin typeface="宋体" panose="02010600030101010101" pitchFamily="2" charset="-122"/>
            </a:endParaRPr>
          </a:p>
          <a:p>
            <a:pPr indent="457200" eaLnBrk="1" hangingPunct="1">
              <a:lnSpc>
                <a:spcPct val="150000"/>
              </a:lnSpc>
            </a:pPr>
            <a:r>
              <a:rPr kumimoji="1" lang="zh-CN" altLang="en-US" b="1" dirty="0" smtClean="0">
                <a:latin typeface="宋体" panose="02010600030101010101" pitchFamily="2" charset="-122"/>
              </a:rPr>
              <a:t>（二）国内外同一研究领域现状与研究的价值</a:t>
            </a:r>
            <a:endParaRPr kumimoji="1" lang="en-US" altLang="zh-CN" dirty="0">
              <a:latin typeface="宋体" panose="02010600030101010101" pitchFamily="2" charset="-122"/>
            </a:endParaRPr>
          </a:p>
          <a:p>
            <a:pPr indent="457200" eaLnBrk="1" hangingPunct="1">
              <a:lnSpc>
                <a:spcPct val="150000"/>
              </a:lnSpc>
            </a:pPr>
            <a:r>
              <a:rPr kumimoji="1" lang="zh-CN" altLang="en-US" dirty="0" smtClean="0">
                <a:latin typeface="宋体" panose="02010600030101010101" pitchFamily="2" charset="-122"/>
              </a:rPr>
              <a:t>这</a:t>
            </a:r>
            <a:r>
              <a:rPr kumimoji="1" lang="zh-CN" altLang="en-US" dirty="0">
                <a:latin typeface="宋体" panose="02010600030101010101" pitchFamily="2" charset="-122"/>
              </a:rPr>
              <a:t>部分主要阐述为什么要提出研究这样</a:t>
            </a:r>
            <a:r>
              <a:rPr kumimoji="1" lang="zh-CN" altLang="en-US" dirty="0" smtClean="0">
                <a:latin typeface="宋体" panose="02010600030101010101" pitchFamily="2" charset="-122"/>
              </a:rPr>
              <a:t>的课题。</a:t>
            </a:r>
            <a:r>
              <a:rPr kumimoji="1" lang="zh-CN" altLang="en-US" dirty="0">
                <a:latin typeface="宋体" panose="02010600030101010101" pitchFamily="2" charset="-122"/>
              </a:rPr>
              <a:t>一般包括提出这一问题的背景（通常结合时代、学校或者个人的实际情况进行阐述）；国内外研究综述（介绍国内外研究者对这一问题的研究有哪些成果和可以借鉴的地方，更重要的是，目前的研究成果有哪些不足，进而提出自己的研究问题）；课题研究价值包括理论价值和实践价值</a:t>
            </a:r>
            <a:r>
              <a:rPr kumimoji="1" lang="zh-CN" altLang="en-US" dirty="0" smtClean="0">
                <a:latin typeface="宋体" panose="02010600030101010101" pitchFamily="2" charset="-122"/>
              </a:rPr>
              <a:t>。</a:t>
            </a:r>
            <a:r>
              <a:rPr kumimoji="1" lang="zh-CN" altLang="en-US" b="1" dirty="0" smtClean="0">
                <a:latin typeface="宋体" panose="02010600030101010101" pitchFamily="2" charset="-122"/>
              </a:rPr>
              <a:t>   </a:t>
            </a:r>
            <a:endParaRPr kumimoji="1" lang="zh-CN" altLang="en-US" dirty="0">
              <a:latin typeface="宋体" panose="02010600030101010101" pitchFamily="2" charset="-122"/>
            </a:endParaRPr>
          </a:p>
        </p:txBody>
      </p:sp>
      <p:sp>
        <p:nvSpPr>
          <p:cNvPr id="6" name="Rectangle 2"/>
          <p:cNvSpPr txBox="1">
            <a:spLocks noChangeArrowheads="1"/>
          </p:cNvSpPr>
          <p:nvPr/>
        </p:nvSpPr>
        <p:spPr bwMode="auto">
          <a:xfrm>
            <a:off x="758414" y="1474149"/>
            <a:ext cx="4205472" cy="464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dirty="0">
                <a:latin typeface="微软雅黑" panose="020B0503020204020204" pitchFamily="34" charset="-122"/>
                <a:ea typeface="微软雅黑" panose="020B0503020204020204" pitchFamily="34" charset="-122"/>
              </a:rPr>
              <a:t>课题研究设计与论证</a:t>
            </a:r>
            <a:r>
              <a:rPr lang="zh-CN" altLang="en-US" dirty="0" smtClean="0">
                <a:latin typeface="微软雅黑" panose="020B0503020204020204" pitchFamily="34" charset="-122"/>
                <a:ea typeface="微软雅黑" panose="020B0503020204020204" pitchFamily="34" charset="-122"/>
              </a:rPr>
              <a:t>报告部分内容简析</a:t>
            </a:r>
            <a:endParaRPr lang="zh-CN" altLang="en-US" dirty="0">
              <a:solidFill>
                <a:srgbClr val="C00000"/>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5382452"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二、课题</a:t>
            </a:r>
            <a:r>
              <a:rPr lang="zh-CN" altLang="en-US" sz="2400" dirty="0">
                <a:latin typeface="微软雅黑" panose="020B0503020204020204" pitchFamily="34" charset="-122"/>
                <a:ea typeface="微软雅黑" panose="020B0503020204020204" pitchFamily="34" charset="-122"/>
              </a:rPr>
              <a:t>申报书要求以及申报书结构</a:t>
            </a:r>
          </a:p>
        </p:txBody>
      </p:sp>
    </p:spTree>
    <p:extLst>
      <p:ext uri="{BB962C8B-B14F-4D97-AF65-F5344CB8AC3E}">
        <p14:creationId xmlns:p14="http://schemas.microsoft.com/office/powerpoint/2010/main" val="91213721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七、课题成果的呈现</a:t>
            </a:r>
            <a:endParaRPr lang="zh-CN" altLang="en-US" sz="2400" dirty="0">
              <a:latin typeface="微软雅黑" panose="020B0503020204020204" pitchFamily="34" charset="-122"/>
              <a:ea typeface="微软雅黑" panose="020B0503020204020204" pitchFamily="34" charset="-122"/>
            </a:endParaRPr>
          </a:p>
        </p:txBody>
      </p:sp>
      <p:sp>
        <p:nvSpPr>
          <p:cNvPr id="6" name="Rectangle 3"/>
          <p:cNvSpPr txBox="1">
            <a:spLocks noChangeArrowheads="1"/>
          </p:cNvSpPr>
          <p:nvPr/>
        </p:nvSpPr>
        <p:spPr>
          <a:xfrm>
            <a:off x="789383" y="1564850"/>
            <a:ext cx="7565011" cy="414779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spcAft>
                <a:spcPts val="600"/>
              </a:spcAft>
              <a:buFontTx/>
              <a:buNone/>
            </a:pPr>
            <a:r>
              <a:rPr lang="zh-CN" altLang="en-US" sz="1800" b="1" smtClean="0">
                <a:solidFill>
                  <a:srgbClr val="C00000"/>
                </a:solidFill>
                <a:latin typeface="+mn-ea"/>
              </a:rPr>
              <a:t>写论文</a:t>
            </a:r>
            <a:endParaRPr lang="en-US" altLang="zh-CN" sz="1800" b="1" smtClean="0">
              <a:solidFill>
                <a:srgbClr val="C00000"/>
              </a:solidFill>
              <a:latin typeface="+mn-ea"/>
            </a:endParaRPr>
          </a:p>
          <a:p>
            <a:pPr marL="0" indent="457200">
              <a:lnSpc>
                <a:spcPct val="150000"/>
              </a:lnSpc>
              <a:spcBef>
                <a:spcPts val="0"/>
              </a:spcBef>
              <a:buFontTx/>
              <a:buNone/>
            </a:pPr>
            <a:r>
              <a:rPr lang="zh-CN" altLang="en-US" sz="1800" smtClean="0">
                <a:latin typeface="+mn-ea"/>
              </a:rPr>
              <a:t>西方修辞学中常见的“六步说理”（当然可以根据需要来简约或扩充）。这六步分别是</a:t>
            </a:r>
            <a:r>
              <a:rPr lang="en-US" altLang="zh-CN" sz="1800" smtClean="0">
                <a:latin typeface="+mn-ea"/>
              </a:rPr>
              <a:t>1.</a:t>
            </a:r>
            <a:r>
              <a:rPr lang="zh-CN" altLang="en-US" sz="1800" smtClean="0">
                <a:latin typeface="+mn-ea"/>
              </a:rPr>
              <a:t>引介：引入话题（</a:t>
            </a:r>
            <a:r>
              <a:rPr lang="en-US" altLang="zh-CN" sz="1800" smtClean="0">
                <a:latin typeface="+mn-ea"/>
              </a:rPr>
              <a:t>Entrance,introduction</a:t>
            </a:r>
            <a:r>
              <a:rPr lang="zh-CN" altLang="en-US" sz="1800" smtClean="0">
                <a:latin typeface="+mn-ea"/>
              </a:rPr>
              <a:t>）；</a:t>
            </a:r>
            <a:r>
              <a:rPr lang="en-US" altLang="zh-CN" sz="1800" smtClean="0">
                <a:latin typeface="+mn-ea"/>
              </a:rPr>
              <a:t>2.</a:t>
            </a:r>
            <a:r>
              <a:rPr lang="zh-CN" altLang="en-US" sz="1800" smtClean="0">
                <a:latin typeface="+mn-ea"/>
              </a:rPr>
              <a:t>分题（</a:t>
            </a:r>
            <a:r>
              <a:rPr lang="en-US" altLang="zh-CN" sz="1800" smtClean="0">
                <a:latin typeface="+mn-ea"/>
              </a:rPr>
              <a:t>division</a:t>
            </a:r>
            <a:r>
              <a:rPr lang="zh-CN" altLang="en-US" sz="1800" smtClean="0">
                <a:latin typeface="+mn-ea"/>
              </a:rPr>
              <a:t>）；</a:t>
            </a:r>
            <a:r>
              <a:rPr lang="en-US" altLang="zh-CN" sz="1800" smtClean="0">
                <a:latin typeface="+mn-ea"/>
              </a:rPr>
              <a:t>3.</a:t>
            </a:r>
            <a:r>
              <a:rPr lang="zh-CN" altLang="en-US" sz="1800" smtClean="0">
                <a:latin typeface="+mn-ea"/>
              </a:rPr>
              <a:t>正题（</a:t>
            </a:r>
            <a:r>
              <a:rPr lang="en-US" altLang="zh-CN" sz="1800" smtClean="0">
                <a:latin typeface="+mn-ea"/>
              </a:rPr>
              <a:t>confirmation</a:t>
            </a:r>
            <a:r>
              <a:rPr lang="zh-CN" altLang="en-US" sz="1800" smtClean="0">
                <a:latin typeface="+mn-ea"/>
              </a:rPr>
              <a:t>）；</a:t>
            </a:r>
            <a:r>
              <a:rPr lang="en-US" altLang="zh-CN" sz="1800" smtClean="0">
                <a:latin typeface="+mn-ea"/>
              </a:rPr>
              <a:t>4.</a:t>
            </a:r>
            <a:r>
              <a:rPr lang="zh-CN" altLang="en-US" sz="1800" smtClean="0">
                <a:latin typeface="+mn-ea"/>
              </a:rPr>
              <a:t>反题（</a:t>
            </a:r>
            <a:r>
              <a:rPr lang="en-US" altLang="zh-CN" sz="1800" smtClean="0">
                <a:latin typeface="+mn-ea"/>
              </a:rPr>
              <a:t>confutation</a:t>
            </a:r>
            <a:r>
              <a:rPr lang="zh-CN" altLang="en-US" sz="1800" smtClean="0">
                <a:latin typeface="+mn-ea"/>
              </a:rPr>
              <a:t>）；</a:t>
            </a:r>
            <a:r>
              <a:rPr lang="en-US" altLang="zh-CN" sz="1800" smtClean="0">
                <a:latin typeface="+mn-ea"/>
              </a:rPr>
              <a:t>5.</a:t>
            </a:r>
            <a:r>
              <a:rPr lang="zh-CN" altLang="en-US" sz="1800" smtClean="0">
                <a:latin typeface="+mn-ea"/>
              </a:rPr>
              <a:t>铺成（分析）（</a:t>
            </a:r>
            <a:r>
              <a:rPr lang="en-US" altLang="zh-CN" sz="1800" smtClean="0">
                <a:latin typeface="+mn-ea"/>
              </a:rPr>
              <a:t>amplification</a:t>
            </a:r>
            <a:r>
              <a:rPr lang="zh-CN" altLang="en-US" sz="1800" smtClean="0">
                <a:latin typeface="+mn-ea"/>
              </a:rPr>
              <a:t>）；</a:t>
            </a:r>
            <a:r>
              <a:rPr lang="en-US" altLang="zh-CN" sz="1800" smtClean="0">
                <a:latin typeface="+mn-ea"/>
              </a:rPr>
              <a:t>6.</a:t>
            </a:r>
            <a:r>
              <a:rPr lang="zh-CN" altLang="en-US" sz="1800" smtClean="0">
                <a:latin typeface="+mn-ea"/>
              </a:rPr>
              <a:t>结论（</a:t>
            </a:r>
            <a:r>
              <a:rPr lang="en-US" altLang="zh-CN" sz="1800" smtClean="0">
                <a:latin typeface="+mn-ea"/>
              </a:rPr>
              <a:t>conclusion</a:t>
            </a:r>
            <a:r>
              <a:rPr lang="zh-CN" altLang="en-US" sz="1800" smtClean="0">
                <a:latin typeface="+mn-ea"/>
              </a:rPr>
              <a:t>）。</a:t>
            </a:r>
          </a:p>
          <a:p>
            <a:pPr marL="0" indent="457200">
              <a:lnSpc>
                <a:spcPct val="150000"/>
              </a:lnSpc>
              <a:spcBef>
                <a:spcPts val="0"/>
              </a:spcBef>
              <a:buFontTx/>
              <a:buNone/>
            </a:pPr>
            <a:r>
              <a:rPr lang="zh-CN" altLang="en-US" sz="1800" smtClean="0">
                <a:latin typeface="+mn-ea"/>
              </a:rPr>
              <a:t>公共说理要求有基本的章法结构，是因为“理”是在条理分明、清晰有序的陈述中一步一步展开的，是一个让听者自己明白的过程，而不是一个灌输和强加于他人的结论。 </a:t>
            </a:r>
          </a:p>
          <a:p>
            <a:pPr marL="0" indent="457200">
              <a:lnSpc>
                <a:spcPct val="150000"/>
              </a:lnSpc>
              <a:spcBef>
                <a:spcPts val="0"/>
              </a:spcBef>
              <a:buFontTx/>
              <a:buNone/>
            </a:pPr>
            <a:r>
              <a:rPr lang="en-US" altLang="zh-CN" sz="1800" smtClean="0">
                <a:solidFill>
                  <a:srgbClr val="C00000"/>
                </a:solidFill>
                <a:latin typeface="+mn-ea"/>
              </a:rPr>
              <a:t>——</a:t>
            </a:r>
            <a:r>
              <a:rPr lang="zh-CN" altLang="en-US" sz="1800" smtClean="0">
                <a:solidFill>
                  <a:srgbClr val="C00000"/>
                </a:solidFill>
                <a:latin typeface="+mn-ea"/>
              </a:rPr>
              <a:t>徐贲 ，“说理文体就该大行其道”，</a:t>
            </a:r>
            <a:r>
              <a:rPr lang="en-US" altLang="zh-CN" sz="1800" smtClean="0">
                <a:solidFill>
                  <a:srgbClr val="C00000"/>
                </a:solidFill>
                <a:latin typeface="+mn-ea"/>
              </a:rPr>
              <a:t>《</a:t>
            </a:r>
            <a:r>
              <a:rPr lang="zh-CN" altLang="en-US" sz="1800" smtClean="0">
                <a:solidFill>
                  <a:srgbClr val="C00000"/>
                </a:solidFill>
                <a:latin typeface="+mn-ea"/>
              </a:rPr>
              <a:t>南方周末</a:t>
            </a:r>
            <a:r>
              <a:rPr lang="en-US" altLang="zh-CN" sz="1800" smtClean="0">
                <a:solidFill>
                  <a:srgbClr val="C00000"/>
                </a:solidFill>
                <a:latin typeface="+mn-ea"/>
              </a:rPr>
              <a:t>》2015-06-26</a:t>
            </a:r>
          </a:p>
          <a:p>
            <a:pPr marL="0" indent="457200">
              <a:lnSpc>
                <a:spcPct val="150000"/>
              </a:lnSpc>
              <a:spcBef>
                <a:spcPts val="0"/>
              </a:spcBef>
              <a:buFontTx/>
              <a:buNone/>
            </a:pPr>
            <a:r>
              <a:rPr lang="en-US" altLang="zh-CN" sz="1800" smtClean="0">
                <a:latin typeface="+mn-ea"/>
              </a:rPr>
              <a:t>   </a:t>
            </a:r>
            <a:endParaRPr lang="zh-CN" altLang="en-US" sz="1800" smtClean="0">
              <a:latin typeface="+mn-ea"/>
            </a:endParaRPr>
          </a:p>
          <a:p>
            <a:pPr marL="0" indent="457200">
              <a:lnSpc>
                <a:spcPct val="150000"/>
              </a:lnSpc>
              <a:spcBef>
                <a:spcPts val="0"/>
              </a:spcBef>
              <a:buFontTx/>
              <a:buNone/>
            </a:pPr>
            <a:r>
              <a:rPr lang="en-US" altLang="zh-CN" sz="1800" smtClean="0">
                <a:latin typeface="+mn-ea"/>
              </a:rPr>
              <a:t> </a:t>
            </a:r>
            <a:endParaRPr lang="zh-CN" altLang="en-US" sz="1800" smtClean="0">
              <a:latin typeface="+mn-ea"/>
            </a:endParaRPr>
          </a:p>
          <a:p>
            <a:pPr marL="0" indent="457200">
              <a:lnSpc>
                <a:spcPct val="150000"/>
              </a:lnSpc>
              <a:spcBef>
                <a:spcPts val="0"/>
              </a:spcBef>
              <a:buFontTx/>
              <a:buNone/>
            </a:pPr>
            <a:endParaRPr lang="en-US" altLang="zh-CN" sz="1800" dirty="0" smtClean="0">
              <a:latin typeface="+mn-ea"/>
            </a:endParaRPr>
          </a:p>
        </p:txBody>
      </p:sp>
    </p:spTree>
    <p:extLst>
      <p:ext uri="{BB962C8B-B14F-4D97-AF65-F5344CB8AC3E}">
        <p14:creationId xmlns:p14="http://schemas.microsoft.com/office/powerpoint/2010/main" val="260356751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七、课题成果的呈现</a:t>
            </a:r>
            <a:endParaRPr lang="zh-CN" altLang="en-US" sz="2400" dirty="0">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a:xfrm>
            <a:off x="789382" y="1439782"/>
            <a:ext cx="2905925" cy="464433"/>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800" b="1" dirty="0" smtClean="0">
                <a:solidFill>
                  <a:srgbClr val="C00000"/>
                </a:solidFill>
                <a:ea typeface="宋体" panose="02010600030101010101" pitchFamily="2" charset="-122"/>
              </a:rPr>
              <a:t>学术论文的样式（发表）</a:t>
            </a:r>
          </a:p>
        </p:txBody>
      </p:sp>
      <p:sp>
        <p:nvSpPr>
          <p:cNvPr id="7" name="Rectangle 3"/>
          <p:cNvSpPr txBox="1">
            <a:spLocks noChangeArrowheads="1"/>
          </p:cNvSpPr>
          <p:nvPr/>
        </p:nvSpPr>
        <p:spPr>
          <a:xfrm>
            <a:off x="902504" y="1904215"/>
            <a:ext cx="7544389" cy="295379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buFontTx/>
              <a:buNone/>
            </a:pPr>
            <a:r>
              <a:rPr lang="zh-CN" altLang="en-US" sz="1800" dirty="0" smtClean="0">
                <a:latin typeface="宋体" panose="02010600030101010101" pitchFamily="2" charset="-122"/>
                <a:ea typeface="宋体" panose="02010600030101010101" pitchFamily="2" charset="-122"/>
                <a:cs typeface="Times New Roman" panose="02020603050405020304" pitchFamily="18" charset="0"/>
              </a:rPr>
              <a:t>人有脊椎骨骼，文有篇章结构。一般的学术论文结构主要有两部分：</a:t>
            </a:r>
            <a:endParaRPr lang="en-US" altLang="zh-CN" sz="1800" dirty="0" smtClean="0">
              <a:latin typeface="宋体" panose="02010600030101010101" pitchFamily="2" charset="-122"/>
              <a:ea typeface="宋体" panose="02010600030101010101" pitchFamily="2" charset="-122"/>
              <a:cs typeface="Times New Roman" panose="02020603050405020304" pitchFamily="18" charset="0"/>
            </a:endParaRPr>
          </a:p>
          <a:p>
            <a:pPr marL="0" indent="457200">
              <a:lnSpc>
                <a:spcPct val="150000"/>
              </a:lnSpc>
              <a:spcBef>
                <a:spcPts val="0"/>
              </a:spcBef>
              <a:buFontTx/>
              <a:buNone/>
            </a:pPr>
            <a:endParaRPr lang="en-US" altLang="zh-CN" sz="1800" dirty="0" smtClean="0">
              <a:latin typeface="宋体" panose="02010600030101010101" pitchFamily="2" charset="-122"/>
              <a:ea typeface="宋体" panose="02010600030101010101" pitchFamily="2" charset="-122"/>
              <a:cs typeface="Times New Roman" panose="02020603050405020304" pitchFamily="18" charset="0"/>
            </a:endParaRPr>
          </a:p>
          <a:p>
            <a:pPr marL="0" indent="457200">
              <a:lnSpc>
                <a:spcPct val="150000"/>
              </a:lnSpc>
              <a:spcBef>
                <a:spcPts val="0"/>
              </a:spcBef>
              <a:buFontTx/>
              <a:buNone/>
            </a:pPr>
            <a:endParaRPr lang="en-US" altLang="zh-CN" sz="1800" dirty="0">
              <a:latin typeface="宋体" panose="02010600030101010101" pitchFamily="2" charset="-122"/>
              <a:ea typeface="宋体" panose="02010600030101010101" pitchFamily="2" charset="-122"/>
              <a:cs typeface="Times New Roman" panose="02020603050405020304" pitchFamily="18" charset="0"/>
            </a:endParaRPr>
          </a:p>
          <a:p>
            <a:pPr marL="0" indent="457200">
              <a:lnSpc>
                <a:spcPct val="150000"/>
              </a:lnSpc>
              <a:spcBef>
                <a:spcPts val="0"/>
              </a:spcBef>
              <a:buFontTx/>
              <a:buNone/>
            </a:pPr>
            <a:r>
              <a:rPr lang="zh-CN" altLang="en-US" sz="2400" dirty="0" smtClean="0">
                <a:latin typeface="宋体" panose="02010600030101010101" pitchFamily="2" charset="-122"/>
                <a:ea typeface="宋体" panose="02010600030101010101" pitchFamily="2" charset="-122"/>
                <a:cs typeface="Times New Roman" panose="02020603050405020304" pitchFamily="18" charset="0"/>
              </a:rPr>
              <a:t>（</a:t>
            </a:r>
            <a:r>
              <a:rPr lang="en-US" altLang="zh-CN" sz="2400" dirty="0" smtClean="0">
                <a:latin typeface="宋体" panose="02010600030101010101" pitchFamily="2" charset="-122"/>
                <a:ea typeface="宋体" panose="02010600030101010101" pitchFamily="2" charset="-122"/>
                <a:cs typeface="Times New Roman" panose="02020603050405020304" pitchFamily="18" charset="0"/>
              </a:rPr>
              <a:t>1</a:t>
            </a:r>
            <a:r>
              <a:rPr lang="zh-CN" altLang="en-US" sz="2400" dirty="0" smtClean="0">
                <a:latin typeface="宋体" panose="02010600030101010101" pitchFamily="2" charset="-122"/>
                <a:ea typeface="宋体" panose="02010600030101010101" pitchFamily="2" charset="-122"/>
                <a:cs typeface="Times New Roman" panose="02020603050405020304" pitchFamily="18" charset="0"/>
              </a:rPr>
              <a:t>）               （</a:t>
            </a:r>
            <a:r>
              <a:rPr lang="en-US" altLang="zh-CN" sz="2400" dirty="0" smtClean="0">
                <a:latin typeface="宋体" panose="02010600030101010101" pitchFamily="2" charset="-122"/>
                <a:ea typeface="宋体" panose="02010600030101010101" pitchFamily="2" charset="-122"/>
                <a:cs typeface="Times New Roman" panose="02020603050405020304" pitchFamily="18" charset="0"/>
              </a:rPr>
              <a:t>2</a:t>
            </a:r>
            <a:r>
              <a:rPr lang="zh-CN" altLang="en-US" sz="2400" dirty="0" smtClean="0">
                <a:latin typeface="宋体" panose="02010600030101010101" pitchFamily="2" charset="-122"/>
                <a:ea typeface="宋体" panose="02010600030101010101" pitchFamily="2" charset="-122"/>
                <a:cs typeface="Times New Roman" panose="02020603050405020304" pitchFamily="18" charset="0"/>
              </a:rPr>
              <a:t>）</a:t>
            </a:r>
            <a:endParaRPr lang="zh-CN" altLang="en-US" sz="2400" dirty="0" smtClean="0">
              <a:ea typeface="宋体" panose="02010600030101010101" pitchFamily="2" charset="-122"/>
              <a:cs typeface="Times New Roman" panose="02020603050405020304" pitchFamily="18" charset="0"/>
            </a:endParaRPr>
          </a:p>
        </p:txBody>
      </p:sp>
      <p:pic>
        <p:nvPicPr>
          <p:cNvPr id="3" name="图片 2"/>
          <p:cNvPicPr>
            <a:picLocks noChangeAspect="1"/>
          </p:cNvPicPr>
          <p:nvPr/>
        </p:nvPicPr>
        <p:blipFill rotWithShape="1">
          <a:blip r:embed="rId2"/>
          <a:srcRect r="56259" b="-301"/>
          <a:stretch/>
        </p:blipFill>
        <p:spPr>
          <a:xfrm>
            <a:off x="2116511" y="2593558"/>
            <a:ext cx="2125548" cy="1721929"/>
          </a:xfrm>
          <a:prstGeom prst="rect">
            <a:avLst/>
          </a:prstGeom>
        </p:spPr>
      </p:pic>
      <p:pic>
        <p:nvPicPr>
          <p:cNvPr id="9" name="图片 8"/>
          <p:cNvPicPr>
            <a:picLocks noChangeAspect="1"/>
          </p:cNvPicPr>
          <p:nvPr/>
        </p:nvPicPr>
        <p:blipFill rotWithShape="1">
          <a:blip r:embed="rId2"/>
          <a:srcRect l="54380" t="-1283" r="-1"/>
          <a:stretch/>
        </p:blipFill>
        <p:spPr>
          <a:xfrm>
            <a:off x="5170054" y="2576692"/>
            <a:ext cx="2216871" cy="1738795"/>
          </a:xfrm>
          <a:prstGeom prst="rect">
            <a:avLst/>
          </a:prstGeom>
        </p:spPr>
      </p:pic>
      <p:sp>
        <p:nvSpPr>
          <p:cNvPr id="10" name="Rectangle 3"/>
          <p:cNvSpPr txBox="1">
            <a:spLocks noChangeArrowheads="1"/>
          </p:cNvSpPr>
          <p:nvPr/>
        </p:nvSpPr>
        <p:spPr>
          <a:xfrm>
            <a:off x="2242344" y="4387467"/>
            <a:ext cx="4474493" cy="4705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FontTx/>
              <a:buNone/>
            </a:pPr>
            <a:r>
              <a:rPr lang="en-US" altLang="zh-CN" sz="1800" b="1" dirty="0" smtClean="0">
                <a:latin typeface="黑体" panose="02010609060101010101" pitchFamily="49" charset="-122"/>
                <a:ea typeface="黑体" panose="02010609060101010101" pitchFamily="49" charset="-122"/>
                <a:cs typeface="Times New Roman" panose="02020603050405020304" pitchFamily="18" charset="0"/>
              </a:rPr>
              <a:t>《</a:t>
            </a:r>
            <a:r>
              <a:rPr lang="zh-CN" altLang="en-US" sz="1800" b="1" dirty="0" smtClean="0">
                <a:latin typeface="黑体" panose="02010609060101010101" pitchFamily="49" charset="-122"/>
                <a:ea typeface="黑体" panose="02010609060101010101" pitchFamily="49" charset="-122"/>
                <a:cs typeface="Times New Roman" panose="02020603050405020304" pitchFamily="18" charset="0"/>
              </a:rPr>
              <a:t>中国高等学校社会科学学报编排规范</a:t>
            </a:r>
            <a:r>
              <a:rPr lang="en-US" altLang="zh-CN" sz="1800" b="1" dirty="0" smtClean="0">
                <a:latin typeface="黑体" panose="02010609060101010101" pitchFamily="49" charset="-122"/>
                <a:ea typeface="黑体" panose="02010609060101010101" pitchFamily="49" charset="-122"/>
                <a:cs typeface="Times New Roman" panose="02020603050405020304" pitchFamily="18" charset="0"/>
              </a:rPr>
              <a:t>》</a:t>
            </a:r>
            <a:endParaRPr lang="zh-CN" altLang="en-US" sz="1800" b="1" dirty="0" smtClean="0">
              <a:latin typeface="黑体" panose="02010609060101010101" pitchFamily="49" charset="-122"/>
              <a:ea typeface="黑体" panose="02010609060101010101" pitchFamily="49" charset="-122"/>
              <a:cs typeface="Times New Roman" panose="02020603050405020304" pitchFamily="18" charset="0"/>
            </a:endParaRPr>
          </a:p>
          <a:p>
            <a:pPr>
              <a:buFontTx/>
              <a:buNone/>
            </a:pPr>
            <a:endParaRPr lang="zh-CN" altLang="en-US" sz="1800" b="1" dirty="0" smtClean="0">
              <a:latin typeface="宋体" panose="02010600030101010101" pitchFamily="2" charset="-122"/>
              <a:ea typeface="宋体" panose="02010600030101010101" pitchFamily="2" charset="-122"/>
              <a:cs typeface="Times New Roman" panose="02020603050405020304" pitchFamily="18" charset="0"/>
            </a:endParaRPr>
          </a:p>
          <a:p>
            <a:pPr>
              <a:buFontTx/>
              <a:buNone/>
            </a:pPr>
            <a:endParaRPr lang="zh-CN" altLang="en-US" sz="1800" dirty="0" smtClean="0">
              <a:latin typeface="宋体" panose="02010600030101010101" pitchFamily="2" charset="-122"/>
              <a:ea typeface="宋体" panose="02010600030101010101" pitchFamily="2" charset="-122"/>
              <a:cs typeface="Times New Roman" panose="02020603050405020304" pitchFamily="18" charset="0"/>
            </a:endParaRPr>
          </a:p>
          <a:p>
            <a:pPr>
              <a:buFontTx/>
              <a:buNone/>
            </a:pPr>
            <a:endParaRPr lang="zh-CN" altLang="en-US" sz="1800" dirty="0" smtClean="0">
              <a:ea typeface="宋体" panose="02010600030101010101" pitchFamily="2" charset="-122"/>
              <a:cs typeface="Times New Roman" panose="02020603050405020304" pitchFamily="18" charset="0"/>
            </a:endParaRPr>
          </a:p>
        </p:txBody>
      </p:sp>
      <p:sp>
        <p:nvSpPr>
          <p:cNvPr id="11" name="Rectangle 2"/>
          <p:cNvSpPr txBox="1">
            <a:spLocks noChangeArrowheads="1"/>
          </p:cNvSpPr>
          <p:nvPr/>
        </p:nvSpPr>
        <p:spPr>
          <a:xfrm>
            <a:off x="827089" y="4888955"/>
            <a:ext cx="7430792" cy="101222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800" b="1" dirty="0" smtClean="0">
                <a:solidFill>
                  <a:srgbClr val="C00000"/>
                </a:solidFill>
                <a:ea typeface="宋体" panose="02010600030101010101" pitchFamily="2" charset="-122"/>
              </a:rPr>
              <a:t>         优秀论文很多，获取的渠道也很多，大家要选择较高规格杂志上的发表的论文进行学习！</a:t>
            </a:r>
          </a:p>
        </p:txBody>
      </p:sp>
    </p:spTree>
    <p:extLst>
      <p:ext uri="{BB962C8B-B14F-4D97-AF65-F5344CB8AC3E}">
        <p14:creationId xmlns:p14="http://schemas.microsoft.com/office/powerpoint/2010/main" val="183454961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七、课题成果的呈现</a:t>
            </a:r>
            <a:endParaRPr lang="zh-CN" altLang="en-US" sz="2400" dirty="0">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a:xfrm>
            <a:off x="789382" y="1364366"/>
            <a:ext cx="2132927" cy="6273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800" b="1" dirty="0" smtClean="0">
                <a:solidFill>
                  <a:srgbClr val="C00000"/>
                </a:solidFill>
                <a:ea typeface="宋体" panose="02010600030101010101" pitchFamily="2" charset="-122"/>
              </a:rPr>
              <a:t>论文写作心法</a:t>
            </a:r>
          </a:p>
        </p:txBody>
      </p:sp>
      <p:sp>
        <p:nvSpPr>
          <p:cNvPr id="12" name="Rectangle 2"/>
          <p:cNvSpPr txBox="1">
            <a:spLocks noChangeArrowheads="1"/>
          </p:cNvSpPr>
          <p:nvPr/>
        </p:nvSpPr>
        <p:spPr bwMode="auto">
          <a:xfrm>
            <a:off x="1967150" y="2067141"/>
            <a:ext cx="5285115" cy="2703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indent="0" eaLnBrk="1" hangingPunct="1">
              <a:lnSpc>
                <a:spcPct val="150000"/>
              </a:lnSpc>
            </a:pPr>
            <a:r>
              <a:rPr lang="zh-CN" altLang="en-US" dirty="0" smtClean="0">
                <a:latin typeface="微软雅黑" panose="020B0503020204020204" pitchFamily="34" charset="-122"/>
                <a:ea typeface="微软雅黑" panose="020B0503020204020204" pitchFamily="34" charset="-122"/>
              </a:rPr>
              <a:t>论文</a:t>
            </a:r>
            <a:r>
              <a:rPr lang="zh-CN" altLang="en-US" dirty="0">
                <a:latin typeface="微软雅黑" panose="020B0503020204020204" pitchFamily="34" charset="-122"/>
                <a:ea typeface="微软雅黑" panose="020B0503020204020204" pitchFamily="34" charset="-122"/>
              </a:rPr>
              <a:t>写作，也有好</a:t>
            </a:r>
            <a:r>
              <a:rPr lang="zh-CN" altLang="en-US" dirty="0" smtClean="0">
                <a:latin typeface="微软雅黑" panose="020B0503020204020204" pitchFamily="34" charset="-122"/>
                <a:ea typeface="微软雅黑" panose="020B0503020204020204" pitchFamily="34" charset="-122"/>
              </a:rPr>
              <a:t>法；     多</a:t>
            </a:r>
            <a:r>
              <a:rPr lang="zh-CN" altLang="en-US" dirty="0">
                <a:latin typeface="微软雅黑" panose="020B0503020204020204" pitchFamily="34" charset="-122"/>
                <a:ea typeface="微软雅黑" panose="020B0503020204020204" pitchFamily="34" charset="-122"/>
              </a:rPr>
              <a:t>读勤练，定能拿下；  </a:t>
            </a:r>
          </a:p>
          <a:p>
            <a:pPr marL="0" indent="0" eaLnBrk="1" hangingPunct="1">
              <a:lnSpc>
                <a:spcPct val="150000"/>
              </a:lnSpc>
            </a:pPr>
            <a:r>
              <a:rPr lang="zh-CN" altLang="en-US" dirty="0" smtClean="0">
                <a:latin typeface="微软雅黑" panose="020B0503020204020204" pitchFamily="34" charset="-122"/>
                <a:ea typeface="微软雅黑" panose="020B0503020204020204" pitchFamily="34" charset="-122"/>
              </a:rPr>
              <a:t>依托</a:t>
            </a:r>
            <a:r>
              <a:rPr lang="zh-CN" altLang="en-US" dirty="0">
                <a:latin typeface="微软雅黑" panose="020B0503020204020204" pitchFamily="34" charset="-122"/>
                <a:ea typeface="微软雅黑" panose="020B0503020204020204" pitchFamily="34" charset="-122"/>
              </a:rPr>
              <a:t>课题，仔细谋划； </a:t>
            </a:r>
            <a:r>
              <a:rPr lang="zh-CN" altLang="en-US" dirty="0" smtClean="0">
                <a:latin typeface="微软雅黑" panose="020B0503020204020204" pitchFamily="34" charset="-122"/>
                <a:ea typeface="微软雅黑" panose="020B0503020204020204" pitchFamily="34" charset="-122"/>
              </a:rPr>
              <a:t>    聚焦</a:t>
            </a:r>
            <a:r>
              <a:rPr lang="zh-CN" altLang="en-US" dirty="0">
                <a:latin typeface="微软雅黑" panose="020B0503020204020204" pitchFamily="34" charset="-122"/>
                <a:ea typeface="微软雅黑" panose="020B0503020204020204" pitchFamily="34" charset="-122"/>
              </a:rPr>
              <a:t>问题，顺藤摸瓜； </a:t>
            </a:r>
            <a:r>
              <a:rPr lang="en-US" altLang="zh-CN" dirty="0">
                <a:latin typeface="微软雅黑" panose="020B0503020204020204" pitchFamily="34" charset="-122"/>
                <a:ea typeface="微软雅黑" panose="020B0503020204020204" pitchFamily="34" charset="-122"/>
              </a:rPr>
              <a:t>  </a:t>
            </a:r>
          </a:p>
          <a:p>
            <a:pPr marL="0" indent="0" eaLnBrk="1" hangingPunct="1">
              <a:lnSpc>
                <a:spcPct val="150000"/>
              </a:lnSpc>
            </a:pPr>
            <a:r>
              <a:rPr lang="zh-CN" altLang="en-US" dirty="0" smtClean="0">
                <a:latin typeface="微软雅黑" panose="020B0503020204020204" pitchFamily="34" charset="-122"/>
                <a:ea typeface="微软雅黑" panose="020B0503020204020204" pitchFamily="34" charset="-122"/>
              </a:rPr>
              <a:t>拟定</a:t>
            </a:r>
            <a:r>
              <a:rPr lang="zh-CN" altLang="en-US" dirty="0">
                <a:latin typeface="微软雅黑" panose="020B0503020204020204" pitchFamily="34" charset="-122"/>
                <a:ea typeface="微软雅黑" panose="020B0503020204020204" pitchFamily="34" charset="-122"/>
              </a:rPr>
              <a:t>题目，搭个框架</a:t>
            </a:r>
            <a:r>
              <a:rPr lang="zh-CN" altLang="en-US" dirty="0" smtClean="0">
                <a:latin typeface="微软雅黑" panose="020B0503020204020204" pitchFamily="34" charset="-122"/>
                <a:ea typeface="微软雅黑" panose="020B0503020204020204" pitchFamily="34" charset="-122"/>
              </a:rPr>
              <a:t>；     收集</a:t>
            </a:r>
            <a:r>
              <a:rPr lang="zh-CN" altLang="en-US" dirty="0">
                <a:latin typeface="微软雅黑" panose="020B0503020204020204" pitchFamily="34" charset="-122"/>
                <a:ea typeface="微软雅黑" panose="020B0503020204020204" pitchFamily="34" charset="-122"/>
              </a:rPr>
              <a:t>资料，合理</a:t>
            </a:r>
            <a:r>
              <a:rPr lang="zh-CN" altLang="en-US" dirty="0" smtClean="0">
                <a:latin typeface="微软雅黑" panose="020B0503020204020204" pitchFamily="34" charset="-122"/>
                <a:ea typeface="微软雅黑" panose="020B0503020204020204" pitchFamily="34" charset="-122"/>
              </a:rPr>
              <a:t>配搭</a:t>
            </a:r>
            <a:r>
              <a:rPr lang="zh-CN" altLang="en-US" dirty="0">
                <a:latin typeface="微软雅黑" panose="020B0503020204020204" pitchFamily="34" charset="-122"/>
                <a:ea typeface="微软雅黑" panose="020B0503020204020204" pitchFamily="34" charset="-122"/>
              </a:rPr>
              <a:t>；</a:t>
            </a:r>
          </a:p>
          <a:p>
            <a:pPr marL="0" indent="0" eaLnBrk="1" hangingPunct="1">
              <a:lnSpc>
                <a:spcPct val="150000"/>
              </a:lnSpc>
            </a:pPr>
            <a:r>
              <a:rPr lang="zh-CN" altLang="en-US" dirty="0" smtClean="0">
                <a:latin typeface="微软雅黑" panose="020B0503020204020204" pitchFamily="34" charset="-122"/>
                <a:ea typeface="微软雅黑" panose="020B0503020204020204" pitchFamily="34" charset="-122"/>
              </a:rPr>
              <a:t>整理</a:t>
            </a:r>
            <a:r>
              <a:rPr lang="zh-CN" altLang="en-US" dirty="0">
                <a:latin typeface="微软雅黑" panose="020B0503020204020204" pitchFamily="34" charset="-122"/>
                <a:ea typeface="微软雅黑" panose="020B0503020204020204" pitchFamily="34" charset="-122"/>
              </a:rPr>
              <a:t>成文，暂不管它</a:t>
            </a:r>
            <a:r>
              <a:rPr lang="zh-CN" altLang="en-US" dirty="0" smtClean="0">
                <a:latin typeface="微软雅黑" panose="020B0503020204020204" pitchFamily="34" charset="-122"/>
                <a:ea typeface="微软雅黑" panose="020B0503020204020204" pitchFamily="34" charset="-122"/>
              </a:rPr>
              <a:t>；     隔三差五</a:t>
            </a:r>
            <a:r>
              <a:rPr lang="zh-CN" altLang="en-US" dirty="0">
                <a:latin typeface="微软雅黑" panose="020B0503020204020204" pitchFamily="34" charset="-122"/>
                <a:ea typeface="微软雅黑" panose="020B0503020204020204" pitchFamily="34" charset="-122"/>
              </a:rPr>
              <a:t>，或删或加； </a:t>
            </a:r>
          </a:p>
          <a:p>
            <a:pPr marL="0" indent="0" eaLnBrk="1" hangingPunct="1">
              <a:lnSpc>
                <a:spcPct val="150000"/>
              </a:lnSpc>
            </a:pPr>
            <a:r>
              <a:rPr lang="zh-CN" altLang="en-US" dirty="0" smtClean="0">
                <a:latin typeface="微软雅黑" panose="020B0503020204020204" pitchFamily="34" charset="-122"/>
                <a:ea typeface="微软雅黑" panose="020B0503020204020204" pitchFamily="34" charset="-122"/>
              </a:rPr>
              <a:t>好比</a:t>
            </a:r>
            <a:r>
              <a:rPr lang="zh-CN" altLang="en-US" dirty="0">
                <a:latin typeface="微软雅黑" panose="020B0503020204020204" pitchFamily="34" charset="-122"/>
                <a:ea typeface="微软雅黑" panose="020B0503020204020204" pitchFamily="34" charset="-122"/>
              </a:rPr>
              <a:t>园丁，修剪枝桠</a:t>
            </a:r>
            <a:r>
              <a:rPr lang="zh-CN" altLang="en-US" dirty="0" smtClean="0">
                <a:latin typeface="微软雅黑" panose="020B0503020204020204" pitchFamily="34" charset="-122"/>
                <a:ea typeface="微软雅黑" panose="020B0503020204020204" pitchFamily="34" charset="-122"/>
              </a:rPr>
              <a:t>；     修改</a:t>
            </a:r>
            <a:r>
              <a:rPr lang="zh-CN" altLang="en-US" dirty="0">
                <a:latin typeface="微软雅黑" panose="020B0503020204020204" pitchFamily="34" charset="-122"/>
                <a:ea typeface="微软雅黑" panose="020B0503020204020204" pitchFamily="34" charset="-122"/>
              </a:rPr>
              <a:t>定稿，寄出待发；</a:t>
            </a:r>
          </a:p>
          <a:p>
            <a:pPr marL="0" indent="0" eaLnBrk="1" hangingPunct="1">
              <a:lnSpc>
                <a:spcPct val="150000"/>
              </a:lnSpc>
            </a:pPr>
            <a:r>
              <a:rPr lang="zh-CN" altLang="en-US" dirty="0" smtClean="0">
                <a:latin typeface="微软雅黑" panose="020B0503020204020204" pitchFamily="34" charset="-122"/>
                <a:ea typeface="微软雅黑" panose="020B0503020204020204" pitchFamily="34" charset="-122"/>
              </a:rPr>
              <a:t>多</a:t>
            </a:r>
            <a:r>
              <a:rPr lang="zh-CN" altLang="en-US" dirty="0">
                <a:latin typeface="微软雅黑" panose="020B0503020204020204" pitchFamily="34" charset="-122"/>
                <a:ea typeface="微软雅黑" panose="020B0503020204020204" pitchFamily="34" charset="-122"/>
              </a:rPr>
              <a:t>问传达，采没采纳</a:t>
            </a:r>
            <a:r>
              <a:rPr lang="zh-CN" altLang="en-US" dirty="0" smtClean="0">
                <a:latin typeface="微软雅黑" panose="020B0503020204020204" pitchFamily="34" charset="-122"/>
                <a:ea typeface="微软雅黑" panose="020B0503020204020204" pitchFamily="34" charset="-122"/>
              </a:rPr>
              <a:t>？     月</a:t>
            </a:r>
            <a:r>
              <a:rPr lang="zh-CN" altLang="en-US" dirty="0">
                <a:latin typeface="微软雅黑" panose="020B0503020204020204" pitchFamily="34" charset="-122"/>
                <a:ea typeface="微软雅黑" panose="020B0503020204020204" pitchFamily="34" charset="-122"/>
              </a:rPr>
              <a:t>已过仨，再投下</a:t>
            </a:r>
            <a:r>
              <a:rPr lang="zh-CN" altLang="en-US" dirty="0" smtClean="0">
                <a:latin typeface="微软雅黑" panose="020B0503020204020204" pitchFamily="34" charset="-122"/>
                <a:ea typeface="微软雅黑" panose="020B0503020204020204" pitchFamily="34" charset="-122"/>
              </a:rPr>
              <a:t>家 。</a:t>
            </a:r>
            <a:endParaRPr lang="en-US" altLang="zh-CN" dirty="0">
              <a:latin typeface="微软雅黑" panose="020B0503020204020204" pitchFamily="34" charset="-122"/>
              <a:ea typeface="微软雅黑" panose="020B0503020204020204" pitchFamily="34" charset="-122"/>
            </a:endParaRPr>
          </a:p>
          <a:p>
            <a:pPr marL="0" indent="0" eaLnBrk="1" hangingPunct="1">
              <a:lnSpc>
                <a:spcPct val="150000"/>
              </a:lnSpc>
            </a:pPr>
            <a:endParaRPr lang="en-US" altLang="zh-CN" dirty="0">
              <a:latin typeface="微软雅黑" panose="020B0503020204020204" pitchFamily="34" charset="-122"/>
              <a:ea typeface="微软雅黑" panose="020B0503020204020204" pitchFamily="34" charset="-122"/>
            </a:endParaRPr>
          </a:p>
        </p:txBody>
      </p:sp>
      <p:sp>
        <p:nvSpPr>
          <p:cNvPr id="13" name="Rectangle 2"/>
          <p:cNvSpPr txBox="1">
            <a:spLocks noChangeArrowheads="1"/>
          </p:cNvSpPr>
          <p:nvPr/>
        </p:nvSpPr>
        <p:spPr>
          <a:xfrm>
            <a:off x="6702460" y="4498309"/>
            <a:ext cx="1501914" cy="69539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altLang="zh-CN" sz="1800" b="1" dirty="0" smtClean="0">
                <a:solidFill>
                  <a:srgbClr val="C00000"/>
                </a:solidFill>
                <a:ea typeface="宋体" panose="02010600030101010101" pitchFamily="2" charset="-122"/>
              </a:rPr>
              <a:t>——</a:t>
            </a:r>
            <a:r>
              <a:rPr lang="zh-CN" altLang="en-US" sz="1800" b="1" dirty="0" smtClean="0">
                <a:solidFill>
                  <a:srgbClr val="C00000"/>
                </a:solidFill>
                <a:ea typeface="宋体" panose="02010600030101010101" pitchFamily="2" charset="-122"/>
              </a:rPr>
              <a:t>庄西真</a:t>
            </a:r>
          </a:p>
        </p:txBody>
      </p:sp>
    </p:spTree>
    <p:extLst>
      <p:ext uri="{BB962C8B-B14F-4D97-AF65-F5344CB8AC3E}">
        <p14:creationId xmlns:p14="http://schemas.microsoft.com/office/powerpoint/2010/main" val="31597772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八、研究报告的撰写</a:t>
            </a:r>
            <a:endParaRPr lang="zh-CN" altLang="en-US" sz="2400" dirty="0">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a:xfrm>
            <a:off x="789382" y="1364366"/>
            <a:ext cx="2132927" cy="5021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zh-CN" altLang="en-US" sz="1800" b="1" dirty="0" smtClean="0">
                <a:solidFill>
                  <a:srgbClr val="C00000"/>
                </a:solidFill>
                <a:ea typeface="宋体" panose="02010600030101010101" pitchFamily="2" charset="-122"/>
              </a:rPr>
              <a:t>研究报告格式案例</a:t>
            </a:r>
          </a:p>
        </p:txBody>
      </p:sp>
      <p:sp>
        <p:nvSpPr>
          <p:cNvPr id="7" name="Rectangle 9"/>
          <p:cNvSpPr>
            <a:spLocks noChangeArrowheads="1"/>
          </p:cNvSpPr>
          <p:nvPr/>
        </p:nvSpPr>
        <p:spPr bwMode="auto">
          <a:xfrm>
            <a:off x="2256539" y="1866507"/>
            <a:ext cx="4103018"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kumimoji="1" lang="en-US" altLang="zh-CN" b="1" dirty="0" smtClean="0">
                <a:latin typeface="宋体" panose="02010600030101010101" pitchFamily="2" charset="-122"/>
              </a:rPr>
              <a:t>Ⅰ</a:t>
            </a:r>
            <a:r>
              <a:rPr kumimoji="1" lang="en-US" altLang="zh-CN" b="1" dirty="0">
                <a:latin typeface="宋体" panose="02010600030101010101" pitchFamily="2" charset="-122"/>
              </a:rPr>
              <a:t>.</a:t>
            </a:r>
            <a:r>
              <a:rPr kumimoji="1" lang="zh-CN" altLang="en-US" b="1" dirty="0">
                <a:latin typeface="宋体" panose="02010600030101010101" pitchFamily="2" charset="-122"/>
              </a:rPr>
              <a:t>课题的提出（研究缘起）；</a:t>
            </a:r>
          </a:p>
          <a:p>
            <a:pPr eaLnBrk="1" hangingPunct="1">
              <a:lnSpc>
                <a:spcPct val="200000"/>
              </a:lnSpc>
            </a:pPr>
            <a:r>
              <a:rPr kumimoji="1" lang="en-US" altLang="zh-CN" b="1" dirty="0">
                <a:latin typeface="宋体" panose="02010600030101010101" pitchFamily="2" charset="-122"/>
              </a:rPr>
              <a:t>Ⅱ.</a:t>
            </a:r>
            <a:r>
              <a:rPr kumimoji="1" lang="zh-CN" altLang="en-US" b="1" dirty="0">
                <a:latin typeface="宋体" panose="02010600030101010101" pitchFamily="2" charset="-122"/>
              </a:rPr>
              <a:t>课题的设计；</a:t>
            </a:r>
          </a:p>
          <a:p>
            <a:pPr eaLnBrk="1" hangingPunct="1">
              <a:lnSpc>
                <a:spcPct val="200000"/>
              </a:lnSpc>
            </a:pPr>
            <a:r>
              <a:rPr kumimoji="1" lang="en-US" altLang="zh-CN" b="1" dirty="0">
                <a:latin typeface="宋体" panose="02010600030101010101" pitchFamily="2" charset="-122"/>
              </a:rPr>
              <a:t>Ⅲ.</a:t>
            </a:r>
            <a:r>
              <a:rPr kumimoji="1" lang="zh-CN" altLang="en-US" b="1" dirty="0">
                <a:latin typeface="宋体" panose="02010600030101010101" pitchFamily="2" charset="-122"/>
              </a:rPr>
              <a:t>课题研究的实施过程；</a:t>
            </a:r>
          </a:p>
          <a:p>
            <a:pPr eaLnBrk="1" hangingPunct="1">
              <a:lnSpc>
                <a:spcPct val="200000"/>
              </a:lnSpc>
            </a:pPr>
            <a:r>
              <a:rPr kumimoji="1" lang="en-US" altLang="zh-CN" b="1" dirty="0">
                <a:latin typeface="宋体" panose="02010600030101010101" pitchFamily="2" charset="-122"/>
              </a:rPr>
              <a:t>Ⅳ.</a:t>
            </a:r>
            <a:r>
              <a:rPr kumimoji="1" lang="zh-CN" altLang="en-US" b="1" dirty="0">
                <a:latin typeface="宋体" panose="02010600030101010101" pitchFamily="2" charset="-122"/>
              </a:rPr>
              <a:t>课题研究的结果或结论；</a:t>
            </a:r>
          </a:p>
          <a:p>
            <a:pPr eaLnBrk="1" hangingPunct="1">
              <a:lnSpc>
                <a:spcPct val="200000"/>
              </a:lnSpc>
            </a:pPr>
            <a:r>
              <a:rPr kumimoji="1" lang="en-US" altLang="zh-CN" b="1" dirty="0">
                <a:latin typeface="宋体" panose="02010600030101010101" pitchFamily="2" charset="-122"/>
              </a:rPr>
              <a:t>Ⅴ.</a:t>
            </a:r>
            <a:r>
              <a:rPr kumimoji="1" lang="zh-CN" altLang="en-US" b="1" dirty="0">
                <a:latin typeface="宋体" panose="02010600030101010101" pitchFamily="2" charset="-122"/>
              </a:rPr>
              <a:t>讨论与思考；</a:t>
            </a:r>
          </a:p>
          <a:p>
            <a:pPr eaLnBrk="1" hangingPunct="1">
              <a:lnSpc>
                <a:spcPct val="200000"/>
              </a:lnSpc>
            </a:pPr>
            <a:r>
              <a:rPr kumimoji="1" lang="en-US" altLang="zh-CN" b="1" dirty="0">
                <a:latin typeface="宋体" panose="02010600030101010101" pitchFamily="2" charset="-122"/>
              </a:rPr>
              <a:t>Ⅵ.</a:t>
            </a:r>
            <a:r>
              <a:rPr kumimoji="1" lang="zh-CN" altLang="en-US" b="1" dirty="0">
                <a:latin typeface="宋体" panose="02010600030101010101" pitchFamily="2" charset="-122"/>
              </a:rPr>
              <a:t>附录与参考文献</a:t>
            </a:r>
            <a:r>
              <a:rPr kumimoji="1" lang="zh-CN" altLang="en-US" b="1" dirty="0" smtClean="0">
                <a:latin typeface="宋体" panose="02010600030101010101" pitchFamily="2" charset="-122"/>
              </a:rPr>
              <a:t>。</a:t>
            </a:r>
            <a:endParaRPr kumimoji="1" lang="en-US" altLang="zh-CN" b="1" dirty="0">
              <a:solidFill>
                <a:srgbClr val="0000CC"/>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19888041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八、研究报告的撰写</a:t>
            </a:r>
            <a:endParaRPr lang="zh-CN" altLang="en-US" sz="2400" dirty="0">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a:xfrm>
            <a:off x="789382" y="1364366"/>
            <a:ext cx="2132927" cy="5021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zh-CN" altLang="en-US" sz="1800" b="1" dirty="0" smtClean="0">
                <a:solidFill>
                  <a:srgbClr val="C00000"/>
                </a:solidFill>
                <a:ea typeface="宋体" panose="02010600030101010101" pitchFamily="2" charset="-122"/>
              </a:rPr>
              <a:t>写作要点：</a:t>
            </a:r>
          </a:p>
        </p:txBody>
      </p:sp>
      <p:sp>
        <p:nvSpPr>
          <p:cNvPr id="9" name="Rectangle 9"/>
          <p:cNvSpPr>
            <a:spLocks noChangeArrowheads="1"/>
          </p:cNvSpPr>
          <p:nvPr/>
        </p:nvSpPr>
        <p:spPr bwMode="auto">
          <a:xfrm>
            <a:off x="1448780" y="1866507"/>
            <a:ext cx="2859268"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Ⅰ.</a:t>
            </a:r>
            <a:r>
              <a:rPr kumimoji="1" lang="zh-CN" altLang="en-US" b="1" dirty="0">
                <a:latin typeface="微软雅黑" panose="020B0503020204020204" pitchFamily="34" charset="-122"/>
                <a:ea typeface="微软雅黑" panose="020B0503020204020204" pitchFamily="34" charset="-122"/>
              </a:rPr>
              <a:t>课题的提出</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Ⅱ.</a:t>
            </a:r>
            <a:r>
              <a:rPr kumimoji="1" lang="zh-CN" altLang="en-US" b="1" dirty="0">
                <a:latin typeface="微软雅黑" panose="020B0503020204020204" pitchFamily="34" charset="-122"/>
                <a:ea typeface="微软雅黑" panose="020B0503020204020204" pitchFamily="34" charset="-122"/>
              </a:rPr>
              <a:t>文献综述</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Ⅲ.</a:t>
            </a:r>
            <a:r>
              <a:rPr kumimoji="1" lang="zh-CN" altLang="en-US" b="1" dirty="0">
                <a:latin typeface="微软雅黑" panose="020B0503020204020204" pitchFamily="34" charset="-122"/>
                <a:ea typeface="微软雅黑" panose="020B0503020204020204" pitchFamily="34" charset="-122"/>
              </a:rPr>
              <a:t>课题的设计</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Ⅳ.</a:t>
            </a:r>
            <a:r>
              <a:rPr kumimoji="1" lang="zh-CN" altLang="en-US" b="1" dirty="0">
                <a:latin typeface="微软雅黑" panose="020B0503020204020204" pitchFamily="34" charset="-122"/>
                <a:ea typeface="微软雅黑" panose="020B0503020204020204" pitchFamily="34" charset="-122"/>
              </a:rPr>
              <a:t>课题研究的实施过程</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Ⅴ.</a:t>
            </a:r>
            <a:r>
              <a:rPr kumimoji="1" lang="zh-CN" altLang="en-US" b="1" dirty="0">
                <a:latin typeface="微软雅黑" panose="020B0503020204020204" pitchFamily="34" charset="-122"/>
                <a:ea typeface="微软雅黑" panose="020B0503020204020204" pitchFamily="34" charset="-122"/>
              </a:rPr>
              <a:t>课题研究的结果或结论</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Ⅵ.</a:t>
            </a:r>
            <a:r>
              <a:rPr kumimoji="1" lang="zh-CN" altLang="en-US" b="1" dirty="0">
                <a:latin typeface="微软雅黑" panose="020B0503020204020204" pitchFamily="34" charset="-122"/>
                <a:ea typeface="微软雅黑" panose="020B0503020204020204" pitchFamily="34" charset="-122"/>
              </a:rPr>
              <a:t>讨论与思考</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Ⅶ.</a:t>
            </a:r>
            <a:r>
              <a:rPr kumimoji="1" lang="zh-CN" altLang="en-US" b="1" dirty="0">
                <a:latin typeface="微软雅黑" panose="020B0503020204020204" pitchFamily="34" charset="-122"/>
                <a:ea typeface="微软雅黑" panose="020B0503020204020204" pitchFamily="34" charset="-122"/>
              </a:rPr>
              <a:t>附录与参考</a:t>
            </a:r>
            <a:r>
              <a:rPr kumimoji="1" lang="zh-CN" altLang="en-US" b="1" dirty="0" smtClean="0">
                <a:latin typeface="微软雅黑" panose="020B0503020204020204" pitchFamily="34" charset="-122"/>
                <a:ea typeface="微软雅黑" panose="020B0503020204020204" pitchFamily="34" charset="-122"/>
              </a:rPr>
              <a:t>文献</a:t>
            </a:r>
            <a:endParaRPr kumimoji="1" lang="zh-CN" altLang="en-US" b="1" dirty="0">
              <a:latin typeface="微软雅黑" panose="020B0503020204020204" pitchFamily="34" charset="-122"/>
              <a:ea typeface="微软雅黑" panose="020B0503020204020204" pitchFamily="34" charset="-122"/>
            </a:endParaRPr>
          </a:p>
        </p:txBody>
      </p:sp>
      <p:sp>
        <p:nvSpPr>
          <p:cNvPr id="10" name="AutoShape 10"/>
          <p:cNvSpPr>
            <a:spLocks noChangeArrowheads="1"/>
          </p:cNvSpPr>
          <p:nvPr/>
        </p:nvSpPr>
        <p:spPr bwMode="auto">
          <a:xfrm>
            <a:off x="4937389" y="2162191"/>
            <a:ext cx="2924469" cy="2298274"/>
          </a:xfrm>
          <a:prstGeom prst="wedgeRoundRectCallout">
            <a:avLst>
              <a:gd name="adj1" fmla="val -108054"/>
              <a:gd name="adj2" fmla="val -43048"/>
              <a:gd name="adj3" fmla="val 16667"/>
            </a:avLst>
          </a:prstGeom>
          <a:solidFill>
            <a:schemeClr val="accent1"/>
          </a:solidFill>
          <a:ln w="38100">
            <a:solidFill>
              <a:srgbClr val="339933"/>
            </a:solidFill>
            <a:miter lim="800000"/>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□提出研究的问题；</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□介绍研究的背景；</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□说明研究的意义；</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□阐明研究的理论依据；</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□提出研究的假设等。</a:t>
            </a:r>
            <a:r>
              <a:rPr kumimoji="1" lang="zh-CN" altLang="en-US" b="1" dirty="0">
                <a:solidFill>
                  <a:schemeClr val="bg1"/>
                </a:solidFill>
                <a:latin typeface="+mn-ea"/>
                <a:ea typeface="+mn-ea"/>
              </a:rPr>
              <a:t/>
            </a:r>
            <a:br>
              <a:rPr kumimoji="1" lang="zh-CN" altLang="en-US" b="1" dirty="0">
                <a:solidFill>
                  <a:schemeClr val="bg1"/>
                </a:solidFill>
                <a:latin typeface="+mn-ea"/>
                <a:ea typeface="+mn-ea"/>
              </a:rPr>
            </a:br>
            <a:endParaRPr kumimoji="1" lang="zh-CN" altLang="en-US" b="1" dirty="0">
              <a:solidFill>
                <a:schemeClr val="bg1"/>
              </a:solidFill>
              <a:latin typeface="+mn-ea"/>
              <a:ea typeface="+mn-ea"/>
            </a:endParaRPr>
          </a:p>
        </p:txBody>
      </p:sp>
    </p:spTree>
    <p:extLst>
      <p:ext uri="{BB962C8B-B14F-4D97-AF65-F5344CB8AC3E}">
        <p14:creationId xmlns:p14="http://schemas.microsoft.com/office/powerpoint/2010/main" val="40462923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八、研究报告的撰写</a:t>
            </a:r>
            <a:endParaRPr lang="zh-CN" altLang="en-US" sz="2400" dirty="0">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a:xfrm>
            <a:off x="789382" y="1364366"/>
            <a:ext cx="2132927" cy="5021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zh-CN" altLang="en-US" sz="1800" b="1" dirty="0" smtClean="0">
                <a:solidFill>
                  <a:srgbClr val="C00000"/>
                </a:solidFill>
                <a:ea typeface="宋体" panose="02010600030101010101" pitchFamily="2" charset="-122"/>
              </a:rPr>
              <a:t>写作要点：</a:t>
            </a:r>
          </a:p>
        </p:txBody>
      </p:sp>
      <p:sp>
        <p:nvSpPr>
          <p:cNvPr id="9" name="Rectangle 9"/>
          <p:cNvSpPr>
            <a:spLocks noChangeArrowheads="1"/>
          </p:cNvSpPr>
          <p:nvPr/>
        </p:nvSpPr>
        <p:spPr bwMode="auto">
          <a:xfrm>
            <a:off x="1448780" y="1866507"/>
            <a:ext cx="2859268"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Ⅰ.</a:t>
            </a:r>
            <a:r>
              <a:rPr kumimoji="1" lang="zh-CN" altLang="en-US" b="1" dirty="0">
                <a:latin typeface="微软雅黑" panose="020B0503020204020204" pitchFamily="34" charset="-122"/>
                <a:ea typeface="微软雅黑" panose="020B0503020204020204" pitchFamily="34" charset="-122"/>
              </a:rPr>
              <a:t>课题的提出</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Ⅱ.</a:t>
            </a:r>
            <a:r>
              <a:rPr kumimoji="1" lang="zh-CN" altLang="en-US" b="1" dirty="0">
                <a:latin typeface="微软雅黑" panose="020B0503020204020204" pitchFamily="34" charset="-122"/>
                <a:ea typeface="微软雅黑" panose="020B0503020204020204" pitchFamily="34" charset="-122"/>
              </a:rPr>
              <a:t>文献综述</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Ⅲ.</a:t>
            </a:r>
            <a:r>
              <a:rPr kumimoji="1" lang="zh-CN" altLang="en-US" b="1" dirty="0">
                <a:latin typeface="微软雅黑" panose="020B0503020204020204" pitchFamily="34" charset="-122"/>
                <a:ea typeface="微软雅黑" panose="020B0503020204020204" pitchFamily="34" charset="-122"/>
              </a:rPr>
              <a:t>课题的设计</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Ⅳ.</a:t>
            </a:r>
            <a:r>
              <a:rPr kumimoji="1" lang="zh-CN" altLang="en-US" b="1" dirty="0">
                <a:latin typeface="微软雅黑" panose="020B0503020204020204" pitchFamily="34" charset="-122"/>
                <a:ea typeface="微软雅黑" panose="020B0503020204020204" pitchFamily="34" charset="-122"/>
              </a:rPr>
              <a:t>课题研究的实施过程</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Ⅴ.</a:t>
            </a:r>
            <a:r>
              <a:rPr kumimoji="1" lang="zh-CN" altLang="en-US" b="1" dirty="0">
                <a:latin typeface="微软雅黑" panose="020B0503020204020204" pitchFamily="34" charset="-122"/>
                <a:ea typeface="微软雅黑" panose="020B0503020204020204" pitchFamily="34" charset="-122"/>
              </a:rPr>
              <a:t>课题研究的结果或结论</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Ⅵ.</a:t>
            </a:r>
            <a:r>
              <a:rPr kumimoji="1" lang="zh-CN" altLang="en-US" b="1" dirty="0">
                <a:latin typeface="微软雅黑" panose="020B0503020204020204" pitchFamily="34" charset="-122"/>
                <a:ea typeface="微软雅黑" panose="020B0503020204020204" pitchFamily="34" charset="-122"/>
              </a:rPr>
              <a:t>讨论与思考</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Ⅶ.</a:t>
            </a:r>
            <a:r>
              <a:rPr kumimoji="1" lang="zh-CN" altLang="en-US" b="1" dirty="0">
                <a:latin typeface="微软雅黑" panose="020B0503020204020204" pitchFamily="34" charset="-122"/>
                <a:ea typeface="微软雅黑" panose="020B0503020204020204" pitchFamily="34" charset="-122"/>
              </a:rPr>
              <a:t>附录与参考</a:t>
            </a:r>
            <a:r>
              <a:rPr kumimoji="1" lang="zh-CN" altLang="en-US" b="1" dirty="0" smtClean="0">
                <a:latin typeface="微软雅黑" panose="020B0503020204020204" pitchFamily="34" charset="-122"/>
                <a:ea typeface="微软雅黑" panose="020B0503020204020204" pitchFamily="34" charset="-122"/>
              </a:rPr>
              <a:t>文献</a:t>
            </a:r>
            <a:endParaRPr kumimoji="1" lang="zh-CN" altLang="en-US" b="1" dirty="0">
              <a:latin typeface="微软雅黑" panose="020B0503020204020204" pitchFamily="34" charset="-122"/>
              <a:ea typeface="微软雅黑" panose="020B0503020204020204" pitchFamily="34" charset="-122"/>
            </a:endParaRPr>
          </a:p>
        </p:txBody>
      </p:sp>
      <p:sp>
        <p:nvSpPr>
          <p:cNvPr id="7" name="AutoShape 9"/>
          <p:cNvSpPr>
            <a:spLocks noChangeArrowheads="1"/>
          </p:cNvSpPr>
          <p:nvPr/>
        </p:nvSpPr>
        <p:spPr bwMode="auto">
          <a:xfrm>
            <a:off x="4572785" y="2026794"/>
            <a:ext cx="3581400" cy="3649744"/>
          </a:xfrm>
          <a:prstGeom prst="wedgeRoundRectCallout">
            <a:avLst>
              <a:gd name="adj1" fmla="val -93523"/>
              <a:gd name="adj2" fmla="val -28758"/>
              <a:gd name="adj3" fmla="val 16667"/>
            </a:avLst>
          </a:prstGeom>
          <a:solidFill>
            <a:schemeClr val="accent1"/>
          </a:solidFill>
          <a:ln w="38100">
            <a:solidFill>
              <a:srgbClr val="339933"/>
            </a:solidFill>
            <a:miter lim="800000"/>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45000"/>
              </a:lnSpc>
            </a:pPr>
            <a:r>
              <a:rPr kumimoji="1" lang="en-US" altLang="zh-CN" b="1" dirty="0">
                <a:solidFill>
                  <a:schemeClr val="bg1"/>
                </a:solidFill>
                <a:latin typeface="黑体" panose="02010609060101010101" pitchFamily="49" charset="-122"/>
                <a:ea typeface="黑体" panose="02010609060101010101" pitchFamily="49" charset="-122"/>
              </a:rPr>
              <a:t>■ </a:t>
            </a:r>
            <a:r>
              <a:rPr kumimoji="1" lang="zh-CN" altLang="en-US" b="1" dirty="0">
                <a:solidFill>
                  <a:schemeClr val="bg1"/>
                </a:solidFill>
                <a:latin typeface="黑体" panose="02010609060101010101" pitchFamily="49" charset="-122"/>
                <a:ea typeface="黑体" panose="02010609060101010101" pitchFamily="49" charset="-122"/>
              </a:rPr>
              <a:t>文献</a:t>
            </a:r>
            <a:r>
              <a:rPr kumimoji="1" lang="zh-CN" altLang="en-US" b="1" dirty="0" smtClean="0">
                <a:solidFill>
                  <a:schemeClr val="bg1"/>
                </a:solidFill>
                <a:latin typeface="黑体" panose="02010609060101010101" pitchFamily="49" charset="-122"/>
                <a:ea typeface="黑体" panose="02010609060101010101" pitchFamily="49" charset="-122"/>
              </a:rPr>
              <a:t>综述</a:t>
            </a:r>
            <a:endParaRPr kumimoji="1" lang="zh-CN" altLang="en-US" b="1" dirty="0">
              <a:solidFill>
                <a:schemeClr val="bg1"/>
              </a:solidFill>
              <a:latin typeface="黑体" panose="02010609060101010101" pitchFamily="49" charset="-122"/>
              <a:ea typeface="黑体" panose="02010609060101010101" pitchFamily="49" charset="-122"/>
            </a:endParaRPr>
          </a:p>
          <a:p>
            <a:pPr eaLnBrk="1" hangingPunct="1">
              <a:lnSpc>
                <a:spcPct val="145000"/>
              </a:lnSpc>
            </a:pPr>
            <a:r>
              <a:rPr kumimoji="1" lang="zh-CN" altLang="en-US" b="1" dirty="0">
                <a:solidFill>
                  <a:schemeClr val="bg1"/>
                </a:solidFill>
                <a:latin typeface="黑体" panose="02010609060101010101" pitchFamily="49" charset="-122"/>
                <a:ea typeface="黑体" panose="02010609060101010101" pitchFamily="49" charset="-122"/>
              </a:rPr>
              <a:t>□介绍该研究领域发表的每</a:t>
            </a:r>
            <a:r>
              <a:rPr kumimoji="1" lang="zh-CN" altLang="en-US" b="1" dirty="0" smtClean="0">
                <a:solidFill>
                  <a:schemeClr val="bg1"/>
                </a:solidFill>
                <a:latin typeface="黑体" panose="02010609060101010101" pitchFamily="49" charset="-122"/>
                <a:ea typeface="黑体" panose="02010609060101010101" pitchFamily="49" charset="-122"/>
              </a:rPr>
              <a:t>一</a:t>
            </a:r>
            <a:endParaRPr kumimoji="1" lang="en-US" altLang="zh-CN" b="1" dirty="0" smtClean="0">
              <a:solidFill>
                <a:schemeClr val="bg1"/>
              </a:solidFill>
              <a:latin typeface="黑体" panose="02010609060101010101" pitchFamily="49" charset="-122"/>
              <a:ea typeface="黑体" panose="02010609060101010101" pitchFamily="49" charset="-122"/>
            </a:endParaRPr>
          </a:p>
          <a:p>
            <a:pPr eaLnBrk="1" hangingPunct="1">
              <a:lnSpc>
                <a:spcPct val="145000"/>
              </a:lnSpc>
            </a:pPr>
            <a:r>
              <a:rPr kumimoji="1" lang="en-US" altLang="zh-CN" b="1" dirty="0">
                <a:solidFill>
                  <a:schemeClr val="bg1"/>
                </a:solidFill>
                <a:latin typeface="黑体" panose="02010609060101010101" pitchFamily="49" charset="-122"/>
                <a:ea typeface="黑体" panose="02010609060101010101" pitchFamily="49" charset="-122"/>
              </a:rPr>
              <a:t> </a:t>
            </a:r>
            <a:r>
              <a:rPr kumimoji="1" lang="en-US" altLang="zh-CN" b="1" dirty="0" smtClean="0">
                <a:solidFill>
                  <a:schemeClr val="bg1"/>
                </a:solidFill>
                <a:latin typeface="黑体" panose="02010609060101010101" pitchFamily="49" charset="-122"/>
                <a:ea typeface="黑体" panose="02010609060101010101" pitchFamily="49" charset="-122"/>
              </a:rPr>
              <a:t> </a:t>
            </a:r>
            <a:r>
              <a:rPr kumimoji="1" lang="zh-CN" altLang="en-US" b="1" dirty="0" smtClean="0">
                <a:solidFill>
                  <a:schemeClr val="bg1"/>
                </a:solidFill>
                <a:latin typeface="黑体" panose="02010609060101010101" pitchFamily="49" charset="-122"/>
                <a:ea typeface="黑体" panose="02010609060101010101" pitchFamily="49" charset="-122"/>
              </a:rPr>
              <a:t>项</a:t>
            </a:r>
            <a:r>
              <a:rPr kumimoji="1" lang="zh-CN" altLang="en-US" b="1" dirty="0">
                <a:solidFill>
                  <a:schemeClr val="bg1"/>
                </a:solidFill>
                <a:latin typeface="黑体" panose="02010609060101010101" pitchFamily="49" charset="-122"/>
                <a:ea typeface="黑体" panose="02010609060101010101" pitchFamily="49" charset="-122"/>
              </a:rPr>
              <a:t>关键的相关发现；</a:t>
            </a:r>
          </a:p>
          <a:p>
            <a:pPr eaLnBrk="1" hangingPunct="1">
              <a:lnSpc>
                <a:spcPct val="145000"/>
              </a:lnSpc>
            </a:pPr>
            <a:r>
              <a:rPr kumimoji="1" lang="zh-CN" altLang="en-US" b="1" dirty="0">
                <a:solidFill>
                  <a:schemeClr val="bg1"/>
                </a:solidFill>
                <a:latin typeface="黑体" panose="02010609060101010101" pitchFamily="49" charset="-122"/>
                <a:ea typeface="黑体" panose="02010609060101010101" pitchFamily="49" charset="-122"/>
              </a:rPr>
              <a:t>□会对研究项目产生影响的</a:t>
            </a:r>
            <a:r>
              <a:rPr kumimoji="1" lang="zh-CN" altLang="en-US" b="1" dirty="0" smtClean="0">
                <a:solidFill>
                  <a:schemeClr val="bg1"/>
                </a:solidFill>
                <a:latin typeface="黑体" panose="02010609060101010101" pitchFamily="49" charset="-122"/>
                <a:ea typeface="黑体" panose="02010609060101010101" pitchFamily="49" charset="-122"/>
              </a:rPr>
              <a:t>其</a:t>
            </a:r>
            <a:endParaRPr kumimoji="1" lang="en-US" altLang="zh-CN" b="1" dirty="0" smtClean="0">
              <a:solidFill>
                <a:schemeClr val="bg1"/>
              </a:solidFill>
              <a:latin typeface="黑体" panose="02010609060101010101" pitchFamily="49" charset="-122"/>
              <a:ea typeface="黑体" panose="02010609060101010101" pitchFamily="49" charset="-122"/>
            </a:endParaRPr>
          </a:p>
          <a:p>
            <a:pPr eaLnBrk="1" hangingPunct="1">
              <a:lnSpc>
                <a:spcPct val="145000"/>
              </a:lnSpc>
            </a:pPr>
            <a:r>
              <a:rPr kumimoji="1" lang="en-US" altLang="zh-CN" b="1" dirty="0">
                <a:solidFill>
                  <a:schemeClr val="bg1"/>
                </a:solidFill>
                <a:latin typeface="黑体" panose="02010609060101010101" pitchFamily="49" charset="-122"/>
                <a:ea typeface="黑体" panose="02010609060101010101" pitchFamily="49" charset="-122"/>
              </a:rPr>
              <a:t> </a:t>
            </a:r>
            <a:r>
              <a:rPr kumimoji="1" lang="en-US" altLang="zh-CN" b="1" dirty="0" smtClean="0">
                <a:solidFill>
                  <a:schemeClr val="bg1"/>
                </a:solidFill>
                <a:latin typeface="黑体" panose="02010609060101010101" pitchFamily="49" charset="-122"/>
                <a:ea typeface="黑体" panose="02010609060101010101" pitchFamily="49" charset="-122"/>
              </a:rPr>
              <a:t> </a:t>
            </a:r>
            <a:r>
              <a:rPr kumimoji="1" lang="zh-CN" altLang="en-US" b="1" dirty="0" smtClean="0">
                <a:solidFill>
                  <a:schemeClr val="bg1"/>
                </a:solidFill>
                <a:latin typeface="黑体" panose="02010609060101010101" pitchFamily="49" charset="-122"/>
                <a:ea typeface="黑体" panose="02010609060101010101" pitchFamily="49" charset="-122"/>
              </a:rPr>
              <a:t>他</a:t>
            </a:r>
            <a:r>
              <a:rPr kumimoji="1" lang="zh-CN" altLang="en-US" b="1" dirty="0">
                <a:solidFill>
                  <a:schemeClr val="bg1"/>
                </a:solidFill>
                <a:latin typeface="黑体" panose="02010609060101010101" pitchFamily="49" charset="-122"/>
                <a:ea typeface="黑体" panose="02010609060101010101" pitchFamily="49" charset="-122"/>
              </a:rPr>
              <a:t>研究领域的发现；</a:t>
            </a:r>
          </a:p>
          <a:p>
            <a:pPr eaLnBrk="1" hangingPunct="1">
              <a:lnSpc>
                <a:spcPct val="145000"/>
              </a:lnSpc>
            </a:pPr>
            <a:r>
              <a:rPr kumimoji="1" lang="zh-CN" altLang="en-US" b="1" dirty="0">
                <a:solidFill>
                  <a:schemeClr val="bg1"/>
                </a:solidFill>
                <a:latin typeface="黑体" panose="02010609060101010101" pitchFamily="49" charset="-122"/>
                <a:ea typeface="黑体" panose="02010609060101010101" pitchFamily="49" charset="-122"/>
              </a:rPr>
              <a:t>□评述前期研究所使用的方法；</a:t>
            </a:r>
          </a:p>
          <a:p>
            <a:pPr eaLnBrk="1" hangingPunct="1">
              <a:lnSpc>
                <a:spcPct val="145000"/>
              </a:lnSpc>
            </a:pPr>
            <a:r>
              <a:rPr kumimoji="1" lang="zh-CN" altLang="en-US" b="1" dirty="0">
                <a:solidFill>
                  <a:schemeClr val="bg1"/>
                </a:solidFill>
                <a:latin typeface="黑体" panose="02010609060101010101" pitchFamily="49" charset="-122"/>
                <a:ea typeface="黑体" panose="02010609060101010101" pitchFamily="49" charset="-122"/>
              </a:rPr>
              <a:t>□分析前人研究成果应用于</a:t>
            </a:r>
            <a:r>
              <a:rPr kumimoji="1" lang="zh-CN" altLang="en-US" b="1" dirty="0" smtClean="0">
                <a:solidFill>
                  <a:schemeClr val="bg1"/>
                </a:solidFill>
                <a:latin typeface="黑体" panose="02010609060101010101" pitchFamily="49" charset="-122"/>
                <a:ea typeface="黑体" panose="02010609060101010101" pitchFamily="49" charset="-122"/>
              </a:rPr>
              <a:t>实</a:t>
            </a:r>
            <a:endParaRPr kumimoji="1" lang="en-US" altLang="zh-CN" b="1" dirty="0" smtClean="0">
              <a:solidFill>
                <a:schemeClr val="bg1"/>
              </a:solidFill>
              <a:latin typeface="黑体" panose="02010609060101010101" pitchFamily="49" charset="-122"/>
              <a:ea typeface="黑体" panose="02010609060101010101" pitchFamily="49" charset="-122"/>
            </a:endParaRPr>
          </a:p>
          <a:p>
            <a:pPr eaLnBrk="1" hangingPunct="1">
              <a:lnSpc>
                <a:spcPct val="145000"/>
              </a:lnSpc>
            </a:pPr>
            <a:r>
              <a:rPr kumimoji="1" lang="en-US" altLang="zh-CN" b="1" dirty="0">
                <a:solidFill>
                  <a:schemeClr val="bg1"/>
                </a:solidFill>
                <a:latin typeface="黑体" panose="02010609060101010101" pitchFamily="49" charset="-122"/>
                <a:ea typeface="黑体" panose="02010609060101010101" pitchFamily="49" charset="-122"/>
              </a:rPr>
              <a:t> </a:t>
            </a:r>
            <a:r>
              <a:rPr kumimoji="1" lang="en-US" altLang="zh-CN" b="1" dirty="0" smtClean="0">
                <a:solidFill>
                  <a:schemeClr val="bg1"/>
                </a:solidFill>
                <a:latin typeface="黑体" panose="02010609060101010101" pitchFamily="49" charset="-122"/>
                <a:ea typeface="黑体" panose="02010609060101010101" pitchFamily="49" charset="-122"/>
              </a:rPr>
              <a:t> </a:t>
            </a:r>
            <a:r>
              <a:rPr kumimoji="1" lang="zh-CN" altLang="en-US" b="1" dirty="0" smtClean="0">
                <a:solidFill>
                  <a:schemeClr val="bg1"/>
                </a:solidFill>
                <a:latin typeface="黑体" panose="02010609060101010101" pitchFamily="49" charset="-122"/>
                <a:ea typeface="黑体" panose="02010609060101010101" pitchFamily="49" charset="-122"/>
              </a:rPr>
              <a:t>践</a:t>
            </a:r>
            <a:r>
              <a:rPr kumimoji="1" lang="zh-CN" altLang="en-US" b="1" dirty="0">
                <a:solidFill>
                  <a:schemeClr val="bg1"/>
                </a:solidFill>
                <a:latin typeface="黑体" panose="02010609060101010101" pitchFamily="49" charset="-122"/>
                <a:ea typeface="黑体" panose="02010609060101010101" pitchFamily="49" charset="-122"/>
              </a:rPr>
              <a:t>取得了哪些成果。</a:t>
            </a:r>
          </a:p>
          <a:p>
            <a:pPr eaLnBrk="1" hangingPunct="1"/>
            <a:endParaRPr kumimoji="1" lang="zh-CN" altLang="en-US" b="1" dirty="0">
              <a:solidFill>
                <a:schemeClr val="bg1"/>
              </a:solidFill>
              <a:latin typeface="Times New Roman" panose="02020603050405020304" pitchFamily="18" charset="0"/>
              <a:ea typeface="黑体" panose="02010609060101010101" pitchFamily="49" charset="-122"/>
            </a:endParaRPr>
          </a:p>
          <a:p>
            <a:pPr eaLnBrk="1" hangingPunct="1"/>
            <a:endParaRPr kumimoji="1" lang="en-US" altLang="zh-CN" sz="3200" b="1" dirty="0">
              <a:solidFill>
                <a:schemeClr val="bg1"/>
              </a:solidFill>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22346844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八、研究报告的撰写</a:t>
            </a:r>
            <a:endParaRPr lang="zh-CN" altLang="en-US" sz="2400" dirty="0">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a:xfrm>
            <a:off x="789382" y="1364366"/>
            <a:ext cx="2132927" cy="5021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zh-CN" altLang="en-US" sz="1800" b="1" dirty="0" smtClean="0">
                <a:solidFill>
                  <a:srgbClr val="C00000"/>
                </a:solidFill>
                <a:ea typeface="宋体" panose="02010600030101010101" pitchFamily="2" charset="-122"/>
              </a:rPr>
              <a:t>写作要点：</a:t>
            </a:r>
          </a:p>
        </p:txBody>
      </p:sp>
      <p:sp>
        <p:nvSpPr>
          <p:cNvPr id="9" name="Rectangle 9"/>
          <p:cNvSpPr>
            <a:spLocks noChangeArrowheads="1"/>
          </p:cNvSpPr>
          <p:nvPr/>
        </p:nvSpPr>
        <p:spPr bwMode="auto">
          <a:xfrm>
            <a:off x="1448780" y="1866507"/>
            <a:ext cx="2859268"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Ⅰ.</a:t>
            </a:r>
            <a:r>
              <a:rPr kumimoji="1" lang="zh-CN" altLang="en-US" b="1" dirty="0">
                <a:latin typeface="微软雅黑" panose="020B0503020204020204" pitchFamily="34" charset="-122"/>
                <a:ea typeface="微软雅黑" panose="020B0503020204020204" pitchFamily="34" charset="-122"/>
              </a:rPr>
              <a:t>课题的提出</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Ⅱ.</a:t>
            </a:r>
            <a:r>
              <a:rPr kumimoji="1" lang="zh-CN" altLang="en-US" b="1" dirty="0">
                <a:latin typeface="微软雅黑" panose="020B0503020204020204" pitchFamily="34" charset="-122"/>
                <a:ea typeface="微软雅黑" panose="020B0503020204020204" pitchFamily="34" charset="-122"/>
              </a:rPr>
              <a:t>文献综述</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Ⅲ.</a:t>
            </a:r>
            <a:r>
              <a:rPr kumimoji="1" lang="zh-CN" altLang="en-US" b="1" dirty="0">
                <a:latin typeface="微软雅黑" panose="020B0503020204020204" pitchFamily="34" charset="-122"/>
                <a:ea typeface="微软雅黑" panose="020B0503020204020204" pitchFamily="34" charset="-122"/>
              </a:rPr>
              <a:t>课题的设计</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Ⅳ.</a:t>
            </a:r>
            <a:r>
              <a:rPr kumimoji="1" lang="zh-CN" altLang="en-US" b="1" dirty="0">
                <a:latin typeface="微软雅黑" panose="020B0503020204020204" pitchFamily="34" charset="-122"/>
                <a:ea typeface="微软雅黑" panose="020B0503020204020204" pitchFamily="34" charset="-122"/>
              </a:rPr>
              <a:t>课题研究的实施过程</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Ⅴ.</a:t>
            </a:r>
            <a:r>
              <a:rPr kumimoji="1" lang="zh-CN" altLang="en-US" b="1" dirty="0">
                <a:latin typeface="微软雅黑" panose="020B0503020204020204" pitchFamily="34" charset="-122"/>
                <a:ea typeface="微软雅黑" panose="020B0503020204020204" pitchFamily="34" charset="-122"/>
              </a:rPr>
              <a:t>课题研究的结果或结论</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Ⅵ.</a:t>
            </a:r>
            <a:r>
              <a:rPr kumimoji="1" lang="zh-CN" altLang="en-US" b="1" dirty="0">
                <a:latin typeface="微软雅黑" panose="020B0503020204020204" pitchFamily="34" charset="-122"/>
                <a:ea typeface="微软雅黑" panose="020B0503020204020204" pitchFamily="34" charset="-122"/>
              </a:rPr>
              <a:t>讨论与思考</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Ⅶ.</a:t>
            </a:r>
            <a:r>
              <a:rPr kumimoji="1" lang="zh-CN" altLang="en-US" b="1" dirty="0">
                <a:latin typeface="微软雅黑" panose="020B0503020204020204" pitchFamily="34" charset="-122"/>
                <a:ea typeface="微软雅黑" panose="020B0503020204020204" pitchFamily="34" charset="-122"/>
              </a:rPr>
              <a:t>附录与参考</a:t>
            </a:r>
            <a:r>
              <a:rPr kumimoji="1" lang="zh-CN" altLang="en-US" b="1" dirty="0" smtClean="0">
                <a:latin typeface="微软雅黑" panose="020B0503020204020204" pitchFamily="34" charset="-122"/>
                <a:ea typeface="微软雅黑" panose="020B0503020204020204" pitchFamily="34" charset="-122"/>
              </a:rPr>
              <a:t>文献</a:t>
            </a:r>
            <a:endParaRPr kumimoji="1" lang="zh-CN" altLang="en-US" b="1" dirty="0">
              <a:latin typeface="微软雅黑" panose="020B0503020204020204" pitchFamily="34" charset="-122"/>
              <a:ea typeface="微软雅黑" panose="020B0503020204020204" pitchFamily="34" charset="-122"/>
            </a:endParaRPr>
          </a:p>
        </p:txBody>
      </p:sp>
      <p:sp>
        <p:nvSpPr>
          <p:cNvPr id="10" name="AutoShape 9"/>
          <p:cNvSpPr>
            <a:spLocks noChangeArrowheads="1"/>
          </p:cNvSpPr>
          <p:nvPr/>
        </p:nvSpPr>
        <p:spPr bwMode="auto">
          <a:xfrm>
            <a:off x="5277440" y="2028334"/>
            <a:ext cx="2659930" cy="2694495"/>
          </a:xfrm>
          <a:prstGeom prst="wedgeRoundRectCallout">
            <a:avLst>
              <a:gd name="adj1" fmla="val -126746"/>
              <a:gd name="adj2" fmla="val -1837"/>
              <a:gd name="adj3" fmla="val 16667"/>
            </a:avLst>
          </a:prstGeom>
          <a:solidFill>
            <a:schemeClr val="accent1"/>
          </a:solidFill>
          <a:ln w="38100">
            <a:solidFill>
              <a:srgbClr val="339933"/>
            </a:solidFill>
            <a:miter lim="800000"/>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□内涵、概念界定；</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□研究目标；</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□研究的主要内容；</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□研究的思路和步骤；</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□研究方法；</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□研究时间分配。</a:t>
            </a:r>
          </a:p>
        </p:txBody>
      </p:sp>
    </p:spTree>
    <p:extLst>
      <p:ext uri="{BB962C8B-B14F-4D97-AF65-F5344CB8AC3E}">
        <p14:creationId xmlns:p14="http://schemas.microsoft.com/office/powerpoint/2010/main" val="323870399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八、研究报告的撰写</a:t>
            </a:r>
            <a:endParaRPr lang="zh-CN" altLang="en-US" sz="2400" dirty="0">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a:xfrm>
            <a:off x="789382" y="1364366"/>
            <a:ext cx="2132927" cy="5021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zh-CN" altLang="en-US" sz="1800" b="1" dirty="0" smtClean="0">
                <a:solidFill>
                  <a:srgbClr val="C00000"/>
                </a:solidFill>
                <a:ea typeface="宋体" panose="02010600030101010101" pitchFamily="2" charset="-122"/>
              </a:rPr>
              <a:t>写作要点：</a:t>
            </a:r>
          </a:p>
        </p:txBody>
      </p:sp>
      <p:sp>
        <p:nvSpPr>
          <p:cNvPr id="9" name="Rectangle 9"/>
          <p:cNvSpPr>
            <a:spLocks noChangeArrowheads="1"/>
          </p:cNvSpPr>
          <p:nvPr/>
        </p:nvSpPr>
        <p:spPr bwMode="auto">
          <a:xfrm>
            <a:off x="1448780" y="1866507"/>
            <a:ext cx="2859268"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Ⅰ.</a:t>
            </a:r>
            <a:r>
              <a:rPr kumimoji="1" lang="zh-CN" altLang="en-US" b="1" dirty="0">
                <a:latin typeface="微软雅黑" panose="020B0503020204020204" pitchFamily="34" charset="-122"/>
                <a:ea typeface="微软雅黑" panose="020B0503020204020204" pitchFamily="34" charset="-122"/>
              </a:rPr>
              <a:t>课题的提出</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Ⅱ.</a:t>
            </a:r>
            <a:r>
              <a:rPr kumimoji="1" lang="zh-CN" altLang="en-US" b="1" dirty="0">
                <a:latin typeface="微软雅黑" panose="020B0503020204020204" pitchFamily="34" charset="-122"/>
                <a:ea typeface="微软雅黑" panose="020B0503020204020204" pitchFamily="34" charset="-122"/>
              </a:rPr>
              <a:t>文献综述</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Ⅲ.</a:t>
            </a:r>
            <a:r>
              <a:rPr kumimoji="1" lang="zh-CN" altLang="en-US" b="1" dirty="0">
                <a:latin typeface="微软雅黑" panose="020B0503020204020204" pitchFamily="34" charset="-122"/>
                <a:ea typeface="微软雅黑" panose="020B0503020204020204" pitchFamily="34" charset="-122"/>
              </a:rPr>
              <a:t>课题的设计</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Ⅳ.</a:t>
            </a:r>
            <a:r>
              <a:rPr kumimoji="1" lang="zh-CN" altLang="en-US" b="1" dirty="0">
                <a:latin typeface="微软雅黑" panose="020B0503020204020204" pitchFamily="34" charset="-122"/>
                <a:ea typeface="微软雅黑" panose="020B0503020204020204" pitchFamily="34" charset="-122"/>
              </a:rPr>
              <a:t>课题研究的实施过程</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Ⅴ.</a:t>
            </a:r>
            <a:r>
              <a:rPr kumimoji="1" lang="zh-CN" altLang="en-US" b="1" dirty="0">
                <a:latin typeface="微软雅黑" panose="020B0503020204020204" pitchFamily="34" charset="-122"/>
                <a:ea typeface="微软雅黑" panose="020B0503020204020204" pitchFamily="34" charset="-122"/>
              </a:rPr>
              <a:t>课题研究的结果或结论</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Ⅵ.</a:t>
            </a:r>
            <a:r>
              <a:rPr kumimoji="1" lang="zh-CN" altLang="en-US" b="1" dirty="0">
                <a:latin typeface="微软雅黑" panose="020B0503020204020204" pitchFamily="34" charset="-122"/>
                <a:ea typeface="微软雅黑" panose="020B0503020204020204" pitchFamily="34" charset="-122"/>
              </a:rPr>
              <a:t>讨论与思考</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Ⅶ.</a:t>
            </a:r>
            <a:r>
              <a:rPr kumimoji="1" lang="zh-CN" altLang="en-US" b="1" dirty="0">
                <a:latin typeface="微软雅黑" panose="020B0503020204020204" pitchFamily="34" charset="-122"/>
                <a:ea typeface="微软雅黑" panose="020B0503020204020204" pitchFamily="34" charset="-122"/>
              </a:rPr>
              <a:t>附录与参考</a:t>
            </a:r>
            <a:r>
              <a:rPr kumimoji="1" lang="zh-CN" altLang="en-US" b="1" dirty="0" smtClean="0">
                <a:latin typeface="微软雅黑" panose="020B0503020204020204" pitchFamily="34" charset="-122"/>
                <a:ea typeface="微软雅黑" panose="020B0503020204020204" pitchFamily="34" charset="-122"/>
              </a:rPr>
              <a:t>文献</a:t>
            </a:r>
            <a:endParaRPr kumimoji="1" lang="zh-CN" altLang="en-US" b="1" dirty="0">
              <a:latin typeface="微软雅黑" panose="020B0503020204020204" pitchFamily="34" charset="-122"/>
              <a:ea typeface="微软雅黑" panose="020B0503020204020204" pitchFamily="34" charset="-122"/>
            </a:endParaRPr>
          </a:p>
        </p:txBody>
      </p:sp>
      <p:sp>
        <p:nvSpPr>
          <p:cNvPr id="7" name="AutoShape 9"/>
          <p:cNvSpPr>
            <a:spLocks noChangeArrowheads="1"/>
          </p:cNvSpPr>
          <p:nvPr/>
        </p:nvSpPr>
        <p:spPr bwMode="auto">
          <a:xfrm>
            <a:off x="5273511" y="1394215"/>
            <a:ext cx="2819400" cy="4172932"/>
          </a:xfrm>
          <a:prstGeom prst="wedgeRoundRectCallout">
            <a:avLst>
              <a:gd name="adj1" fmla="val -92856"/>
              <a:gd name="adj2" fmla="val 9691"/>
              <a:gd name="adj3" fmla="val 16667"/>
            </a:avLst>
          </a:prstGeom>
          <a:solidFill>
            <a:schemeClr val="accent1"/>
          </a:solidFill>
          <a:ln w="38100">
            <a:solidFill>
              <a:srgbClr val="339933"/>
            </a:solidFill>
            <a:miter lim="800000"/>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□如何开题论证；</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□如何实施研究；</a:t>
            </a:r>
          </a:p>
          <a:p>
            <a:pPr eaLnBrk="1" hangingPunct="1"/>
            <a:r>
              <a:rPr kumimoji="1" lang="zh-CN" altLang="en-US" b="1" dirty="0" smtClean="0">
                <a:solidFill>
                  <a:schemeClr val="bg1"/>
                </a:solidFill>
                <a:latin typeface="黑体" panose="02010609060101010101" pitchFamily="49" charset="-122"/>
                <a:ea typeface="黑体" panose="02010609060101010101" pitchFamily="49" charset="-122"/>
              </a:rPr>
              <a:t>□</a:t>
            </a:r>
            <a:r>
              <a:rPr kumimoji="1" lang="zh-CN" altLang="en-US" b="1" dirty="0">
                <a:solidFill>
                  <a:schemeClr val="bg1"/>
                </a:solidFill>
                <a:latin typeface="黑体" panose="02010609060101010101" pitchFamily="49" charset="-122"/>
                <a:ea typeface="黑体" panose="02010609060101010101" pitchFamily="49" charset="-122"/>
              </a:rPr>
              <a:t>任务</a:t>
            </a:r>
            <a:r>
              <a:rPr kumimoji="1" lang="zh-CN" altLang="en-US" b="1" dirty="0" smtClean="0">
                <a:solidFill>
                  <a:schemeClr val="bg1"/>
                </a:solidFill>
                <a:latin typeface="黑体" panose="02010609060101010101" pitchFamily="49" charset="-122"/>
                <a:ea typeface="黑体" panose="02010609060101010101" pitchFamily="49" charset="-122"/>
              </a:rPr>
              <a:t>分工；</a:t>
            </a:r>
            <a:endParaRPr kumimoji="1" lang="zh-CN" altLang="en-US" b="1" dirty="0">
              <a:solidFill>
                <a:schemeClr val="bg1"/>
              </a:solidFill>
              <a:latin typeface="黑体" panose="02010609060101010101" pitchFamily="49" charset="-122"/>
              <a:ea typeface="黑体" panose="02010609060101010101" pitchFamily="49" charset="-122"/>
            </a:endParaRPr>
          </a:p>
          <a:p>
            <a:pPr eaLnBrk="1" hangingPunct="1">
              <a:lnSpc>
                <a:spcPct val="140000"/>
              </a:lnSpc>
            </a:pPr>
            <a:r>
              <a:rPr kumimoji="1" lang="zh-CN" altLang="en-US" b="1" dirty="0" smtClean="0">
                <a:solidFill>
                  <a:schemeClr val="bg1"/>
                </a:solidFill>
                <a:latin typeface="黑体" panose="02010609060101010101" pitchFamily="49" charset="-122"/>
                <a:ea typeface="黑体" panose="02010609060101010101" pitchFamily="49" charset="-122"/>
              </a:rPr>
              <a:t>□</a:t>
            </a:r>
            <a:r>
              <a:rPr kumimoji="1" lang="zh-CN" altLang="en-US" b="1" dirty="0">
                <a:solidFill>
                  <a:schemeClr val="bg1"/>
                </a:solidFill>
                <a:latin typeface="黑体" panose="02010609060101010101" pitchFamily="49" charset="-122"/>
                <a:ea typeface="黑体" panose="02010609060101010101" pitchFamily="49" charset="-122"/>
              </a:rPr>
              <a:t>开发调查研究</a:t>
            </a:r>
            <a:r>
              <a:rPr kumimoji="1" lang="zh-CN" altLang="en-US" b="1" dirty="0" smtClean="0">
                <a:solidFill>
                  <a:schemeClr val="bg1"/>
                </a:solidFill>
                <a:latin typeface="黑体" panose="02010609060101010101" pitchFamily="49" charset="-122"/>
                <a:ea typeface="黑体" panose="02010609060101010101" pitchFamily="49" charset="-122"/>
              </a:rPr>
              <a:t>工具</a:t>
            </a:r>
            <a:endParaRPr kumimoji="1" lang="en-US" altLang="zh-CN" b="1" dirty="0" smtClean="0">
              <a:solidFill>
                <a:schemeClr val="bg1"/>
              </a:solidFill>
              <a:latin typeface="黑体" panose="02010609060101010101" pitchFamily="49" charset="-122"/>
              <a:ea typeface="黑体" panose="02010609060101010101" pitchFamily="49" charset="-122"/>
            </a:endParaRPr>
          </a:p>
          <a:p>
            <a:pPr eaLnBrk="1" hangingPunct="1">
              <a:lnSpc>
                <a:spcPct val="140000"/>
              </a:lnSpc>
            </a:pPr>
            <a:r>
              <a:rPr kumimoji="1" lang="en-US" altLang="zh-CN" b="1" dirty="0">
                <a:solidFill>
                  <a:schemeClr val="bg1"/>
                </a:solidFill>
                <a:latin typeface="黑体" panose="02010609060101010101" pitchFamily="49" charset="-122"/>
                <a:ea typeface="黑体" panose="02010609060101010101" pitchFamily="49" charset="-122"/>
              </a:rPr>
              <a:t> </a:t>
            </a:r>
            <a:r>
              <a:rPr kumimoji="1" lang="en-US" altLang="zh-CN" b="1" dirty="0" smtClean="0">
                <a:solidFill>
                  <a:schemeClr val="bg1"/>
                </a:solidFill>
                <a:latin typeface="黑体" panose="02010609060101010101" pitchFamily="49" charset="-122"/>
                <a:ea typeface="黑体" panose="02010609060101010101" pitchFamily="49" charset="-122"/>
              </a:rPr>
              <a:t> </a:t>
            </a:r>
            <a:r>
              <a:rPr kumimoji="1" lang="zh-CN" altLang="en-US" b="1" dirty="0" smtClean="0">
                <a:solidFill>
                  <a:schemeClr val="bg1"/>
                </a:solidFill>
                <a:latin typeface="黑体" panose="02010609060101010101" pitchFamily="49" charset="-122"/>
                <a:ea typeface="黑体" panose="02010609060101010101" pitchFamily="49" charset="-122"/>
              </a:rPr>
              <a:t>（</a:t>
            </a:r>
            <a:r>
              <a:rPr kumimoji="1" lang="zh-CN" altLang="en-US" b="1" dirty="0">
                <a:solidFill>
                  <a:schemeClr val="bg1"/>
                </a:solidFill>
                <a:latin typeface="黑体" panose="02010609060101010101" pitchFamily="49" charset="-122"/>
                <a:ea typeface="黑体" panose="02010609060101010101" pitchFamily="49" charset="-122"/>
              </a:rPr>
              <a:t>问卷、量表、</a:t>
            </a:r>
            <a:r>
              <a:rPr kumimoji="1" lang="zh-CN" altLang="en-US" b="1" dirty="0" smtClean="0">
                <a:solidFill>
                  <a:schemeClr val="bg1"/>
                </a:solidFill>
                <a:latin typeface="黑体" panose="02010609060101010101" pitchFamily="49" charset="-122"/>
                <a:ea typeface="黑体" panose="02010609060101010101" pitchFamily="49" charset="-122"/>
              </a:rPr>
              <a:t>访</a:t>
            </a:r>
            <a:endParaRPr kumimoji="1" lang="en-US" altLang="zh-CN" b="1" dirty="0" smtClean="0">
              <a:solidFill>
                <a:schemeClr val="bg1"/>
              </a:solidFill>
              <a:latin typeface="黑体" panose="02010609060101010101" pitchFamily="49" charset="-122"/>
              <a:ea typeface="黑体" panose="02010609060101010101" pitchFamily="49" charset="-122"/>
            </a:endParaRPr>
          </a:p>
          <a:p>
            <a:pPr eaLnBrk="1" hangingPunct="1">
              <a:lnSpc>
                <a:spcPct val="140000"/>
              </a:lnSpc>
            </a:pPr>
            <a:r>
              <a:rPr kumimoji="1" lang="en-US" altLang="zh-CN" b="1" dirty="0">
                <a:solidFill>
                  <a:schemeClr val="bg1"/>
                </a:solidFill>
                <a:latin typeface="黑体" panose="02010609060101010101" pitchFamily="49" charset="-122"/>
                <a:ea typeface="黑体" panose="02010609060101010101" pitchFamily="49" charset="-122"/>
              </a:rPr>
              <a:t> </a:t>
            </a:r>
            <a:r>
              <a:rPr kumimoji="1" lang="en-US" altLang="zh-CN" b="1" dirty="0" smtClean="0">
                <a:solidFill>
                  <a:schemeClr val="bg1"/>
                </a:solidFill>
                <a:latin typeface="黑体" panose="02010609060101010101" pitchFamily="49" charset="-122"/>
                <a:ea typeface="黑体" panose="02010609060101010101" pitchFamily="49" charset="-122"/>
              </a:rPr>
              <a:t>   </a:t>
            </a:r>
            <a:r>
              <a:rPr kumimoji="1" lang="zh-CN" altLang="en-US" b="1" dirty="0" smtClean="0">
                <a:solidFill>
                  <a:schemeClr val="bg1"/>
                </a:solidFill>
                <a:latin typeface="黑体" panose="02010609060101010101" pitchFamily="49" charset="-122"/>
                <a:ea typeface="黑体" panose="02010609060101010101" pitchFamily="49" charset="-122"/>
              </a:rPr>
              <a:t>谈</a:t>
            </a:r>
            <a:r>
              <a:rPr kumimoji="1" lang="zh-CN" altLang="en-US" b="1" dirty="0">
                <a:solidFill>
                  <a:schemeClr val="bg1"/>
                </a:solidFill>
                <a:latin typeface="黑体" panose="02010609060101010101" pitchFamily="49" charset="-122"/>
                <a:ea typeface="黑体" panose="02010609060101010101" pitchFamily="49" charset="-122"/>
              </a:rPr>
              <a:t>提纲等）；</a:t>
            </a:r>
          </a:p>
          <a:p>
            <a:pPr eaLnBrk="1" hangingPunct="1">
              <a:lnSpc>
                <a:spcPct val="140000"/>
              </a:lnSpc>
            </a:pPr>
            <a:r>
              <a:rPr kumimoji="1" lang="zh-CN" altLang="en-US" b="1" dirty="0" smtClean="0">
                <a:solidFill>
                  <a:schemeClr val="bg1"/>
                </a:solidFill>
                <a:latin typeface="黑体" panose="02010609060101010101" pitchFamily="49" charset="-122"/>
                <a:ea typeface="黑体" panose="02010609060101010101" pitchFamily="49" charset="-122"/>
              </a:rPr>
              <a:t>□</a:t>
            </a:r>
            <a:r>
              <a:rPr kumimoji="1" lang="zh-CN" altLang="en-US" b="1" dirty="0">
                <a:solidFill>
                  <a:schemeClr val="bg1"/>
                </a:solidFill>
                <a:latin typeface="黑体" panose="02010609060101010101" pitchFamily="49" charset="-122"/>
                <a:ea typeface="黑体" panose="02010609060101010101" pitchFamily="49" charset="-122"/>
              </a:rPr>
              <a:t>研究对象的</a:t>
            </a:r>
            <a:r>
              <a:rPr kumimoji="1" lang="zh-CN" altLang="en-US" b="1" dirty="0" smtClean="0">
                <a:solidFill>
                  <a:schemeClr val="bg1"/>
                </a:solidFill>
                <a:latin typeface="黑体" panose="02010609060101010101" pitchFamily="49" charset="-122"/>
                <a:ea typeface="黑体" panose="02010609060101010101" pitchFamily="49" charset="-122"/>
              </a:rPr>
              <a:t>选择；</a:t>
            </a:r>
            <a:endParaRPr kumimoji="1" lang="zh-CN" altLang="en-US" b="1" dirty="0">
              <a:solidFill>
                <a:schemeClr val="bg1"/>
              </a:solidFill>
              <a:latin typeface="黑体" panose="02010609060101010101" pitchFamily="49" charset="-122"/>
              <a:ea typeface="黑体" panose="02010609060101010101" pitchFamily="49" charset="-122"/>
            </a:endParaRPr>
          </a:p>
          <a:p>
            <a:pPr eaLnBrk="1" hangingPunct="1">
              <a:lnSpc>
                <a:spcPct val="140000"/>
              </a:lnSpc>
            </a:pPr>
            <a:r>
              <a:rPr kumimoji="1" lang="zh-CN" altLang="en-US" b="1" dirty="0" smtClean="0">
                <a:solidFill>
                  <a:schemeClr val="bg1"/>
                </a:solidFill>
                <a:latin typeface="黑体" panose="02010609060101010101" pitchFamily="49" charset="-122"/>
                <a:ea typeface="黑体" panose="02010609060101010101" pitchFamily="49" charset="-122"/>
              </a:rPr>
              <a:t>□</a:t>
            </a:r>
            <a:r>
              <a:rPr kumimoji="1" lang="zh-CN" altLang="en-US" b="1" dirty="0">
                <a:solidFill>
                  <a:schemeClr val="bg1"/>
                </a:solidFill>
                <a:latin typeface="黑体" panose="02010609060101010101" pitchFamily="49" charset="-122"/>
                <a:ea typeface="黑体" panose="02010609060101010101" pitchFamily="49" charset="-122"/>
              </a:rPr>
              <a:t>问卷、量表的发放</a:t>
            </a:r>
            <a:r>
              <a:rPr kumimoji="1" lang="zh-CN" altLang="en-US" b="1" dirty="0" smtClean="0">
                <a:solidFill>
                  <a:schemeClr val="bg1"/>
                </a:solidFill>
                <a:latin typeface="黑体" panose="02010609060101010101" pitchFamily="49" charset="-122"/>
                <a:ea typeface="黑体" panose="02010609060101010101" pitchFamily="49" charset="-122"/>
              </a:rPr>
              <a:t>回</a:t>
            </a:r>
            <a:endParaRPr kumimoji="1" lang="en-US" altLang="zh-CN" b="1" dirty="0" smtClean="0">
              <a:solidFill>
                <a:schemeClr val="bg1"/>
              </a:solidFill>
              <a:latin typeface="黑体" panose="02010609060101010101" pitchFamily="49" charset="-122"/>
              <a:ea typeface="黑体" panose="02010609060101010101" pitchFamily="49" charset="-122"/>
            </a:endParaRPr>
          </a:p>
          <a:p>
            <a:pPr eaLnBrk="1" hangingPunct="1">
              <a:lnSpc>
                <a:spcPct val="140000"/>
              </a:lnSpc>
            </a:pPr>
            <a:r>
              <a:rPr kumimoji="1" lang="en-US" altLang="zh-CN" b="1" dirty="0">
                <a:solidFill>
                  <a:schemeClr val="bg1"/>
                </a:solidFill>
                <a:latin typeface="黑体" panose="02010609060101010101" pitchFamily="49" charset="-122"/>
                <a:ea typeface="黑体" panose="02010609060101010101" pitchFamily="49" charset="-122"/>
              </a:rPr>
              <a:t> </a:t>
            </a:r>
            <a:r>
              <a:rPr kumimoji="1" lang="en-US" altLang="zh-CN" b="1" dirty="0" smtClean="0">
                <a:solidFill>
                  <a:schemeClr val="bg1"/>
                </a:solidFill>
                <a:latin typeface="黑体" panose="02010609060101010101" pitchFamily="49" charset="-122"/>
                <a:ea typeface="黑体" panose="02010609060101010101" pitchFamily="49" charset="-122"/>
              </a:rPr>
              <a:t> </a:t>
            </a:r>
            <a:r>
              <a:rPr kumimoji="1" lang="zh-CN" altLang="en-US" b="1" dirty="0" smtClean="0">
                <a:solidFill>
                  <a:schemeClr val="bg1"/>
                </a:solidFill>
                <a:latin typeface="黑体" panose="02010609060101010101" pitchFamily="49" charset="-122"/>
                <a:ea typeface="黑体" panose="02010609060101010101" pitchFamily="49" charset="-122"/>
              </a:rPr>
              <a:t>收</a:t>
            </a:r>
            <a:r>
              <a:rPr kumimoji="1" lang="zh-CN" altLang="en-US" b="1" dirty="0">
                <a:solidFill>
                  <a:schemeClr val="bg1"/>
                </a:solidFill>
                <a:latin typeface="黑体" panose="02010609060101010101" pitchFamily="49" charset="-122"/>
                <a:ea typeface="黑体" panose="02010609060101010101" pitchFamily="49" charset="-122"/>
              </a:rPr>
              <a:t>、整理、分析等。</a:t>
            </a:r>
          </a:p>
          <a:p>
            <a:pPr eaLnBrk="1" hangingPunct="1">
              <a:lnSpc>
                <a:spcPct val="140000"/>
              </a:lnSpc>
            </a:pPr>
            <a:r>
              <a:rPr kumimoji="1" lang="zh-CN" altLang="en-US" b="1" dirty="0" smtClean="0">
                <a:solidFill>
                  <a:schemeClr val="bg1"/>
                </a:solidFill>
                <a:latin typeface="黑体" panose="02010609060101010101" pitchFamily="49" charset="-122"/>
                <a:ea typeface="黑体" panose="02010609060101010101" pitchFamily="49" charset="-122"/>
              </a:rPr>
              <a:t>□阶段性</a:t>
            </a:r>
            <a:r>
              <a:rPr kumimoji="1" lang="zh-CN" altLang="en-US" b="1" dirty="0">
                <a:solidFill>
                  <a:schemeClr val="bg1"/>
                </a:solidFill>
                <a:latin typeface="黑体" panose="02010609060101010101" pitchFamily="49" charset="-122"/>
                <a:ea typeface="黑体" panose="02010609060101010101" pitchFamily="49" charset="-122"/>
              </a:rPr>
              <a:t>总结。</a:t>
            </a:r>
          </a:p>
        </p:txBody>
      </p:sp>
    </p:spTree>
    <p:extLst>
      <p:ext uri="{BB962C8B-B14F-4D97-AF65-F5344CB8AC3E}">
        <p14:creationId xmlns:p14="http://schemas.microsoft.com/office/powerpoint/2010/main" val="1043172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八、研究报告的撰写</a:t>
            </a:r>
            <a:endParaRPr lang="zh-CN" altLang="en-US" sz="2400" dirty="0">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a:xfrm>
            <a:off x="789382" y="1364366"/>
            <a:ext cx="2132927" cy="5021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zh-CN" altLang="en-US" sz="1800" b="1" dirty="0" smtClean="0">
                <a:solidFill>
                  <a:srgbClr val="C00000"/>
                </a:solidFill>
                <a:ea typeface="宋体" panose="02010600030101010101" pitchFamily="2" charset="-122"/>
              </a:rPr>
              <a:t>写作要点：</a:t>
            </a:r>
          </a:p>
        </p:txBody>
      </p:sp>
      <p:sp>
        <p:nvSpPr>
          <p:cNvPr id="9" name="Rectangle 9"/>
          <p:cNvSpPr>
            <a:spLocks noChangeArrowheads="1"/>
          </p:cNvSpPr>
          <p:nvPr/>
        </p:nvSpPr>
        <p:spPr bwMode="auto">
          <a:xfrm>
            <a:off x="1448780" y="1866507"/>
            <a:ext cx="2859268"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Ⅰ.</a:t>
            </a:r>
            <a:r>
              <a:rPr kumimoji="1" lang="zh-CN" altLang="en-US" b="1" dirty="0">
                <a:latin typeface="微软雅黑" panose="020B0503020204020204" pitchFamily="34" charset="-122"/>
                <a:ea typeface="微软雅黑" panose="020B0503020204020204" pitchFamily="34" charset="-122"/>
              </a:rPr>
              <a:t>课题的提出</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Ⅱ.</a:t>
            </a:r>
            <a:r>
              <a:rPr kumimoji="1" lang="zh-CN" altLang="en-US" b="1" dirty="0">
                <a:latin typeface="微软雅黑" panose="020B0503020204020204" pitchFamily="34" charset="-122"/>
                <a:ea typeface="微软雅黑" panose="020B0503020204020204" pitchFamily="34" charset="-122"/>
              </a:rPr>
              <a:t>文献综述</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Ⅲ.</a:t>
            </a:r>
            <a:r>
              <a:rPr kumimoji="1" lang="zh-CN" altLang="en-US" b="1" dirty="0">
                <a:latin typeface="微软雅黑" panose="020B0503020204020204" pitchFamily="34" charset="-122"/>
                <a:ea typeface="微软雅黑" panose="020B0503020204020204" pitchFamily="34" charset="-122"/>
              </a:rPr>
              <a:t>课题的设计</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Ⅳ.</a:t>
            </a:r>
            <a:r>
              <a:rPr kumimoji="1" lang="zh-CN" altLang="en-US" b="1" dirty="0">
                <a:latin typeface="微软雅黑" panose="020B0503020204020204" pitchFamily="34" charset="-122"/>
                <a:ea typeface="微软雅黑" panose="020B0503020204020204" pitchFamily="34" charset="-122"/>
              </a:rPr>
              <a:t>课题研究的实施过程</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Ⅴ.</a:t>
            </a:r>
            <a:r>
              <a:rPr kumimoji="1" lang="zh-CN" altLang="en-US" b="1" dirty="0">
                <a:latin typeface="微软雅黑" panose="020B0503020204020204" pitchFamily="34" charset="-122"/>
                <a:ea typeface="微软雅黑" panose="020B0503020204020204" pitchFamily="34" charset="-122"/>
              </a:rPr>
              <a:t>课题研究的结果或结论</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Ⅵ.</a:t>
            </a:r>
            <a:r>
              <a:rPr kumimoji="1" lang="zh-CN" altLang="en-US" b="1" dirty="0">
                <a:latin typeface="微软雅黑" panose="020B0503020204020204" pitchFamily="34" charset="-122"/>
                <a:ea typeface="微软雅黑" panose="020B0503020204020204" pitchFamily="34" charset="-122"/>
              </a:rPr>
              <a:t>讨论与思考</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Ⅶ.</a:t>
            </a:r>
            <a:r>
              <a:rPr kumimoji="1" lang="zh-CN" altLang="en-US" b="1" dirty="0">
                <a:latin typeface="微软雅黑" panose="020B0503020204020204" pitchFamily="34" charset="-122"/>
                <a:ea typeface="微软雅黑" panose="020B0503020204020204" pitchFamily="34" charset="-122"/>
              </a:rPr>
              <a:t>附录与参考</a:t>
            </a:r>
            <a:r>
              <a:rPr kumimoji="1" lang="zh-CN" altLang="en-US" b="1" dirty="0" smtClean="0">
                <a:latin typeface="微软雅黑" panose="020B0503020204020204" pitchFamily="34" charset="-122"/>
                <a:ea typeface="微软雅黑" panose="020B0503020204020204" pitchFamily="34" charset="-122"/>
              </a:rPr>
              <a:t>文献</a:t>
            </a:r>
            <a:endParaRPr kumimoji="1" lang="zh-CN" altLang="en-US" b="1" dirty="0">
              <a:latin typeface="微软雅黑" panose="020B0503020204020204" pitchFamily="34" charset="-122"/>
              <a:ea typeface="微软雅黑" panose="020B0503020204020204" pitchFamily="34" charset="-122"/>
            </a:endParaRPr>
          </a:p>
        </p:txBody>
      </p:sp>
      <p:sp>
        <p:nvSpPr>
          <p:cNvPr id="10" name="AutoShape 9"/>
          <p:cNvSpPr>
            <a:spLocks noChangeArrowheads="1"/>
          </p:cNvSpPr>
          <p:nvPr/>
        </p:nvSpPr>
        <p:spPr bwMode="auto">
          <a:xfrm>
            <a:off x="5141536" y="1971773"/>
            <a:ext cx="2908955" cy="3175262"/>
          </a:xfrm>
          <a:prstGeom prst="wedgeRoundRectCallout">
            <a:avLst>
              <a:gd name="adj1" fmla="val -80070"/>
              <a:gd name="adj2" fmla="val 27653"/>
              <a:gd name="adj3" fmla="val 16667"/>
            </a:avLst>
          </a:prstGeom>
          <a:solidFill>
            <a:schemeClr val="accent1"/>
          </a:solidFill>
          <a:ln w="38100">
            <a:solidFill>
              <a:srgbClr val="339933"/>
            </a:solidFill>
            <a:miter lim="800000"/>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40000"/>
              </a:lnSpc>
            </a:pPr>
            <a:r>
              <a:rPr kumimoji="1" lang="en-US" altLang="zh-CN" b="1" dirty="0">
                <a:solidFill>
                  <a:schemeClr val="bg1"/>
                </a:solidFill>
                <a:latin typeface="黑体" panose="02010609060101010101" pitchFamily="49" charset="-122"/>
                <a:ea typeface="黑体" panose="02010609060101010101" pitchFamily="49" charset="-122"/>
              </a:rPr>
              <a:t>■</a:t>
            </a:r>
            <a:r>
              <a:rPr kumimoji="1" lang="zh-CN" altLang="en-US" b="1" dirty="0">
                <a:solidFill>
                  <a:schemeClr val="bg1"/>
                </a:solidFill>
                <a:latin typeface="黑体" panose="02010609060101010101" pitchFamily="49" charset="-122"/>
                <a:ea typeface="黑体" panose="02010609060101010101" pitchFamily="49" charset="-122"/>
              </a:rPr>
              <a:t>研究结论与观点</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□主要结论及</a:t>
            </a:r>
            <a:r>
              <a:rPr kumimoji="1" lang="zh-CN" altLang="en-US" b="1" dirty="0" smtClean="0">
                <a:solidFill>
                  <a:schemeClr val="bg1"/>
                </a:solidFill>
                <a:latin typeface="黑体" panose="02010609060101010101" pitchFamily="49" charset="-122"/>
                <a:ea typeface="黑体" panose="02010609060101010101" pitchFamily="49" charset="-122"/>
              </a:rPr>
              <a:t>分析（力</a:t>
            </a:r>
            <a:endParaRPr kumimoji="1" lang="en-US" altLang="zh-CN" b="1" dirty="0" smtClean="0">
              <a:solidFill>
                <a:schemeClr val="bg1"/>
              </a:solidFill>
              <a:latin typeface="黑体" panose="02010609060101010101" pitchFamily="49" charset="-122"/>
              <a:ea typeface="黑体" panose="02010609060101010101" pitchFamily="49" charset="-122"/>
            </a:endParaRPr>
          </a:p>
          <a:p>
            <a:pPr eaLnBrk="1" hangingPunct="1">
              <a:lnSpc>
                <a:spcPct val="140000"/>
              </a:lnSpc>
            </a:pPr>
            <a:r>
              <a:rPr kumimoji="1" lang="en-US" altLang="zh-CN" b="1" dirty="0">
                <a:solidFill>
                  <a:schemeClr val="bg1"/>
                </a:solidFill>
                <a:latin typeface="黑体" panose="02010609060101010101" pitchFamily="49" charset="-122"/>
                <a:ea typeface="黑体" panose="02010609060101010101" pitchFamily="49" charset="-122"/>
              </a:rPr>
              <a:t> </a:t>
            </a:r>
            <a:r>
              <a:rPr kumimoji="1" lang="en-US" altLang="zh-CN" b="1" dirty="0" smtClean="0">
                <a:solidFill>
                  <a:schemeClr val="bg1"/>
                </a:solidFill>
                <a:latin typeface="黑体" panose="02010609060101010101" pitchFamily="49" charset="-122"/>
                <a:ea typeface="黑体" panose="02010609060101010101" pitchFamily="49" charset="-122"/>
              </a:rPr>
              <a:t> </a:t>
            </a:r>
            <a:r>
              <a:rPr kumimoji="1" lang="zh-CN" altLang="en-US" b="1" dirty="0" smtClean="0">
                <a:solidFill>
                  <a:schemeClr val="bg1"/>
                </a:solidFill>
                <a:latin typeface="黑体" panose="02010609060101010101" pitchFamily="49" charset="-122"/>
                <a:ea typeface="黑体" panose="02010609060101010101" pitchFamily="49" charset="-122"/>
              </a:rPr>
              <a:t>求</a:t>
            </a:r>
            <a:r>
              <a:rPr kumimoji="1" lang="zh-CN" altLang="en-US" b="1" dirty="0">
                <a:solidFill>
                  <a:schemeClr val="bg1"/>
                </a:solidFill>
                <a:latin typeface="黑体" panose="02010609060101010101" pitchFamily="49" charset="-122"/>
                <a:ea typeface="黑体" panose="02010609060101010101" pitchFamily="49" charset="-122"/>
              </a:rPr>
              <a:t>图文并茂</a:t>
            </a:r>
            <a:r>
              <a:rPr kumimoji="1" lang="zh-CN" altLang="en-US" b="1" dirty="0" smtClean="0">
                <a:solidFill>
                  <a:schemeClr val="bg1"/>
                </a:solidFill>
                <a:latin typeface="黑体" panose="02010609060101010101" pitchFamily="49" charset="-122"/>
                <a:ea typeface="黑体" panose="02010609060101010101" pitchFamily="49" charset="-122"/>
              </a:rPr>
              <a:t>，定性与</a:t>
            </a:r>
            <a:endParaRPr kumimoji="1" lang="en-US" altLang="zh-CN" b="1" dirty="0" smtClean="0">
              <a:solidFill>
                <a:schemeClr val="bg1"/>
              </a:solidFill>
              <a:latin typeface="黑体" panose="02010609060101010101" pitchFamily="49" charset="-122"/>
              <a:ea typeface="黑体" panose="02010609060101010101" pitchFamily="49" charset="-122"/>
            </a:endParaRPr>
          </a:p>
          <a:p>
            <a:pPr eaLnBrk="1" hangingPunct="1">
              <a:lnSpc>
                <a:spcPct val="140000"/>
              </a:lnSpc>
            </a:pPr>
            <a:r>
              <a:rPr kumimoji="1" lang="en-US" altLang="zh-CN" b="1" dirty="0">
                <a:solidFill>
                  <a:schemeClr val="bg1"/>
                </a:solidFill>
                <a:latin typeface="黑体" panose="02010609060101010101" pitchFamily="49" charset="-122"/>
                <a:ea typeface="黑体" panose="02010609060101010101" pitchFamily="49" charset="-122"/>
              </a:rPr>
              <a:t> </a:t>
            </a:r>
            <a:r>
              <a:rPr kumimoji="1" lang="en-US" altLang="zh-CN" b="1" dirty="0" smtClean="0">
                <a:solidFill>
                  <a:schemeClr val="bg1"/>
                </a:solidFill>
                <a:latin typeface="黑体" panose="02010609060101010101" pitchFamily="49" charset="-122"/>
                <a:ea typeface="黑体" panose="02010609060101010101" pitchFamily="49" charset="-122"/>
              </a:rPr>
              <a:t> </a:t>
            </a:r>
            <a:r>
              <a:rPr kumimoji="1" lang="zh-CN" altLang="en-US" b="1" dirty="0" smtClean="0">
                <a:solidFill>
                  <a:schemeClr val="bg1"/>
                </a:solidFill>
                <a:latin typeface="黑体" panose="02010609060101010101" pitchFamily="49" charset="-122"/>
                <a:ea typeface="黑体" panose="02010609060101010101" pitchFamily="49" charset="-122"/>
              </a:rPr>
              <a:t>定量</a:t>
            </a:r>
            <a:r>
              <a:rPr kumimoji="1" lang="zh-CN" altLang="en-US" b="1" dirty="0">
                <a:solidFill>
                  <a:schemeClr val="bg1"/>
                </a:solidFill>
                <a:latin typeface="黑体" panose="02010609060101010101" pitchFamily="49" charset="-122"/>
                <a:ea typeface="黑体" panose="02010609060101010101" pitchFamily="49" charset="-122"/>
              </a:rPr>
              <a:t>结合）；</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□创新之处；</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□成果的影响；</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□成果的推广价值。</a:t>
            </a:r>
          </a:p>
        </p:txBody>
      </p:sp>
    </p:spTree>
    <p:extLst>
      <p:ext uri="{BB962C8B-B14F-4D97-AF65-F5344CB8AC3E}">
        <p14:creationId xmlns:p14="http://schemas.microsoft.com/office/powerpoint/2010/main" val="109800518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八、研究报告的撰写</a:t>
            </a:r>
            <a:endParaRPr lang="zh-CN" altLang="en-US" sz="2400" dirty="0">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a:xfrm>
            <a:off x="789382" y="1364366"/>
            <a:ext cx="2773950" cy="5021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zh-CN" altLang="en-US" sz="1800" b="1" dirty="0">
                <a:solidFill>
                  <a:srgbClr val="C00000"/>
                </a:solidFill>
              </a:rPr>
              <a:t>结果、结论、成果、成效</a:t>
            </a:r>
          </a:p>
        </p:txBody>
      </p:sp>
      <p:sp>
        <p:nvSpPr>
          <p:cNvPr id="7" name="矩形 2"/>
          <p:cNvSpPr>
            <a:spLocks noChangeArrowheads="1"/>
          </p:cNvSpPr>
          <p:nvPr/>
        </p:nvSpPr>
        <p:spPr bwMode="auto">
          <a:xfrm>
            <a:off x="620598" y="2030690"/>
            <a:ext cx="7825818"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algn="just" eaLnBrk="1" hangingPunct="1">
              <a:lnSpc>
                <a:spcPct val="150000"/>
              </a:lnSpc>
            </a:pPr>
            <a:r>
              <a:rPr lang="zh-CN" altLang="en-US" dirty="0">
                <a:latin typeface="宋体" panose="02010600030101010101" pitchFamily="2" charset="-122"/>
              </a:rPr>
              <a:t>◆</a:t>
            </a:r>
            <a:r>
              <a:rPr lang="zh-CN" altLang="en-US" b="1" dirty="0">
                <a:solidFill>
                  <a:srgbClr val="C00000"/>
                </a:solidFill>
                <a:latin typeface="宋体" panose="02010600030101010101" pitchFamily="2" charset="-122"/>
              </a:rPr>
              <a:t>结果</a:t>
            </a:r>
            <a:r>
              <a:rPr lang="zh-CN" altLang="en-US" dirty="0">
                <a:latin typeface="宋体" panose="02010600030101010101" pitchFamily="2" charset="-122"/>
              </a:rPr>
              <a:t>是根据研究过程中收集到的资料、数据进行整理后向读者展示的客观事实</a:t>
            </a:r>
            <a:r>
              <a:rPr lang="en-US" altLang="zh-CN" dirty="0">
                <a:latin typeface="宋体" panose="02010600030101010101" pitchFamily="2" charset="-122"/>
              </a:rPr>
              <a:t>,</a:t>
            </a:r>
            <a:r>
              <a:rPr lang="zh-CN" altLang="en-US" dirty="0">
                <a:latin typeface="宋体" panose="02010600030101010101" pitchFamily="2" charset="-122"/>
              </a:rPr>
              <a:t>它告诉人们课题研究得到的是什么。</a:t>
            </a:r>
          </a:p>
          <a:p>
            <a:pPr indent="457200" algn="just" eaLnBrk="1" hangingPunct="1">
              <a:lnSpc>
                <a:spcPct val="150000"/>
              </a:lnSpc>
            </a:pPr>
            <a:r>
              <a:rPr lang="zh-CN" altLang="en-US" dirty="0">
                <a:latin typeface="宋体" panose="02010600030101010101" pitchFamily="2" charset="-122"/>
              </a:rPr>
              <a:t>◆</a:t>
            </a:r>
            <a:r>
              <a:rPr lang="zh-CN" altLang="en-US" b="1" dirty="0">
                <a:solidFill>
                  <a:srgbClr val="C00000"/>
                </a:solidFill>
                <a:latin typeface="宋体" panose="02010600030101010101" pitchFamily="2" charset="-122"/>
              </a:rPr>
              <a:t>结论</a:t>
            </a:r>
            <a:r>
              <a:rPr lang="zh-CN" altLang="en-US" dirty="0">
                <a:latin typeface="宋体" panose="02010600030101010101" pitchFamily="2" charset="-122"/>
              </a:rPr>
              <a:t>是作者对研究总体的判断、总结性的见解。它是在研究结果的分析或讨论的基础上</a:t>
            </a:r>
            <a:r>
              <a:rPr lang="en-US" altLang="zh-CN" dirty="0">
                <a:latin typeface="宋体" panose="02010600030101010101" pitchFamily="2" charset="-122"/>
              </a:rPr>
              <a:t>, </a:t>
            </a:r>
            <a:r>
              <a:rPr lang="zh-CN" altLang="en-US" dirty="0">
                <a:latin typeface="宋体" panose="02010600030101010101" pitchFamily="2" charset="-122"/>
              </a:rPr>
              <a:t>经过逻辑思维而形成的更高层次的总体论点。</a:t>
            </a:r>
          </a:p>
          <a:p>
            <a:pPr indent="457200" algn="just" eaLnBrk="1" hangingPunct="1">
              <a:lnSpc>
                <a:spcPct val="150000"/>
              </a:lnSpc>
            </a:pPr>
            <a:r>
              <a:rPr lang="zh-CN" altLang="en-US" dirty="0">
                <a:latin typeface="宋体" panose="02010600030101010101" pitchFamily="2" charset="-122"/>
              </a:rPr>
              <a:t>◆</a:t>
            </a:r>
            <a:r>
              <a:rPr lang="zh-CN" altLang="en-US" b="1" dirty="0">
                <a:solidFill>
                  <a:srgbClr val="C00000"/>
                </a:solidFill>
                <a:latin typeface="宋体" panose="02010600030101010101" pitchFamily="2" charset="-122"/>
              </a:rPr>
              <a:t>成果</a:t>
            </a:r>
            <a:r>
              <a:rPr lang="zh-CN" altLang="en-US" dirty="0">
                <a:latin typeface="宋体" panose="02010600030101010101" pitchFamily="2" charset="-122"/>
              </a:rPr>
              <a:t>是一项研究“工作或事业的收获”的具体表现形式</a:t>
            </a:r>
            <a:r>
              <a:rPr lang="en-US" altLang="zh-CN" dirty="0">
                <a:latin typeface="宋体" panose="02010600030101010101" pitchFamily="2" charset="-122"/>
              </a:rPr>
              <a:t>, </a:t>
            </a:r>
            <a:r>
              <a:rPr lang="zh-CN" altLang="en-US" dirty="0">
                <a:latin typeface="宋体" panose="02010600030101010101" pitchFamily="2" charset="-122"/>
              </a:rPr>
              <a:t>为整个研究的物化形态 </a:t>
            </a:r>
            <a:r>
              <a:rPr lang="en-US" altLang="zh-CN" dirty="0">
                <a:latin typeface="宋体" panose="02010600030101010101" pitchFamily="2" charset="-122"/>
              </a:rPr>
              <a:t>( </a:t>
            </a:r>
            <a:r>
              <a:rPr lang="zh-CN" altLang="en-US" dirty="0">
                <a:latin typeface="宋体" panose="02010600030101010101" pitchFamily="2" charset="-122"/>
              </a:rPr>
              <a:t>包含结果和结论</a:t>
            </a:r>
            <a:r>
              <a:rPr lang="en-US" altLang="zh-CN" dirty="0">
                <a:latin typeface="宋体" panose="02010600030101010101" pitchFamily="2" charset="-122"/>
              </a:rPr>
              <a:t>) </a:t>
            </a:r>
            <a:r>
              <a:rPr lang="zh-CN" altLang="en-US" dirty="0">
                <a:latin typeface="宋体" panose="02010600030101010101" pitchFamily="2" charset="-122"/>
              </a:rPr>
              <a:t>。它既可以是结题报告、学术论文等理性成果</a:t>
            </a:r>
            <a:r>
              <a:rPr lang="en-US" altLang="zh-CN" dirty="0">
                <a:latin typeface="宋体" panose="02010600030101010101" pitchFamily="2" charset="-122"/>
              </a:rPr>
              <a:t>,</a:t>
            </a:r>
            <a:r>
              <a:rPr lang="zh-CN" altLang="en-US" dirty="0">
                <a:latin typeface="宋体" panose="02010600030101010101" pitchFamily="2" charset="-122"/>
              </a:rPr>
              <a:t>也可以是指导方案、活动案例、教育实例、经验总结等操作性成果。 </a:t>
            </a:r>
          </a:p>
          <a:p>
            <a:pPr indent="457200" algn="just" eaLnBrk="1" hangingPunct="1">
              <a:lnSpc>
                <a:spcPct val="150000"/>
              </a:lnSpc>
            </a:pPr>
            <a:r>
              <a:rPr lang="zh-CN" altLang="en-US" dirty="0">
                <a:latin typeface="宋体" panose="02010600030101010101" pitchFamily="2" charset="-122"/>
              </a:rPr>
              <a:t>◆</a:t>
            </a:r>
            <a:r>
              <a:rPr lang="zh-CN" altLang="en-US" b="1" dirty="0">
                <a:solidFill>
                  <a:srgbClr val="C00000"/>
                </a:solidFill>
                <a:latin typeface="宋体" panose="02010600030101010101" pitchFamily="2" charset="-122"/>
              </a:rPr>
              <a:t>成效</a:t>
            </a:r>
            <a:r>
              <a:rPr lang="zh-CN" altLang="en-US" dirty="0">
                <a:latin typeface="宋体" panose="02010600030101010101" pitchFamily="2" charset="-122"/>
              </a:rPr>
              <a:t>指课题研究成果的“功效</a:t>
            </a:r>
            <a:r>
              <a:rPr lang="en-US" altLang="zh-CN" dirty="0">
                <a:latin typeface="宋体" panose="02010600030101010101" pitchFamily="2" charset="-122"/>
              </a:rPr>
              <a:t>, </a:t>
            </a:r>
            <a:r>
              <a:rPr lang="zh-CN" altLang="en-US" dirty="0">
                <a:latin typeface="宋体" panose="02010600030101010101" pitchFamily="2" charset="-122"/>
              </a:rPr>
              <a:t>效果” 。 </a:t>
            </a:r>
          </a:p>
        </p:txBody>
      </p:sp>
    </p:spTree>
    <p:extLst>
      <p:ext uri="{BB962C8B-B14F-4D97-AF65-F5344CB8AC3E}">
        <p14:creationId xmlns:p14="http://schemas.microsoft.com/office/powerpoint/2010/main" val="19162165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Rectangle 3"/>
          <p:cNvSpPr txBox="1">
            <a:spLocks noChangeArrowheads="1"/>
          </p:cNvSpPr>
          <p:nvPr/>
        </p:nvSpPr>
        <p:spPr bwMode="auto">
          <a:xfrm>
            <a:off x="758413" y="2076959"/>
            <a:ext cx="7583329" cy="3811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eaLnBrk="1" hangingPunct="1">
              <a:lnSpc>
                <a:spcPct val="150000"/>
              </a:lnSpc>
            </a:pPr>
            <a:r>
              <a:rPr kumimoji="1" lang="zh-CN" altLang="en-US" b="1" dirty="0" smtClean="0">
                <a:latin typeface="宋体" panose="02010600030101010101" pitchFamily="2" charset="-122"/>
              </a:rPr>
              <a:t>（三）研究目标、内容（或子课题设计）与重点</a:t>
            </a:r>
            <a:endParaRPr kumimoji="1" lang="en-US" altLang="zh-CN" b="1" dirty="0">
              <a:latin typeface="宋体" panose="02010600030101010101" pitchFamily="2" charset="-122"/>
            </a:endParaRPr>
          </a:p>
          <a:p>
            <a:pPr indent="457200" eaLnBrk="1" hangingPunct="1">
              <a:lnSpc>
                <a:spcPct val="150000"/>
              </a:lnSpc>
            </a:pPr>
            <a:r>
              <a:rPr kumimoji="1" lang="en-US" altLang="zh-CN" dirty="0" smtClean="0">
                <a:latin typeface="宋体" panose="02010600030101010101" pitchFamily="2" charset="-122"/>
              </a:rPr>
              <a:t>1.</a:t>
            </a:r>
            <a:r>
              <a:rPr kumimoji="1" lang="zh-CN" altLang="en-US" dirty="0" smtClean="0">
                <a:latin typeface="宋体" panose="02010600030101010101" pitchFamily="2" charset="-122"/>
              </a:rPr>
              <a:t>明确</a:t>
            </a:r>
            <a:r>
              <a:rPr kumimoji="1" lang="zh-CN" altLang="en-US" dirty="0">
                <a:latin typeface="宋体" panose="02010600030101010101" pitchFamily="2" charset="-122"/>
              </a:rPr>
              <a:t>课题要达到的目标，要发现</a:t>
            </a:r>
            <a:r>
              <a:rPr kumimoji="1" lang="zh-CN" altLang="en-US" dirty="0" smtClean="0">
                <a:latin typeface="宋体" panose="02010600030101010101" pitchFamily="2" charset="-122"/>
              </a:rPr>
              <a:t>什么或</a:t>
            </a:r>
            <a:r>
              <a:rPr kumimoji="1" lang="zh-CN" altLang="en-US" dirty="0">
                <a:latin typeface="宋体" panose="02010600030101010101" pitchFamily="2" charset="-122"/>
              </a:rPr>
              <a:t>认识什么。</a:t>
            </a:r>
          </a:p>
          <a:p>
            <a:pPr indent="457200" eaLnBrk="1" hangingPunct="1">
              <a:lnSpc>
                <a:spcPct val="150000"/>
              </a:lnSpc>
            </a:pPr>
            <a:r>
              <a:rPr kumimoji="1" lang="en-US" altLang="zh-CN" dirty="0" smtClean="0">
                <a:latin typeface="宋体" panose="02010600030101010101" pitchFamily="2" charset="-122"/>
              </a:rPr>
              <a:t>2.</a:t>
            </a:r>
            <a:r>
              <a:rPr kumimoji="1" lang="zh-CN" altLang="en-US" dirty="0" smtClean="0">
                <a:latin typeface="宋体" panose="02010600030101010101" pitchFamily="2" charset="-122"/>
              </a:rPr>
              <a:t>根据</a:t>
            </a:r>
            <a:r>
              <a:rPr kumimoji="1" lang="zh-CN" altLang="en-US" dirty="0">
                <a:latin typeface="宋体" panose="02010600030101010101" pitchFamily="2" charset="-122"/>
              </a:rPr>
              <a:t>研究目标明确具体研究什么，分解子课题</a:t>
            </a:r>
            <a:r>
              <a:rPr kumimoji="1" lang="zh-CN" altLang="en-US" dirty="0" smtClean="0">
                <a:latin typeface="宋体" panose="02010600030101010101" pitchFamily="2" charset="-122"/>
              </a:rPr>
              <a:t>。</a:t>
            </a:r>
            <a:endParaRPr kumimoji="1" lang="en-US" altLang="zh-CN" dirty="0" smtClean="0">
              <a:latin typeface="宋体" panose="02010600030101010101" pitchFamily="2" charset="-122"/>
            </a:endParaRPr>
          </a:p>
          <a:p>
            <a:pPr indent="457200" eaLnBrk="1" hangingPunct="1">
              <a:lnSpc>
                <a:spcPct val="150000"/>
              </a:lnSpc>
            </a:pPr>
            <a:r>
              <a:rPr kumimoji="1" lang="en-US" altLang="zh-CN" dirty="0" smtClean="0">
                <a:latin typeface="宋体" panose="02010600030101010101" pitchFamily="2" charset="-122"/>
              </a:rPr>
              <a:t>3.</a:t>
            </a:r>
            <a:r>
              <a:rPr kumimoji="1" lang="zh-CN" altLang="en-US" dirty="0" smtClean="0">
                <a:latin typeface="宋体" panose="02010600030101010101" pitchFamily="2" charset="-122"/>
              </a:rPr>
              <a:t>研究重点（研究内容中的部分内容）。</a:t>
            </a:r>
            <a:endParaRPr kumimoji="1" lang="en-US" altLang="zh-CN" dirty="0" smtClean="0">
              <a:latin typeface="宋体" panose="02010600030101010101" pitchFamily="2" charset="-122"/>
            </a:endParaRPr>
          </a:p>
          <a:p>
            <a:pPr indent="457200" eaLnBrk="1" hangingPunct="1">
              <a:lnSpc>
                <a:spcPct val="150000"/>
              </a:lnSpc>
            </a:pPr>
            <a:r>
              <a:rPr kumimoji="1" lang="zh-CN" altLang="en-US" b="1" dirty="0" smtClean="0">
                <a:latin typeface="宋体" panose="02010600030101010101" pitchFamily="2" charset="-122"/>
              </a:rPr>
              <a:t>（四）研究的思路、过程与方法</a:t>
            </a:r>
            <a:r>
              <a:rPr kumimoji="1" lang="zh-CN" altLang="en-US" b="1" dirty="0">
                <a:latin typeface="宋体" panose="02010600030101010101" pitchFamily="2" charset="-122"/>
              </a:rPr>
              <a:t>：</a:t>
            </a:r>
            <a:endParaRPr kumimoji="1" lang="en-US" altLang="zh-CN" b="1" dirty="0">
              <a:latin typeface="宋体" panose="02010600030101010101" pitchFamily="2" charset="-122"/>
            </a:endParaRPr>
          </a:p>
          <a:p>
            <a:pPr indent="457200" eaLnBrk="1" hangingPunct="1">
              <a:lnSpc>
                <a:spcPct val="150000"/>
              </a:lnSpc>
            </a:pPr>
            <a:r>
              <a:rPr kumimoji="1" lang="zh-CN" altLang="en-US" dirty="0" smtClean="0">
                <a:latin typeface="宋体" panose="02010600030101010101" pitchFamily="2" charset="-122"/>
              </a:rPr>
              <a:t>明确</a:t>
            </a:r>
            <a:r>
              <a:rPr kumimoji="1" lang="zh-CN" altLang="en-US" dirty="0">
                <a:latin typeface="宋体" panose="02010600030101010101" pitchFamily="2" charset="-122"/>
              </a:rPr>
              <a:t>选择什么东西作为研究对象、研究对象的数量、具体方案实施中采取哪些方法，以及选择哪些研究工具</a:t>
            </a:r>
            <a:r>
              <a:rPr kumimoji="1" lang="zh-CN" altLang="en-US" dirty="0" smtClean="0">
                <a:latin typeface="宋体" panose="02010600030101010101" pitchFamily="2" charset="-122"/>
              </a:rPr>
              <a:t>。</a:t>
            </a:r>
            <a:endParaRPr kumimoji="1" lang="en-US" altLang="zh-CN" dirty="0" smtClean="0">
              <a:latin typeface="宋体" panose="02010600030101010101" pitchFamily="2" charset="-122"/>
            </a:endParaRPr>
          </a:p>
          <a:p>
            <a:pPr indent="457200" eaLnBrk="1" hangingPunct="1">
              <a:lnSpc>
                <a:spcPct val="150000"/>
              </a:lnSpc>
            </a:pPr>
            <a:r>
              <a:rPr kumimoji="1" lang="zh-CN" altLang="en-US" dirty="0">
                <a:latin typeface="宋体" panose="02010600030101010101" pitchFamily="2" charset="-122"/>
              </a:rPr>
              <a:t>确定研究的时间表，设计研究阶段，明确每个阶段的研究任务，以确保研究工作有条不紊地进行</a:t>
            </a:r>
            <a:r>
              <a:rPr kumimoji="1" lang="zh-CN" altLang="en-US" dirty="0" smtClean="0">
                <a:latin typeface="宋体" panose="02010600030101010101" pitchFamily="2" charset="-122"/>
              </a:rPr>
              <a:t>。</a:t>
            </a:r>
            <a:endParaRPr kumimoji="1" lang="zh-CN" altLang="en-US" dirty="0">
              <a:latin typeface="宋体" panose="02010600030101010101" pitchFamily="2" charset="-122"/>
            </a:endParaRPr>
          </a:p>
        </p:txBody>
      </p:sp>
      <p:sp>
        <p:nvSpPr>
          <p:cNvPr id="6" name="Rectangle 2"/>
          <p:cNvSpPr txBox="1">
            <a:spLocks noChangeArrowheads="1"/>
          </p:cNvSpPr>
          <p:nvPr/>
        </p:nvSpPr>
        <p:spPr bwMode="auto">
          <a:xfrm>
            <a:off x="758414" y="1474149"/>
            <a:ext cx="2079678" cy="464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dirty="0" smtClean="0">
                <a:latin typeface="微软雅黑" panose="020B0503020204020204" pitchFamily="34" charset="-122"/>
                <a:ea typeface="微软雅黑" panose="020B0503020204020204" pitchFamily="34" charset="-122"/>
              </a:rPr>
              <a:t>申报书内容简析</a:t>
            </a:r>
            <a:endParaRPr lang="zh-CN" altLang="en-US" dirty="0">
              <a:solidFill>
                <a:srgbClr val="C00000"/>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5382452"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二、课题</a:t>
            </a:r>
            <a:r>
              <a:rPr lang="zh-CN" altLang="en-US" sz="2400" dirty="0">
                <a:latin typeface="微软雅黑" panose="020B0503020204020204" pitchFamily="34" charset="-122"/>
                <a:ea typeface="微软雅黑" panose="020B0503020204020204" pitchFamily="34" charset="-122"/>
              </a:rPr>
              <a:t>申报书要求以及申报书结构</a:t>
            </a:r>
          </a:p>
        </p:txBody>
      </p:sp>
    </p:spTree>
    <p:extLst>
      <p:ext uri="{BB962C8B-B14F-4D97-AF65-F5344CB8AC3E}">
        <p14:creationId xmlns:p14="http://schemas.microsoft.com/office/powerpoint/2010/main" val="13829363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八、研究报告的撰写</a:t>
            </a:r>
            <a:endParaRPr lang="zh-CN" altLang="en-US" sz="2400" dirty="0">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a:xfrm>
            <a:off x="789382" y="1364366"/>
            <a:ext cx="2132927" cy="5021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zh-CN" altLang="en-US" sz="1800" b="1" dirty="0" smtClean="0">
                <a:solidFill>
                  <a:srgbClr val="C00000"/>
                </a:solidFill>
                <a:ea typeface="宋体" panose="02010600030101010101" pitchFamily="2" charset="-122"/>
              </a:rPr>
              <a:t>写作要点：</a:t>
            </a:r>
          </a:p>
        </p:txBody>
      </p:sp>
      <p:sp>
        <p:nvSpPr>
          <p:cNvPr id="9" name="Rectangle 9"/>
          <p:cNvSpPr>
            <a:spLocks noChangeArrowheads="1"/>
          </p:cNvSpPr>
          <p:nvPr/>
        </p:nvSpPr>
        <p:spPr bwMode="auto">
          <a:xfrm>
            <a:off x="1448780" y="1866507"/>
            <a:ext cx="2859268"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Ⅰ.</a:t>
            </a:r>
            <a:r>
              <a:rPr kumimoji="1" lang="zh-CN" altLang="en-US" b="1" dirty="0">
                <a:latin typeface="微软雅黑" panose="020B0503020204020204" pitchFamily="34" charset="-122"/>
                <a:ea typeface="微软雅黑" panose="020B0503020204020204" pitchFamily="34" charset="-122"/>
              </a:rPr>
              <a:t>课题的提出</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Ⅱ.</a:t>
            </a:r>
            <a:r>
              <a:rPr kumimoji="1" lang="zh-CN" altLang="en-US" b="1" dirty="0">
                <a:latin typeface="微软雅黑" panose="020B0503020204020204" pitchFamily="34" charset="-122"/>
                <a:ea typeface="微软雅黑" panose="020B0503020204020204" pitchFamily="34" charset="-122"/>
              </a:rPr>
              <a:t>文献综述</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Ⅲ.</a:t>
            </a:r>
            <a:r>
              <a:rPr kumimoji="1" lang="zh-CN" altLang="en-US" b="1" dirty="0">
                <a:latin typeface="微软雅黑" panose="020B0503020204020204" pitchFamily="34" charset="-122"/>
                <a:ea typeface="微软雅黑" panose="020B0503020204020204" pitchFamily="34" charset="-122"/>
              </a:rPr>
              <a:t>课题的设计</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Ⅳ.</a:t>
            </a:r>
            <a:r>
              <a:rPr kumimoji="1" lang="zh-CN" altLang="en-US" b="1" dirty="0">
                <a:latin typeface="微软雅黑" panose="020B0503020204020204" pitchFamily="34" charset="-122"/>
                <a:ea typeface="微软雅黑" panose="020B0503020204020204" pitchFamily="34" charset="-122"/>
              </a:rPr>
              <a:t>课题研究的实施过程</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Ⅴ.</a:t>
            </a:r>
            <a:r>
              <a:rPr kumimoji="1" lang="zh-CN" altLang="en-US" b="1" dirty="0">
                <a:latin typeface="微软雅黑" panose="020B0503020204020204" pitchFamily="34" charset="-122"/>
                <a:ea typeface="微软雅黑" panose="020B0503020204020204" pitchFamily="34" charset="-122"/>
              </a:rPr>
              <a:t>课题研究的结果或结论</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Ⅵ.</a:t>
            </a:r>
            <a:r>
              <a:rPr kumimoji="1" lang="zh-CN" altLang="en-US" b="1" dirty="0">
                <a:latin typeface="微软雅黑" panose="020B0503020204020204" pitchFamily="34" charset="-122"/>
                <a:ea typeface="微软雅黑" panose="020B0503020204020204" pitchFamily="34" charset="-122"/>
              </a:rPr>
              <a:t>讨论与思考</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Ⅶ.</a:t>
            </a:r>
            <a:r>
              <a:rPr kumimoji="1" lang="zh-CN" altLang="en-US" b="1" dirty="0">
                <a:latin typeface="微软雅黑" panose="020B0503020204020204" pitchFamily="34" charset="-122"/>
                <a:ea typeface="微软雅黑" panose="020B0503020204020204" pitchFamily="34" charset="-122"/>
              </a:rPr>
              <a:t>附录与参考</a:t>
            </a:r>
            <a:r>
              <a:rPr kumimoji="1" lang="zh-CN" altLang="en-US" b="1" dirty="0" smtClean="0">
                <a:latin typeface="微软雅黑" panose="020B0503020204020204" pitchFamily="34" charset="-122"/>
                <a:ea typeface="微软雅黑" panose="020B0503020204020204" pitchFamily="34" charset="-122"/>
              </a:rPr>
              <a:t>文献</a:t>
            </a:r>
            <a:endParaRPr kumimoji="1" lang="zh-CN" altLang="en-US" b="1" dirty="0">
              <a:latin typeface="微软雅黑" panose="020B0503020204020204" pitchFamily="34" charset="-122"/>
              <a:ea typeface="微软雅黑" panose="020B0503020204020204" pitchFamily="34" charset="-122"/>
            </a:endParaRPr>
          </a:p>
        </p:txBody>
      </p:sp>
      <p:sp>
        <p:nvSpPr>
          <p:cNvPr id="7" name="AutoShape 9"/>
          <p:cNvSpPr>
            <a:spLocks noChangeArrowheads="1"/>
          </p:cNvSpPr>
          <p:nvPr/>
        </p:nvSpPr>
        <p:spPr bwMode="auto">
          <a:xfrm>
            <a:off x="5339500" y="2563207"/>
            <a:ext cx="2550736" cy="2885486"/>
          </a:xfrm>
          <a:prstGeom prst="wedgeRoundRectCallout">
            <a:avLst>
              <a:gd name="adj1" fmla="val -117361"/>
              <a:gd name="adj2" fmla="val 33981"/>
              <a:gd name="adj3" fmla="val 16667"/>
            </a:avLst>
          </a:prstGeom>
          <a:solidFill>
            <a:schemeClr val="accent1"/>
          </a:solidFill>
          <a:ln w="38100">
            <a:solidFill>
              <a:srgbClr val="339933"/>
            </a:solidFill>
            <a:miter lim="800000"/>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5000"/>
              </a:lnSpc>
            </a:pPr>
            <a:r>
              <a:rPr kumimoji="1" lang="zh-CN" altLang="en-US" b="1" dirty="0">
                <a:solidFill>
                  <a:schemeClr val="bg1"/>
                </a:solidFill>
                <a:latin typeface="黑体" panose="02010609060101010101" pitchFamily="49" charset="-122"/>
                <a:ea typeface="黑体" panose="02010609060101010101" pitchFamily="49" charset="-122"/>
              </a:rPr>
              <a:t>□对研究结果</a:t>
            </a:r>
            <a:r>
              <a:rPr kumimoji="1" lang="zh-CN" altLang="en-US" b="1" dirty="0" smtClean="0">
                <a:solidFill>
                  <a:schemeClr val="bg1"/>
                </a:solidFill>
                <a:latin typeface="黑体" panose="02010609060101010101" pitchFamily="49" charset="-122"/>
                <a:ea typeface="黑体" panose="02010609060101010101" pitchFamily="49" charset="-122"/>
              </a:rPr>
              <a:t>不足</a:t>
            </a:r>
            <a:endParaRPr kumimoji="1" lang="en-US" altLang="zh-CN" b="1" dirty="0" smtClean="0">
              <a:solidFill>
                <a:schemeClr val="bg1"/>
              </a:solidFill>
              <a:latin typeface="黑体" panose="02010609060101010101" pitchFamily="49" charset="-122"/>
              <a:ea typeface="黑体" panose="02010609060101010101" pitchFamily="49" charset="-122"/>
            </a:endParaRPr>
          </a:p>
          <a:p>
            <a:pPr eaLnBrk="1" hangingPunct="1">
              <a:lnSpc>
                <a:spcPct val="155000"/>
              </a:lnSpc>
            </a:pPr>
            <a:r>
              <a:rPr kumimoji="1" lang="en-US" altLang="zh-CN" b="1" dirty="0">
                <a:solidFill>
                  <a:schemeClr val="bg1"/>
                </a:solidFill>
                <a:latin typeface="黑体" panose="02010609060101010101" pitchFamily="49" charset="-122"/>
                <a:ea typeface="黑体" panose="02010609060101010101" pitchFamily="49" charset="-122"/>
              </a:rPr>
              <a:t> </a:t>
            </a:r>
            <a:r>
              <a:rPr kumimoji="1" lang="en-US" altLang="zh-CN" b="1" dirty="0" smtClean="0">
                <a:solidFill>
                  <a:schemeClr val="bg1"/>
                </a:solidFill>
                <a:latin typeface="黑体" panose="02010609060101010101" pitchFamily="49" charset="-122"/>
                <a:ea typeface="黑体" panose="02010609060101010101" pitchFamily="49" charset="-122"/>
              </a:rPr>
              <a:t> </a:t>
            </a:r>
            <a:r>
              <a:rPr kumimoji="1" lang="zh-CN" altLang="en-US" b="1" dirty="0" smtClean="0">
                <a:solidFill>
                  <a:schemeClr val="bg1"/>
                </a:solidFill>
                <a:latin typeface="黑体" panose="02010609060101010101" pitchFamily="49" charset="-122"/>
                <a:ea typeface="黑体" panose="02010609060101010101" pitchFamily="49" charset="-122"/>
              </a:rPr>
              <a:t>之</a:t>
            </a:r>
            <a:r>
              <a:rPr kumimoji="1" lang="zh-CN" altLang="en-US" b="1" dirty="0">
                <a:solidFill>
                  <a:schemeClr val="bg1"/>
                </a:solidFill>
                <a:latin typeface="黑体" panose="02010609060101010101" pitchFamily="49" charset="-122"/>
                <a:ea typeface="黑体" panose="02010609060101010101" pitchFamily="49" charset="-122"/>
              </a:rPr>
              <a:t>处的必要说明；</a:t>
            </a:r>
          </a:p>
          <a:p>
            <a:pPr eaLnBrk="1" hangingPunct="1">
              <a:lnSpc>
                <a:spcPct val="155000"/>
              </a:lnSpc>
            </a:pPr>
            <a:r>
              <a:rPr kumimoji="1" lang="zh-CN" altLang="en-US" b="1" dirty="0">
                <a:solidFill>
                  <a:schemeClr val="bg1"/>
                </a:solidFill>
                <a:latin typeface="黑体" panose="02010609060101010101" pitchFamily="49" charset="-122"/>
                <a:ea typeface="黑体" panose="02010609060101010101" pitchFamily="49" charset="-122"/>
              </a:rPr>
              <a:t>□值得与同行</a:t>
            </a:r>
            <a:r>
              <a:rPr kumimoji="1" lang="zh-CN" altLang="en-US" b="1" dirty="0" smtClean="0">
                <a:solidFill>
                  <a:schemeClr val="bg1"/>
                </a:solidFill>
                <a:latin typeface="黑体" panose="02010609060101010101" pitchFamily="49" charset="-122"/>
                <a:ea typeface="黑体" panose="02010609060101010101" pitchFamily="49" charset="-122"/>
              </a:rPr>
              <a:t>商榷</a:t>
            </a:r>
            <a:endParaRPr kumimoji="1" lang="en-US" altLang="zh-CN" b="1" dirty="0" smtClean="0">
              <a:solidFill>
                <a:schemeClr val="bg1"/>
              </a:solidFill>
              <a:latin typeface="黑体" panose="02010609060101010101" pitchFamily="49" charset="-122"/>
              <a:ea typeface="黑体" panose="02010609060101010101" pitchFamily="49" charset="-122"/>
            </a:endParaRPr>
          </a:p>
          <a:p>
            <a:pPr eaLnBrk="1" hangingPunct="1">
              <a:lnSpc>
                <a:spcPct val="155000"/>
              </a:lnSpc>
            </a:pPr>
            <a:r>
              <a:rPr kumimoji="1" lang="en-US" altLang="zh-CN" b="1" dirty="0">
                <a:solidFill>
                  <a:schemeClr val="bg1"/>
                </a:solidFill>
                <a:latin typeface="黑体" panose="02010609060101010101" pitchFamily="49" charset="-122"/>
                <a:ea typeface="黑体" panose="02010609060101010101" pitchFamily="49" charset="-122"/>
              </a:rPr>
              <a:t> </a:t>
            </a:r>
            <a:r>
              <a:rPr kumimoji="1" lang="en-US" altLang="zh-CN" b="1" dirty="0" smtClean="0">
                <a:solidFill>
                  <a:schemeClr val="bg1"/>
                </a:solidFill>
                <a:latin typeface="黑体" panose="02010609060101010101" pitchFamily="49" charset="-122"/>
                <a:ea typeface="黑体" panose="02010609060101010101" pitchFamily="49" charset="-122"/>
              </a:rPr>
              <a:t> </a:t>
            </a:r>
            <a:r>
              <a:rPr kumimoji="1" lang="zh-CN" altLang="en-US" b="1" dirty="0" smtClean="0">
                <a:solidFill>
                  <a:schemeClr val="bg1"/>
                </a:solidFill>
                <a:latin typeface="黑体" panose="02010609060101010101" pitchFamily="49" charset="-122"/>
                <a:ea typeface="黑体" panose="02010609060101010101" pitchFamily="49" charset="-122"/>
              </a:rPr>
              <a:t>的</a:t>
            </a:r>
            <a:r>
              <a:rPr kumimoji="1" lang="zh-CN" altLang="en-US" b="1" dirty="0">
                <a:solidFill>
                  <a:schemeClr val="bg1"/>
                </a:solidFill>
                <a:latin typeface="黑体" panose="02010609060101010101" pitchFamily="49" charset="-122"/>
                <a:ea typeface="黑体" panose="02010609060101010101" pitchFamily="49" charset="-122"/>
              </a:rPr>
              <a:t>问题；</a:t>
            </a:r>
          </a:p>
          <a:p>
            <a:pPr eaLnBrk="1" hangingPunct="1">
              <a:lnSpc>
                <a:spcPct val="155000"/>
              </a:lnSpc>
            </a:pPr>
            <a:r>
              <a:rPr kumimoji="1" lang="zh-CN" altLang="en-US" b="1" dirty="0">
                <a:solidFill>
                  <a:schemeClr val="bg1"/>
                </a:solidFill>
                <a:latin typeface="黑体" panose="02010609060101010101" pitchFamily="49" charset="-122"/>
                <a:ea typeface="黑体" panose="02010609060101010101" pitchFamily="49" charset="-122"/>
              </a:rPr>
              <a:t>□有待进一步</a:t>
            </a:r>
            <a:r>
              <a:rPr kumimoji="1" lang="zh-CN" altLang="en-US" b="1" dirty="0" smtClean="0">
                <a:solidFill>
                  <a:schemeClr val="bg1"/>
                </a:solidFill>
                <a:latin typeface="黑体" panose="02010609060101010101" pitchFamily="49" charset="-122"/>
                <a:ea typeface="黑体" panose="02010609060101010101" pitchFamily="49" charset="-122"/>
              </a:rPr>
              <a:t>研究</a:t>
            </a:r>
            <a:endParaRPr kumimoji="1" lang="en-US" altLang="zh-CN" b="1" dirty="0" smtClean="0">
              <a:solidFill>
                <a:schemeClr val="bg1"/>
              </a:solidFill>
              <a:latin typeface="黑体" panose="02010609060101010101" pitchFamily="49" charset="-122"/>
              <a:ea typeface="黑体" panose="02010609060101010101" pitchFamily="49" charset="-122"/>
            </a:endParaRPr>
          </a:p>
          <a:p>
            <a:pPr eaLnBrk="1" hangingPunct="1">
              <a:lnSpc>
                <a:spcPct val="155000"/>
              </a:lnSpc>
            </a:pPr>
            <a:r>
              <a:rPr kumimoji="1" lang="en-US" altLang="zh-CN" b="1" dirty="0">
                <a:solidFill>
                  <a:schemeClr val="bg1"/>
                </a:solidFill>
                <a:latin typeface="黑体" panose="02010609060101010101" pitchFamily="49" charset="-122"/>
                <a:ea typeface="黑体" panose="02010609060101010101" pitchFamily="49" charset="-122"/>
              </a:rPr>
              <a:t> </a:t>
            </a:r>
            <a:r>
              <a:rPr kumimoji="1" lang="en-US" altLang="zh-CN" b="1" dirty="0" smtClean="0">
                <a:solidFill>
                  <a:schemeClr val="bg1"/>
                </a:solidFill>
                <a:latin typeface="黑体" panose="02010609060101010101" pitchFamily="49" charset="-122"/>
                <a:ea typeface="黑体" panose="02010609060101010101" pitchFamily="49" charset="-122"/>
              </a:rPr>
              <a:t> </a:t>
            </a:r>
            <a:r>
              <a:rPr kumimoji="1" lang="zh-CN" altLang="en-US" b="1" dirty="0" smtClean="0">
                <a:solidFill>
                  <a:schemeClr val="bg1"/>
                </a:solidFill>
                <a:latin typeface="黑体" panose="02010609060101010101" pitchFamily="49" charset="-122"/>
                <a:ea typeface="黑体" panose="02010609060101010101" pitchFamily="49" charset="-122"/>
              </a:rPr>
              <a:t>的问题。</a:t>
            </a:r>
            <a:endParaRPr kumimoji="1" lang="en-US" altLang="zh-CN" b="1" dirty="0">
              <a:solidFill>
                <a:schemeClr val="bg1"/>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7580192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八、研究报告的撰写</a:t>
            </a:r>
            <a:endParaRPr lang="zh-CN" altLang="en-US" sz="2400" dirty="0">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a:xfrm>
            <a:off x="789382" y="1364366"/>
            <a:ext cx="2132927" cy="50214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zh-CN" altLang="en-US" sz="1800" b="1" dirty="0" smtClean="0">
                <a:solidFill>
                  <a:srgbClr val="C00000"/>
                </a:solidFill>
                <a:ea typeface="宋体" panose="02010600030101010101" pitchFamily="2" charset="-122"/>
              </a:rPr>
              <a:t>写作要点：</a:t>
            </a:r>
          </a:p>
        </p:txBody>
      </p:sp>
      <p:sp>
        <p:nvSpPr>
          <p:cNvPr id="9" name="Rectangle 9"/>
          <p:cNvSpPr>
            <a:spLocks noChangeArrowheads="1"/>
          </p:cNvSpPr>
          <p:nvPr/>
        </p:nvSpPr>
        <p:spPr bwMode="auto">
          <a:xfrm>
            <a:off x="1448780" y="1866507"/>
            <a:ext cx="2859268"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Ⅰ.</a:t>
            </a:r>
            <a:r>
              <a:rPr kumimoji="1" lang="zh-CN" altLang="en-US" b="1" dirty="0">
                <a:latin typeface="微软雅黑" panose="020B0503020204020204" pitchFamily="34" charset="-122"/>
                <a:ea typeface="微软雅黑" panose="020B0503020204020204" pitchFamily="34" charset="-122"/>
              </a:rPr>
              <a:t>课题的提出</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Ⅱ.</a:t>
            </a:r>
            <a:r>
              <a:rPr kumimoji="1" lang="zh-CN" altLang="en-US" b="1" dirty="0">
                <a:latin typeface="微软雅黑" panose="020B0503020204020204" pitchFamily="34" charset="-122"/>
                <a:ea typeface="微软雅黑" panose="020B0503020204020204" pitchFamily="34" charset="-122"/>
              </a:rPr>
              <a:t>文献综述</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Ⅲ.</a:t>
            </a:r>
            <a:r>
              <a:rPr kumimoji="1" lang="zh-CN" altLang="en-US" b="1" dirty="0">
                <a:latin typeface="微软雅黑" panose="020B0503020204020204" pitchFamily="34" charset="-122"/>
                <a:ea typeface="微软雅黑" panose="020B0503020204020204" pitchFamily="34" charset="-122"/>
              </a:rPr>
              <a:t>课题的设计</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Ⅳ.</a:t>
            </a:r>
            <a:r>
              <a:rPr kumimoji="1" lang="zh-CN" altLang="en-US" b="1" dirty="0">
                <a:latin typeface="微软雅黑" panose="020B0503020204020204" pitchFamily="34" charset="-122"/>
                <a:ea typeface="微软雅黑" panose="020B0503020204020204" pitchFamily="34" charset="-122"/>
              </a:rPr>
              <a:t>课题研究的实施过程</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Ⅴ.</a:t>
            </a:r>
            <a:r>
              <a:rPr kumimoji="1" lang="zh-CN" altLang="en-US" b="1" dirty="0">
                <a:latin typeface="微软雅黑" panose="020B0503020204020204" pitchFamily="34" charset="-122"/>
                <a:ea typeface="微软雅黑" panose="020B0503020204020204" pitchFamily="34" charset="-122"/>
              </a:rPr>
              <a:t>课题研究的结果或结论</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Ⅵ.</a:t>
            </a:r>
            <a:r>
              <a:rPr kumimoji="1" lang="zh-CN" altLang="en-US" b="1" dirty="0">
                <a:latin typeface="微软雅黑" panose="020B0503020204020204" pitchFamily="34" charset="-122"/>
                <a:ea typeface="微软雅黑" panose="020B0503020204020204" pitchFamily="34" charset="-122"/>
              </a:rPr>
              <a:t>讨论与思考</a:t>
            </a:r>
          </a:p>
          <a:p>
            <a:pPr eaLnBrk="1" hangingPunct="1">
              <a:lnSpc>
                <a:spcPct val="200000"/>
              </a:lnSpc>
            </a:pPr>
            <a:r>
              <a:rPr kumimoji="1" lang="en-US" altLang="zh-CN" b="1" dirty="0">
                <a:latin typeface="微软雅黑" panose="020B0503020204020204" pitchFamily="34" charset="-122"/>
                <a:ea typeface="微软雅黑" panose="020B0503020204020204" pitchFamily="34" charset="-122"/>
              </a:rPr>
              <a:t>Ⅶ.</a:t>
            </a:r>
            <a:r>
              <a:rPr kumimoji="1" lang="zh-CN" altLang="en-US" b="1" dirty="0">
                <a:latin typeface="微软雅黑" panose="020B0503020204020204" pitchFamily="34" charset="-122"/>
                <a:ea typeface="微软雅黑" panose="020B0503020204020204" pitchFamily="34" charset="-122"/>
              </a:rPr>
              <a:t>附录与参考</a:t>
            </a:r>
            <a:r>
              <a:rPr kumimoji="1" lang="zh-CN" altLang="en-US" b="1" dirty="0" smtClean="0">
                <a:latin typeface="微软雅黑" panose="020B0503020204020204" pitchFamily="34" charset="-122"/>
                <a:ea typeface="微软雅黑" panose="020B0503020204020204" pitchFamily="34" charset="-122"/>
              </a:rPr>
              <a:t>文献</a:t>
            </a:r>
            <a:endParaRPr kumimoji="1" lang="zh-CN" altLang="en-US" b="1" dirty="0">
              <a:latin typeface="微软雅黑" panose="020B0503020204020204" pitchFamily="34" charset="-122"/>
              <a:ea typeface="微软雅黑" panose="020B0503020204020204" pitchFamily="34" charset="-122"/>
            </a:endParaRPr>
          </a:p>
        </p:txBody>
      </p:sp>
      <p:sp>
        <p:nvSpPr>
          <p:cNvPr id="10" name="AutoShape 9"/>
          <p:cNvSpPr>
            <a:spLocks noChangeArrowheads="1"/>
          </p:cNvSpPr>
          <p:nvPr/>
        </p:nvSpPr>
        <p:spPr bwMode="auto">
          <a:xfrm>
            <a:off x="5496793" y="2546809"/>
            <a:ext cx="2113961" cy="2949019"/>
          </a:xfrm>
          <a:prstGeom prst="wedgeRoundRectCallout">
            <a:avLst>
              <a:gd name="adj1" fmla="val -134822"/>
              <a:gd name="adj2" fmla="val 49067"/>
              <a:gd name="adj3" fmla="val 16667"/>
            </a:avLst>
          </a:prstGeom>
          <a:solidFill>
            <a:schemeClr val="accent1"/>
          </a:solidFill>
          <a:ln w="38100">
            <a:solidFill>
              <a:srgbClr val="339933"/>
            </a:solidFill>
            <a:miter lim="800000"/>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40000"/>
              </a:lnSpc>
            </a:pPr>
            <a:r>
              <a:rPr kumimoji="1" lang="en-US" altLang="zh-CN" b="1" dirty="0">
                <a:solidFill>
                  <a:schemeClr val="bg1"/>
                </a:solidFill>
                <a:latin typeface="黑体" panose="02010609060101010101" pitchFamily="49" charset="-122"/>
                <a:ea typeface="黑体" panose="02010609060101010101" pitchFamily="49" charset="-122"/>
              </a:rPr>
              <a:t>■</a:t>
            </a:r>
            <a:r>
              <a:rPr kumimoji="1" lang="zh-CN" altLang="en-US" b="1" dirty="0">
                <a:solidFill>
                  <a:schemeClr val="bg1"/>
                </a:solidFill>
                <a:latin typeface="黑体" panose="02010609060101010101" pitchFamily="49" charset="-122"/>
                <a:ea typeface="黑体" panose="02010609060101010101" pitchFamily="49" charset="-122"/>
              </a:rPr>
              <a:t>附录</a:t>
            </a:r>
          </a:p>
          <a:p>
            <a:pPr eaLnBrk="1" hangingPunct="1"/>
            <a:r>
              <a:rPr kumimoji="1" lang="zh-CN" altLang="en-US" b="1" dirty="0">
                <a:solidFill>
                  <a:schemeClr val="bg1"/>
                </a:solidFill>
                <a:latin typeface="黑体" panose="02010609060101010101" pitchFamily="49" charset="-122"/>
                <a:ea typeface="黑体" panose="02010609060101010101" pitchFamily="49" charset="-122"/>
              </a:rPr>
              <a:t>□访谈提纲；</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□调查图表；</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□测量结果；</a:t>
            </a: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□行动研究的</a:t>
            </a:r>
            <a:r>
              <a:rPr kumimoji="1" lang="zh-CN" altLang="en-US" b="1" dirty="0" smtClean="0">
                <a:solidFill>
                  <a:schemeClr val="bg1"/>
                </a:solidFill>
                <a:latin typeface="黑体" panose="02010609060101010101" pitchFamily="49" charset="-122"/>
                <a:ea typeface="黑体" panose="02010609060101010101" pitchFamily="49" charset="-122"/>
              </a:rPr>
              <a:t>有</a:t>
            </a:r>
            <a:r>
              <a:rPr kumimoji="1" lang="zh-CN" altLang="en-US" b="1" dirty="0">
                <a:solidFill>
                  <a:schemeClr val="bg1"/>
                </a:solidFill>
                <a:latin typeface="黑体" panose="02010609060101010101" pitchFamily="49" charset="-122"/>
                <a:ea typeface="黑体" panose="02010609060101010101" pitchFamily="49" charset="-122"/>
              </a:rPr>
              <a:t/>
            </a:r>
            <a:br>
              <a:rPr kumimoji="1" lang="zh-CN" altLang="en-US" b="1" dirty="0">
                <a:solidFill>
                  <a:schemeClr val="bg1"/>
                </a:solidFill>
                <a:latin typeface="黑体" panose="02010609060101010101" pitchFamily="49" charset="-122"/>
                <a:ea typeface="黑体" panose="02010609060101010101" pitchFamily="49" charset="-122"/>
              </a:rPr>
            </a:br>
            <a:r>
              <a:rPr kumimoji="1" lang="zh-CN" altLang="en-US" b="1" dirty="0" smtClean="0">
                <a:solidFill>
                  <a:schemeClr val="bg1"/>
                </a:solidFill>
                <a:latin typeface="黑体" panose="02010609060101010101" pitchFamily="49" charset="-122"/>
                <a:ea typeface="黑体" panose="02010609060101010101" pitchFamily="49" charset="-122"/>
              </a:rPr>
              <a:t>  关</a:t>
            </a:r>
            <a:r>
              <a:rPr kumimoji="1" lang="zh-CN" altLang="en-US" b="1" dirty="0">
                <a:solidFill>
                  <a:schemeClr val="bg1"/>
                </a:solidFill>
                <a:latin typeface="黑体" panose="02010609060101010101" pitchFamily="49" charset="-122"/>
                <a:ea typeface="黑体" panose="02010609060101010101" pitchFamily="49" charset="-122"/>
              </a:rPr>
              <a:t>证明</a:t>
            </a:r>
            <a:r>
              <a:rPr kumimoji="1" lang="zh-CN" altLang="en-US" b="1" dirty="0" smtClean="0">
                <a:solidFill>
                  <a:schemeClr val="bg1"/>
                </a:solidFill>
                <a:latin typeface="黑体" panose="02010609060101010101" pitchFamily="49" charset="-122"/>
                <a:ea typeface="黑体" panose="02010609060101010101" pitchFamily="49" charset="-122"/>
              </a:rPr>
              <a:t>文件</a:t>
            </a:r>
            <a:r>
              <a:rPr kumimoji="1" lang="en-US" altLang="zh-CN" b="1" dirty="0" smtClean="0">
                <a:solidFill>
                  <a:schemeClr val="bg1"/>
                </a:solidFill>
                <a:latin typeface="黑体" panose="02010609060101010101" pitchFamily="49" charset="-122"/>
                <a:ea typeface="黑体" panose="02010609060101010101" pitchFamily="49" charset="-122"/>
              </a:rPr>
              <a:t>;</a:t>
            </a:r>
            <a:endParaRPr kumimoji="1" lang="zh-CN" altLang="en-US" b="1" dirty="0">
              <a:solidFill>
                <a:schemeClr val="bg1"/>
              </a:solidFill>
              <a:latin typeface="黑体" panose="02010609060101010101" pitchFamily="49" charset="-122"/>
              <a:ea typeface="黑体" panose="02010609060101010101" pitchFamily="49" charset="-122"/>
            </a:endParaRPr>
          </a:p>
          <a:p>
            <a:pPr eaLnBrk="1" hangingPunct="1">
              <a:lnSpc>
                <a:spcPct val="140000"/>
              </a:lnSpc>
            </a:pPr>
            <a:r>
              <a:rPr kumimoji="1" lang="zh-CN" altLang="en-US" b="1" dirty="0">
                <a:solidFill>
                  <a:schemeClr val="bg1"/>
                </a:solidFill>
                <a:latin typeface="黑体" panose="02010609060101010101" pitchFamily="49" charset="-122"/>
                <a:ea typeface="黑体" panose="02010609060101010101" pitchFamily="49" charset="-122"/>
              </a:rPr>
              <a:t>□参考文献。</a:t>
            </a:r>
          </a:p>
        </p:txBody>
      </p:sp>
    </p:spTree>
    <p:extLst>
      <p:ext uri="{BB962C8B-B14F-4D97-AF65-F5344CB8AC3E}">
        <p14:creationId xmlns:p14="http://schemas.microsoft.com/office/powerpoint/2010/main" val="244976727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27"/>
          <p:cNvSpPr txBox="1">
            <a:spLocks noChangeArrowheads="1"/>
          </p:cNvSpPr>
          <p:nvPr/>
        </p:nvSpPr>
        <p:spPr bwMode="auto">
          <a:xfrm>
            <a:off x="1083604" y="2707748"/>
            <a:ext cx="701536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4400" b="1" dirty="0" smtClean="0">
                <a:solidFill>
                  <a:srgbClr val="C00000"/>
                </a:solidFill>
                <a:latin typeface="黑体" panose="02010609060101010101" pitchFamily="49" charset="-122"/>
                <a:ea typeface="黑体" panose="02010609060101010101" pitchFamily="49" charset="-122"/>
              </a:rPr>
              <a:t>第三部分  课题的结题</a:t>
            </a:r>
            <a:endParaRPr lang="zh-CN" altLang="en-US" sz="4400" b="1" dirty="0">
              <a:solidFill>
                <a:srgbClr val="C0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1406484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a:t>
            </a:r>
            <a:r>
              <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三</a:t>
            </a:r>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部分    </a:t>
            </a:r>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课题</a:t>
            </a:r>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的结题</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2984652" y="1927555"/>
            <a:ext cx="3642391" cy="2308324"/>
          </a:xfrm>
          <a:prstGeom prst="rect">
            <a:avLst/>
          </a:prstGeom>
          <a:noFill/>
        </p:spPr>
        <p:txBody>
          <a:bodyPr wrap="square" rtlCol="0">
            <a:spAutoFit/>
          </a:bodyPr>
          <a:lstStyle/>
          <a:p>
            <a:pPr>
              <a:lnSpc>
                <a:spcPct val="200000"/>
              </a:lnSpc>
            </a:pPr>
            <a:r>
              <a:rPr lang="en-US" altLang="zh-CN" sz="2400" b="1" dirty="0">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提出结题申请；</a:t>
            </a:r>
          </a:p>
          <a:p>
            <a:pPr>
              <a:lnSpc>
                <a:spcPct val="200000"/>
              </a:lnSpc>
            </a:pPr>
            <a:r>
              <a:rPr lang="zh-CN" altLang="en-US" sz="2400" b="1" dirty="0">
                <a:latin typeface="宋体" panose="02010600030101010101" pitchFamily="2" charset="-122"/>
                <a:ea typeface="宋体" panose="02010600030101010101" pitchFamily="2" charset="-122"/>
              </a:rPr>
              <a:t>■准备相关支撑材料；</a:t>
            </a:r>
          </a:p>
          <a:p>
            <a:pPr>
              <a:lnSpc>
                <a:spcPct val="200000"/>
              </a:lnSpc>
            </a:pPr>
            <a:r>
              <a:rPr lang="zh-CN" altLang="en-US" sz="2400" b="1" dirty="0">
                <a:latin typeface="宋体" panose="02010600030101010101" pitchFamily="2" charset="-122"/>
                <a:ea typeface="宋体" panose="02010600030101010101" pitchFamily="2" charset="-122"/>
              </a:rPr>
              <a:t>■组织结题鉴定。</a:t>
            </a:r>
          </a:p>
        </p:txBody>
      </p:sp>
    </p:spTree>
    <p:extLst>
      <p:ext uri="{BB962C8B-B14F-4D97-AF65-F5344CB8AC3E}">
        <p14:creationId xmlns:p14="http://schemas.microsoft.com/office/powerpoint/2010/main" val="29240336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a:t>
            </a:r>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课题</a:t>
            </a:r>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的结题</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Rectangle 3"/>
          <p:cNvSpPr txBox="1">
            <a:spLocks noChangeArrowheads="1"/>
          </p:cNvSpPr>
          <p:nvPr/>
        </p:nvSpPr>
        <p:spPr>
          <a:xfrm>
            <a:off x="1204162" y="1391993"/>
            <a:ext cx="6808621" cy="37361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00000"/>
              </a:lnSpc>
              <a:spcBef>
                <a:spcPts val="0"/>
              </a:spcBef>
              <a:buFontTx/>
              <a:buNone/>
            </a:pPr>
            <a:r>
              <a:rPr lang="en-US" altLang="zh-CN" dirty="0" smtClean="0">
                <a:ea typeface="宋体" panose="02010600030101010101" pitchFamily="2" charset="-122"/>
              </a:rPr>
              <a:t> </a:t>
            </a:r>
            <a:r>
              <a:rPr lang="en-US" altLang="zh-CN" b="1" dirty="0" smtClean="0">
                <a:latin typeface="楷体_GB2312" pitchFamily="49" charset="-122"/>
                <a:ea typeface="楷体_GB2312" pitchFamily="49" charset="-122"/>
              </a:rPr>
              <a:t>■</a:t>
            </a:r>
            <a:r>
              <a:rPr lang="zh-CN" altLang="en-US" dirty="0" smtClean="0">
                <a:ea typeface="宋体" panose="02010600030101010101" pitchFamily="2" charset="-122"/>
              </a:rPr>
              <a:t>提出结题申请</a:t>
            </a:r>
          </a:p>
          <a:p>
            <a:pPr marL="0" indent="0">
              <a:lnSpc>
                <a:spcPct val="200000"/>
              </a:lnSpc>
              <a:spcBef>
                <a:spcPts val="0"/>
              </a:spcBef>
              <a:buFontTx/>
              <a:buNone/>
            </a:pPr>
            <a:r>
              <a:rPr lang="zh-CN" altLang="en-US" dirty="0" smtClean="0">
                <a:ea typeface="宋体" panose="02010600030101010101" pitchFamily="2" charset="-122"/>
              </a:rPr>
              <a:t>        不同部门课题管理的规定不一样，要认真学习相关课题研究规定，填写课题结题申请表。</a:t>
            </a:r>
            <a:endParaRPr lang="zh-CN" altLang="en-US" dirty="0" smtClean="0">
              <a:ea typeface="宋体" panose="02010600030101010101" pitchFamily="2" charset="-122"/>
            </a:endParaRPr>
          </a:p>
        </p:txBody>
      </p:sp>
    </p:spTree>
    <p:extLst>
      <p:ext uri="{BB962C8B-B14F-4D97-AF65-F5344CB8AC3E}">
        <p14:creationId xmlns:p14="http://schemas.microsoft.com/office/powerpoint/2010/main" val="40973791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a:t>
            </a:r>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课题</a:t>
            </a:r>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的结题</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4" name="Rectangle 3"/>
          <p:cNvSpPr txBox="1">
            <a:spLocks noChangeArrowheads="1"/>
          </p:cNvSpPr>
          <p:nvPr/>
        </p:nvSpPr>
        <p:spPr>
          <a:xfrm>
            <a:off x="1204162" y="1395167"/>
            <a:ext cx="4953786" cy="3421930"/>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00000"/>
              </a:lnSpc>
              <a:spcBef>
                <a:spcPts val="0"/>
              </a:spcBef>
              <a:buFontTx/>
              <a:buNone/>
            </a:pPr>
            <a:r>
              <a:rPr lang="en-US" altLang="zh-CN" dirty="0" smtClean="0">
                <a:ea typeface="宋体" panose="02010600030101010101" pitchFamily="2" charset="-122"/>
              </a:rPr>
              <a:t> </a:t>
            </a:r>
            <a:r>
              <a:rPr lang="en-US" altLang="zh-CN" b="1" dirty="0" smtClean="0">
                <a:latin typeface="楷体_GB2312" pitchFamily="49" charset="-122"/>
                <a:ea typeface="楷体_GB2312" pitchFamily="49" charset="-122"/>
              </a:rPr>
              <a:t>■</a:t>
            </a:r>
            <a:r>
              <a:rPr lang="zh-CN" altLang="en-US" dirty="0" smtClean="0">
                <a:ea typeface="宋体" panose="02010600030101010101" pitchFamily="2" charset="-122"/>
              </a:rPr>
              <a:t>准备相关支撑材料</a:t>
            </a:r>
          </a:p>
          <a:p>
            <a:pPr marL="0" indent="0">
              <a:lnSpc>
                <a:spcPct val="200000"/>
              </a:lnSpc>
              <a:spcBef>
                <a:spcPts val="0"/>
              </a:spcBef>
              <a:buFontTx/>
              <a:buNone/>
            </a:pPr>
            <a:r>
              <a:rPr lang="zh-CN" altLang="en-US" dirty="0" smtClean="0">
                <a:ea typeface="宋体" panose="02010600030101010101" pitchFamily="2" charset="-122"/>
              </a:rPr>
              <a:t>               研究工作报告</a:t>
            </a:r>
          </a:p>
          <a:p>
            <a:pPr marL="0" indent="0">
              <a:lnSpc>
                <a:spcPct val="200000"/>
              </a:lnSpc>
              <a:spcBef>
                <a:spcPts val="0"/>
              </a:spcBef>
              <a:buFontTx/>
              <a:buNone/>
            </a:pPr>
            <a:r>
              <a:rPr lang="zh-CN" altLang="en-US" dirty="0" smtClean="0">
                <a:ea typeface="宋体" panose="02010600030101010101" pitchFamily="2" charset="-122"/>
              </a:rPr>
              <a:t>               研究成果。</a:t>
            </a:r>
          </a:p>
          <a:p>
            <a:pPr marL="0" indent="0">
              <a:lnSpc>
                <a:spcPct val="200000"/>
              </a:lnSpc>
              <a:spcBef>
                <a:spcPts val="0"/>
              </a:spcBef>
              <a:buFontTx/>
              <a:buNone/>
            </a:pPr>
            <a:r>
              <a:rPr lang="zh-CN" altLang="en-US" dirty="0" smtClean="0">
                <a:ea typeface="宋体" panose="02010600030101010101" pitchFamily="2" charset="-122"/>
              </a:rPr>
              <a:t>               </a:t>
            </a:r>
            <a:r>
              <a:rPr lang="en-US" altLang="zh-CN" dirty="0" smtClean="0">
                <a:ea typeface="宋体" panose="02010600030101010101" pitchFamily="2" charset="-122"/>
              </a:rPr>
              <a:t>……</a:t>
            </a:r>
            <a:endParaRPr lang="en-US" altLang="zh-CN" dirty="0" smtClean="0">
              <a:ea typeface="宋体" panose="02010600030101010101" pitchFamily="2" charset="-122"/>
            </a:endParaRPr>
          </a:p>
        </p:txBody>
      </p:sp>
    </p:spTree>
    <p:extLst>
      <p:ext uri="{BB962C8B-B14F-4D97-AF65-F5344CB8AC3E}">
        <p14:creationId xmlns:p14="http://schemas.microsoft.com/office/powerpoint/2010/main" val="169538648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a:t>
            </a:r>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课题</a:t>
            </a:r>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的结题</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Rectangle 3"/>
          <p:cNvSpPr txBox="1">
            <a:spLocks noChangeArrowheads="1"/>
          </p:cNvSpPr>
          <p:nvPr/>
        </p:nvSpPr>
        <p:spPr>
          <a:xfrm>
            <a:off x="1286758" y="1366886"/>
            <a:ext cx="4067667" cy="313755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200000"/>
              </a:lnSpc>
              <a:buFontTx/>
              <a:buNone/>
            </a:pPr>
            <a:r>
              <a:rPr lang="en-US" altLang="zh-CN" b="1" dirty="0" smtClean="0">
                <a:latin typeface="楷体_GB2312" pitchFamily="49" charset="-122"/>
                <a:ea typeface="宋体" panose="02010600030101010101" pitchFamily="2" charset="-122"/>
              </a:rPr>
              <a:t>■</a:t>
            </a:r>
            <a:r>
              <a:rPr lang="zh-CN" altLang="en-US" dirty="0" smtClean="0">
                <a:ea typeface="宋体" panose="02010600030101010101" pitchFamily="2" charset="-122"/>
              </a:rPr>
              <a:t>组织结题鉴定：</a:t>
            </a:r>
          </a:p>
          <a:p>
            <a:pPr>
              <a:lnSpc>
                <a:spcPct val="200000"/>
              </a:lnSpc>
              <a:buFontTx/>
              <a:buNone/>
            </a:pPr>
            <a:r>
              <a:rPr lang="zh-CN" altLang="en-US" dirty="0" smtClean="0">
                <a:ea typeface="仿宋_GB2312" pitchFamily="49" charset="-122"/>
              </a:rPr>
              <a:t>             通讯鉴定；</a:t>
            </a:r>
          </a:p>
          <a:p>
            <a:pPr>
              <a:lnSpc>
                <a:spcPct val="200000"/>
              </a:lnSpc>
              <a:buFontTx/>
              <a:buNone/>
            </a:pPr>
            <a:r>
              <a:rPr lang="zh-CN" altLang="en-US" dirty="0" smtClean="0">
                <a:ea typeface="仿宋_GB2312" pitchFamily="49" charset="-122"/>
              </a:rPr>
              <a:t>             会议鉴定。</a:t>
            </a:r>
            <a:endParaRPr lang="zh-CN" altLang="en-US" dirty="0" smtClean="0">
              <a:ea typeface="仿宋_GB2312" pitchFamily="49" charset="-122"/>
            </a:endParaRPr>
          </a:p>
        </p:txBody>
      </p:sp>
    </p:spTree>
    <p:extLst>
      <p:ext uri="{BB962C8B-B14F-4D97-AF65-F5344CB8AC3E}">
        <p14:creationId xmlns:p14="http://schemas.microsoft.com/office/powerpoint/2010/main" val="35028515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6439474" y="84092"/>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结语：走向成功</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1178350" y="1475487"/>
            <a:ext cx="6693031" cy="874407"/>
          </a:xfrm>
          <a:prstGeom prst="rect">
            <a:avLst/>
          </a:prstGeom>
          <a:noFill/>
        </p:spPr>
        <p:txBody>
          <a:bodyPr wrap="square" rtlCol="0">
            <a:spAutoFit/>
          </a:bodyPr>
          <a:lstStyle/>
          <a:p>
            <a:pPr indent="457200">
              <a:lnSpc>
                <a:spcPct val="150000"/>
              </a:lnSpc>
            </a:pPr>
            <a:r>
              <a:rPr lang="zh-CN" altLang="en-US" dirty="0" smtClean="0">
                <a:latin typeface="微软雅黑" panose="020B0503020204020204" pitchFamily="34" charset="-122"/>
                <a:ea typeface="微软雅黑" panose="020B0503020204020204" pitchFamily="34" charset="-122"/>
              </a:rPr>
              <a:t>做课题难也不难。难是因为有想法，没行动；不难是因为有行动，还有坚持。</a:t>
            </a:r>
            <a:endParaRPr lang="zh-CN" altLang="en-US" dirty="0">
              <a:latin typeface="微软雅黑" panose="020B0503020204020204" pitchFamily="34" charset="-122"/>
              <a:ea typeface="微软雅黑" panose="020B0503020204020204" pitchFamily="34" charset="-122"/>
            </a:endParaRPr>
          </a:p>
        </p:txBody>
      </p:sp>
      <p:sp>
        <p:nvSpPr>
          <p:cNvPr id="6" name="文本框 5"/>
          <p:cNvSpPr txBox="1"/>
          <p:nvPr/>
        </p:nvSpPr>
        <p:spPr>
          <a:xfrm>
            <a:off x="1178350" y="2436142"/>
            <a:ext cx="6693031" cy="1705403"/>
          </a:xfrm>
          <a:prstGeom prst="rect">
            <a:avLst/>
          </a:prstGeom>
          <a:noFill/>
        </p:spPr>
        <p:txBody>
          <a:bodyPr wrap="square" rtlCol="0">
            <a:spAutoFit/>
          </a:bodyPr>
          <a:lstStyle/>
          <a:p>
            <a:pPr indent="457200">
              <a:lnSpc>
                <a:spcPct val="150000"/>
              </a:lnSpc>
            </a:pPr>
            <a:r>
              <a:rPr lang="zh-CN" altLang="en-US" dirty="0" smtClean="0">
                <a:latin typeface="微软雅黑" panose="020B0503020204020204" pitchFamily="34" charset="-122"/>
                <a:ea typeface="微软雅黑" panose="020B0503020204020204" pitchFamily="34" charset="-122"/>
              </a:rPr>
              <a:t>做课题就象是吃一个大饼，你想一口吞下去，那是不可能的，狼吞虎咽会让你咽住或者堵在胸口，感受可想而知；你只有一口一口慢嚼细咽，才能品尝出其中的滋味，并从中感受到幸福和成功。</a:t>
            </a:r>
            <a:endParaRPr lang="zh-CN" altLang="en-US" dirty="0">
              <a:latin typeface="微软雅黑" panose="020B0503020204020204" pitchFamily="34" charset="-122"/>
              <a:ea typeface="微软雅黑" panose="020B0503020204020204" pitchFamily="34" charset="-122"/>
            </a:endParaRPr>
          </a:p>
        </p:txBody>
      </p:sp>
      <p:sp>
        <p:nvSpPr>
          <p:cNvPr id="7" name="文本框 6"/>
          <p:cNvSpPr txBox="1"/>
          <p:nvPr/>
        </p:nvSpPr>
        <p:spPr>
          <a:xfrm>
            <a:off x="1178350" y="4158179"/>
            <a:ext cx="6693031" cy="1289905"/>
          </a:xfrm>
          <a:prstGeom prst="rect">
            <a:avLst/>
          </a:prstGeom>
          <a:noFill/>
        </p:spPr>
        <p:txBody>
          <a:bodyPr wrap="square" rtlCol="0">
            <a:spAutoFit/>
          </a:bodyPr>
          <a:lstStyle/>
          <a:p>
            <a:pPr indent="457200">
              <a:lnSpc>
                <a:spcPct val="150000"/>
              </a:lnSpc>
            </a:pPr>
            <a:r>
              <a:rPr lang="zh-CN" altLang="en-US" dirty="0" smtClean="0">
                <a:latin typeface="微软雅黑" panose="020B0503020204020204" pitchFamily="34" charset="-122"/>
                <a:ea typeface="微软雅黑" panose="020B0503020204020204" pitchFamily="34" charset="-122"/>
              </a:rPr>
              <a:t>做课题易在从学习开始，从小题入手，融入专业成长，始终坚持不懈。放弃一夜暴富幻想，走上执着追求之路。积</a:t>
            </a:r>
            <a:r>
              <a:rPr lang="zh-CN" altLang="en-US" dirty="0">
                <a:latin typeface="微软雅黑" panose="020B0503020204020204" pitchFamily="34" charset="-122"/>
                <a:ea typeface="微软雅黑" panose="020B0503020204020204" pitchFamily="34" charset="-122"/>
              </a:rPr>
              <a:t>跬步</a:t>
            </a:r>
            <a:r>
              <a:rPr lang="zh-CN" altLang="en-US" dirty="0" smtClean="0">
                <a:latin typeface="微软雅黑" panose="020B0503020204020204" pitchFamily="34" charset="-122"/>
                <a:ea typeface="微软雅黑" panose="020B0503020204020204" pitchFamily="34" charset="-122"/>
              </a:rPr>
              <a:t>，至</a:t>
            </a:r>
            <a:r>
              <a:rPr lang="zh-CN" altLang="en-US" dirty="0">
                <a:latin typeface="微软雅黑" panose="020B0503020204020204" pitchFamily="34" charset="-122"/>
                <a:ea typeface="微软雅黑" panose="020B0503020204020204" pitchFamily="34" charset="-122"/>
              </a:rPr>
              <a:t>千里</a:t>
            </a:r>
            <a:r>
              <a:rPr lang="zh-CN" altLang="en-US" dirty="0" smtClean="0">
                <a:latin typeface="微软雅黑" panose="020B0503020204020204" pitchFamily="34" charset="-122"/>
                <a:ea typeface="微软雅黑" panose="020B0503020204020204" pitchFamily="34" charset="-122"/>
              </a:rPr>
              <a:t>；积</a:t>
            </a:r>
            <a:r>
              <a:rPr lang="zh-CN" altLang="en-US" dirty="0">
                <a:latin typeface="微软雅黑" panose="020B0503020204020204" pitchFamily="34" charset="-122"/>
                <a:ea typeface="微软雅黑" panose="020B0503020204020204" pitchFamily="34" charset="-122"/>
              </a:rPr>
              <a:t>小流</a:t>
            </a:r>
            <a:r>
              <a:rPr lang="zh-CN" altLang="en-US" dirty="0" smtClean="0">
                <a:latin typeface="微软雅黑" panose="020B0503020204020204" pitchFamily="34" charset="-122"/>
                <a:ea typeface="微软雅黑" panose="020B0503020204020204" pitchFamily="34" charset="-122"/>
              </a:rPr>
              <a:t>，成江海。</a:t>
            </a:r>
            <a:r>
              <a:rPr lang="zh-CN" altLang="en-US" dirty="0" smtClean="0">
                <a:solidFill>
                  <a:srgbClr val="C00000"/>
                </a:solidFill>
                <a:latin typeface="微软雅黑" panose="020B0503020204020204" pitchFamily="34" charset="-122"/>
                <a:ea typeface="微软雅黑" panose="020B0503020204020204" pitchFamily="34" charset="-122"/>
              </a:rPr>
              <a:t>征途慢慢路不远，终有走向成功时！</a:t>
            </a:r>
            <a:endParaRPr lang="zh-CN" altLang="en-US" dirty="0">
              <a:latin typeface="微软雅黑" panose="020B0503020204020204" pitchFamily="34" charset="-122"/>
              <a:ea typeface="微软雅黑" panose="020B0503020204020204" pitchFamily="34" charset="-122"/>
            </a:endParaRPr>
          </a:p>
        </p:txBody>
      </p:sp>
      <p:sp>
        <p:nvSpPr>
          <p:cNvPr id="4" name="文本框 3"/>
          <p:cNvSpPr txBox="1"/>
          <p:nvPr/>
        </p:nvSpPr>
        <p:spPr>
          <a:xfrm>
            <a:off x="1178350" y="987763"/>
            <a:ext cx="4920792" cy="400110"/>
          </a:xfrm>
          <a:prstGeom prst="rect">
            <a:avLst/>
          </a:prstGeom>
          <a:noFill/>
        </p:spPr>
        <p:txBody>
          <a:bodyPr wrap="square" rtlCol="0">
            <a:spAutoFit/>
          </a:bodyPr>
          <a:lstStyle/>
          <a:p>
            <a:r>
              <a:rPr lang="zh-CN" altLang="en-US" sz="2000" b="1" dirty="0" smtClean="0">
                <a:solidFill>
                  <a:srgbClr val="C00000"/>
                </a:solidFill>
                <a:latin typeface="微软雅黑" panose="020B0503020204020204" pitchFamily="34" charset="-122"/>
                <a:ea typeface="微软雅黑" panose="020B0503020204020204" pitchFamily="34" charset="-122"/>
              </a:rPr>
              <a:t>成功就在不远处，学习尝试加坚持</a:t>
            </a:r>
            <a:endParaRPr lang="zh-CN" altLang="en-US" sz="2000" b="1" dirty="0">
              <a:solidFill>
                <a:srgbClr val="C00000"/>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6023727" y="5521280"/>
            <a:ext cx="2215299" cy="369332"/>
          </a:xfrm>
          <a:prstGeom prst="rect">
            <a:avLst/>
          </a:prstGeom>
          <a:noFill/>
        </p:spPr>
        <p:txBody>
          <a:bodyPr wrap="square" rtlCol="0">
            <a:spAutoFit/>
          </a:bodyPr>
          <a:lstStyle/>
          <a:p>
            <a:r>
              <a:rPr lang="en-US" altLang="zh-CN" dirty="0" smtClean="0">
                <a:solidFill>
                  <a:srgbClr val="0070C0"/>
                </a:solidFill>
                <a:latin typeface="微软雅黑" panose="020B0503020204020204" pitchFamily="34" charset="-122"/>
                <a:ea typeface="微软雅黑" panose="020B0503020204020204" pitchFamily="34" charset="-122"/>
              </a:rPr>
              <a:t>——</a:t>
            </a:r>
            <a:r>
              <a:rPr lang="zh-CN" altLang="en-US" dirty="0" smtClean="0">
                <a:solidFill>
                  <a:srgbClr val="0070C0"/>
                </a:solidFill>
                <a:latin typeface="微软雅黑" panose="020B0503020204020204" pitchFamily="34" charset="-122"/>
                <a:ea typeface="微软雅黑" panose="020B0503020204020204" pitchFamily="34" charset="-122"/>
              </a:rPr>
              <a:t>与大家共勉</a:t>
            </a:r>
            <a:endParaRPr lang="zh-CN" altLang="en-US" dirty="0">
              <a:solidFill>
                <a:srgbClr val="0070C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281340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3"/>
          <p:cNvSpPr txBox="1">
            <a:spLocks noChangeArrowheads="1"/>
          </p:cNvSpPr>
          <p:nvPr/>
        </p:nvSpPr>
        <p:spPr bwMode="auto">
          <a:xfrm>
            <a:off x="856268" y="1736104"/>
            <a:ext cx="7467600" cy="265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ts val="10000"/>
              </a:lnSpc>
            </a:pPr>
            <a:r>
              <a:rPr lang="zh-CN" altLang="en-US" sz="4400" dirty="0" smtClean="0">
                <a:solidFill>
                  <a:srgbClr val="C00000"/>
                </a:solidFill>
                <a:latin typeface="微软雅黑" panose="020B0503020204020204" pitchFamily="34" charset="-122"/>
                <a:ea typeface="微软雅黑" panose="020B0503020204020204" pitchFamily="34" charset="-122"/>
              </a:rPr>
              <a:t>感谢各位的</a:t>
            </a:r>
            <a:r>
              <a:rPr lang="zh-CN" altLang="en-US" sz="4400" dirty="0" smtClean="0">
                <a:solidFill>
                  <a:srgbClr val="C00000"/>
                </a:solidFill>
                <a:latin typeface="微软雅黑" panose="020B0503020204020204" pitchFamily="34" charset="-122"/>
                <a:ea typeface="微软雅黑" panose="020B0503020204020204" pitchFamily="34" charset="-122"/>
              </a:rPr>
              <a:t>聆听</a:t>
            </a:r>
            <a:r>
              <a:rPr lang="zh-CN" altLang="en-US" sz="4400" dirty="0" smtClean="0">
                <a:solidFill>
                  <a:srgbClr val="C00000"/>
                </a:solidFill>
                <a:latin typeface="微软雅黑" panose="020B0503020204020204" pitchFamily="34" charset="-122"/>
                <a:ea typeface="微软雅黑" panose="020B0503020204020204" pitchFamily="34" charset="-122"/>
              </a:rPr>
              <a:t>！</a:t>
            </a:r>
            <a:endParaRPr lang="en-US" altLang="zh-CN" sz="4400" dirty="0">
              <a:solidFill>
                <a:srgbClr val="C00000"/>
              </a:solidFill>
              <a:latin typeface="微软雅黑" panose="020B0503020204020204" pitchFamily="34" charset="-122"/>
              <a:ea typeface="微软雅黑" panose="020B0503020204020204" pitchFamily="34" charset="-122"/>
            </a:endParaRPr>
          </a:p>
          <a:p>
            <a:pPr algn="ctr" eaLnBrk="1" hangingPunct="1">
              <a:lnSpc>
                <a:spcPts val="10000"/>
              </a:lnSpc>
            </a:pPr>
            <a:r>
              <a:rPr lang="zh-CN" altLang="en-US" sz="4400" dirty="0" smtClean="0">
                <a:solidFill>
                  <a:srgbClr val="C00000"/>
                </a:solidFill>
                <a:latin typeface="微软雅黑" panose="020B0503020204020204" pitchFamily="34" charset="-122"/>
                <a:ea typeface="微软雅黑" panose="020B0503020204020204" pitchFamily="34" charset="-122"/>
              </a:rPr>
              <a:t>不当之处敬请批评指正！</a:t>
            </a:r>
            <a:endParaRPr lang="zh-CN" altLang="en-US" sz="4400"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5782340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Text Box 2"/>
          <p:cNvSpPr txBox="1">
            <a:spLocks noChangeArrowheads="1"/>
          </p:cNvSpPr>
          <p:nvPr/>
        </p:nvSpPr>
        <p:spPr bwMode="auto">
          <a:xfrm>
            <a:off x="649163" y="2051394"/>
            <a:ext cx="7908242"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eaLnBrk="1" hangingPunct="1">
              <a:lnSpc>
                <a:spcPct val="150000"/>
              </a:lnSpc>
            </a:pPr>
            <a:r>
              <a:rPr kumimoji="1" lang="zh-CN" altLang="en-US" b="1" dirty="0" smtClean="0">
                <a:latin typeface="宋体" panose="02010600030101010101" pitchFamily="2" charset="-122"/>
              </a:rPr>
              <a:t>（五）主要观点与可能的创新之处</a:t>
            </a:r>
          </a:p>
          <a:p>
            <a:pPr indent="457200" eaLnBrk="1" hangingPunct="1">
              <a:lnSpc>
                <a:spcPct val="150000"/>
              </a:lnSpc>
            </a:pPr>
            <a:r>
              <a:rPr kumimoji="1" lang="zh-CN" altLang="en-US" b="1" dirty="0" smtClean="0">
                <a:latin typeface="宋体" panose="02010600030101010101" pitchFamily="2" charset="-122"/>
              </a:rPr>
              <a:t>（六）预期</a:t>
            </a:r>
            <a:r>
              <a:rPr kumimoji="1" lang="zh-CN" altLang="en-US" b="1" dirty="0">
                <a:latin typeface="宋体" panose="02010600030101010101" pitchFamily="2" charset="-122"/>
              </a:rPr>
              <a:t>研究</a:t>
            </a:r>
            <a:r>
              <a:rPr kumimoji="1" lang="zh-CN" altLang="en-US" b="1" dirty="0" smtClean="0">
                <a:latin typeface="宋体" panose="02010600030101010101" pitchFamily="2" charset="-122"/>
              </a:rPr>
              <a:t>成果</a:t>
            </a:r>
            <a:endParaRPr kumimoji="1" lang="zh-CN" altLang="en-US" b="1" dirty="0">
              <a:latin typeface="宋体" panose="02010600030101010101" pitchFamily="2" charset="-122"/>
            </a:endParaRPr>
          </a:p>
          <a:p>
            <a:pPr indent="457200" eaLnBrk="1" hangingPunct="1">
              <a:lnSpc>
                <a:spcPct val="150000"/>
              </a:lnSpc>
            </a:pPr>
            <a:r>
              <a:rPr kumimoji="1" lang="zh-CN" altLang="en-US" dirty="0" smtClean="0">
                <a:latin typeface="宋体" panose="02010600030101010101" pitchFamily="2" charset="-122"/>
              </a:rPr>
              <a:t>不同</a:t>
            </a:r>
            <a:r>
              <a:rPr kumimoji="1" lang="zh-CN" altLang="en-US" dirty="0">
                <a:latin typeface="宋体" panose="02010600030101010101" pitchFamily="2" charset="-122"/>
              </a:rPr>
              <a:t>类型的课题采用不同的研究方法，而不同的研究方法也决定了研究成果的不同形式，大致有以下</a:t>
            </a:r>
            <a:r>
              <a:rPr kumimoji="1" lang="zh-CN" altLang="en-US" dirty="0" smtClean="0">
                <a:latin typeface="宋体" panose="02010600030101010101" pitchFamily="2" charset="-122"/>
              </a:rPr>
              <a:t>几种：</a:t>
            </a:r>
            <a:endParaRPr kumimoji="1" lang="zh-CN" altLang="en-US" dirty="0">
              <a:latin typeface="宋体" panose="02010600030101010101" pitchFamily="2" charset="-122"/>
            </a:endParaRPr>
          </a:p>
          <a:p>
            <a:pPr indent="457200" eaLnBrk="1" hangingPunct="1">
              <a:lnSpc>
                <a:spcPct val="150000"/>
              </a:lnSpc>
            </a:pPr>
            <a:r>
              <a:rPr kumimoji="1" lang="zh-CN" altLang="en-US" dirty="0" smtClean="0">
                <a:latin typeface="宋体" panose="02010600030101010101" pitchFamily="2" charset="-122"/>
              </a:rPr>
              <a:t>研究</a:t>
            </a:r>
            <a:r>
              <a:rPr kumimoji="1" lang="zh-CN" altLang="en-US" dirty="0">
                <a:latin typeface="宋体" panose="02010600030101010101" pitchFamily="2" charset="-122"/>
              </a:rPr>
              <a:t>报告（包括实验报告、调查报告先进经验总结）；学术论文、专著和其他形式（课件、录像、校本教材等）　</a:t>
            </a:r>
          </a:p>
          <a:p>
            <a:pPr indent="457200" eaLnBrk="1" hangingPunct="1">
              <a:lnSpc>
                <a:spcPct val="150000"/>
              </a:lnSpc>
            </a:pPr>
            <a:r>
              <a:rPr kumimoji="1" lang="zh-CN" altLang="en-US" b="1" dirty="0" smtClean="0">
                <a:latin typeface="宋体" panose="02010600030101010101" pitchFamily="2" charset="-122"/>
              </a:rPr>
              <a:t>（七）完成研究任务的可行性分析</a:t>
            </a:r>
            <a:endParaRPr kumimoji="1" lang="en-US" altLang="zh-CN" b="1" dirty="0" smtClean="0">
              <a:latin typeface="宋体" panose="02010600030101010101" pitchFamily="2" charset="-122"/>
            </a:endParaRPr>
          </a:p>
          <a:p>
            <a:pPr indent="457200" eaLnBrk="1" hangingPunct="1">
              <a:lnSpc>
                <a:spcPct val="150000"/>
              </a:lnSpc>
            </a:pPr>
            <a:r>
              <a:rPr kumimoji="1" lang="zh-CN" altLang="en-US" dirty="0" smtClean="0">
                <a:latin typeface="宋体" panose="02010600030101010101" pitchFamily="2" charset="-122"/>
              </a:rPr>
              <a:t>可</a:t>
            </a:r>
            <a:r>
              <a:rPr kumimoji="1" lang="zh-CN" altLang="en-US" dirty="0">
                <a:latin typeface="宋体" panose="02010600030101010101" pitchFamily="2" charset="-122"/>
              </a:rPr>
              <a:t>说明：人员保证；经费和物质保证；时间保证；机制保证等。</a:t>
            </a:r>
            <a:endParaRPr kumimoji="1" lang="en-US" altLang="zh-CN" b="1" dirty="0">
              <a:latin typeface="宋体" panose="02010600030101010101" pitchFamily="2" charset="-122"/>
            </a:endParaRPr>
          </a:p>
        </p:txBody>
      </p:sp>
      <p:sp>
        <p:nvSpPr>
          <p:cNvPr id="8" name="Rectangle 2"/>
          <p:cNvSpPr txBox="1">
            <a:spLocks noChangeArrowheads="1"/>
          </p:cNvSpPr>
          <p:nvPr/>
        </p:nvSpPr>
        <p:spPr bwMode="auto">
          <a:xfrm>
            <a:off x="758414" y="1474149"/>
            <a:ext cx="2079678" cy="464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dirty="0" smtClean="0">
                <a:latin typeface="微软雅黑" panose="020B0503020204020204" pitchFamily="34" charset="-122"/>
                <a:ea typeface="微软雅黑" panose="020B0503020204020204" pitchFamily="34" charset="-122"/>
              </a:rPr>
              <a:t>申报书内容简析</a:t>
            </a:r>
            <a:endParaRPr lang="zh-CN" altLang="en-US" dirty="0">
              <a:solidFill>
                <a:srgbClr val="C00000"/>
              </a:solidFill>
              <a:latin typeface="微软雅黑" panose="020B0503020204020204" pitchFamily="34" charset="-122"/>
              <a:ea typeface="微软雅黑" panose="020B0503020204020204" pitchFamily="34" charset="-122"/>
            </a:endParaRPr>
          </a:p>
        </p:txBody>
      </p:sp>
      <p:sp>
        <p:nvSpPr>
          <p:cNvPr id="9" name="文本框 8"/>
          <p:cNvSpPr txBox="1"/>
          <p:nvPr/>
        </p:nvSpPr>
        <p:spPr>
          <a:xfrm>
            <a:off x="789383" y="900032"/>
            <a:ext cx="5382452"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二、课题</a:t>
            </a:r>
            <a:r>
              <a:rPr lang="zh-CN" altLang="en-US" sz="2400" dirty="0">
                <a:latin typeface="微软雅黑" panose="020B0503020204020204" pitchFamily="34" charset="-122"/>
                <a:ea typeface="微软雅黑" panose="020B0503020204020204" pitchFamily="34" charset="-122"/>
              </a:rPr>
              <a:t>申报书要求以及申报书结构</a:t>
            </a:r>
          </a:p>
        </p:txBody>
      </p:sp>
    </p:spTree>
    <p:extLst>
      <p:ext uri="{BB962C8B-B14F-4D97-AF65-F5344CB8AC3E}">
        <p14:creationId xmlns:p14="http://schemas.microsoft.com/office/powerpoint/2010/main" val="27000950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bwMode="auto">
          <a:xfrm>
            <a:off x="4051058" y="989478"/>
            <a:ext cx="185012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latin typeface="微软雅黑" panose="020B0503020204020204" pitchFamily="34" charset="-122"/>
                <a:ea typeface="微软雅黑" panose="020B0503020204020204" pitchFamily="34" charset="-122"/>
              </a:rPr>
              <a:t>内容框架</a:t>
            </a:r>
            <a:endParaRPr lang="zh-CN" altLang="en-US" dirty="0">
              <a:solidFill>
                <a:srgbClr val="C00000"/>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7" name="Rectangle 2"/>
          <p:cNvSpPr txBox="1">
            <a:spLocks noChangeArrowheads="1"/>
          </p:cNvSpPr>
          <p:nvPr/>
        </p:nvSpPr>
        <p:spPr bwMode="auto">
          <a:xfrm>
            <a:off x="747696" y="1745151"/>
            <a:ext cx="2182540" cy="4086801"/>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en-US" altLang="zh-CN" sz="1600" dirty="0" smtClean="0">
                <a:latin typeface="微软雅黑" panose="020B0503020204020204" pitchFamily="34" charset="-122"/>
                <a:ea typeface="微软雅黑" panose="020B0503020204020204" pitchFamily="34" charset="-122"/>
              </a:rPr>
              <a:t>1. </a:t>
            </a:r>
            <a:r>
              <a:rPr lang="zh-CN" altLang="en-US" sz="1600" dirty="0" smtClean="0">
                <a:latin typeface="微软雅黑" panose="020B0503020204020204" pitchFamily="34" charset="-122"/>
                <a:ea typeface="微软雅黑" panose="020B0503020204020204" pitchFamily="34" charset="-122"/>
              </a:rPr>
              <a:t>选择一个题目</a:t>
            </a:r>
            <a:endParaRPr lang="en-US" altLang="zh-CN" sz="1600" dirty="0" smtClean="0">
              <a:latin typeface="微软雅黑" panose="020B0503020204020204" pitchFamily="34" charset="-122"/>
              <a:ea typeface="微软雅黑" panose="020B0503020204020204" pitchFamily="34" charset="-122"/>
            </a:endParaRPr>
          </a:p>
          <a:p>
            <a:pPr eaLnBrk="1" hangingPunct="1">
              <a:lnSpc>
                <a:spcPct val="200000"/>
              </a:lnSpc>
            </a:pPr>
            <a:r>
              <a:rPr lang="en-US" altLang="zh-CN" sz="1600" dirty="0" smtClean="0">
                <a:latin typeface="微软雅黑" panose="020B0503020204020204" pitchFamily="34" charset="-122"/>
                <a:ea typeface="微软雅黑" panose="020B0503020204020204" pitchFamily="34" charset="-122"/>
              </a:rPr>
              <a:t>3. </a:t>
            </a:r>
            <a:r>
              <a:rPr lang="zh-CN" altLang="en-US" sz="1600" dirty="0" smtClean="0">
                <a:latin typeface="微软雅黑" panose="020B0503020204020204" pitchFamily="34" charset="-122"/>
                <a:ea typeface="微软雅黑" panose="020B0503020204020204" pitchFamily="34" charset="-122"/>
              </a:rPr>
              <a:t>课题界定</a:t>
            </a:r>
            <a:endParaRPr lang="en-US" altLang="zh-CN" sz="1600" dirty="0" smtClean="0">
              <a:latin typeface="微软雅黑" panose="020B0503020204020204" pitchFamily="34" charset="-122"/>
              <a:ea typeface="微软雅黑" panose="020B0503020204020204" pitchFamily="34" charset="-122"/>
            </a:endParaRPr>
          </a:p>
          <a:p>
            <a:pPr eaLnBrk="1" hangingPunct="1">
              <a:lnSpc>
                <a:spcPct val="200000"/>
              </a:lnSpc>
            </a:pPr>
            <a:r>
              <a:rPr lang="en-US" altLang="zh-CN" sz="1600" dirty="0" smtClean="0">
                <a:latin typeface="微软雅黑" panose="020B0503020204020204" pitchFamily="34" charset="-122"/>
                <a:ea typeface="微软雅黑" panose="020B0503020204020204" pitchFamily="34" charset="-122"/>
              </a:rPr>
              <a:t>5. </a:t>
            </a:r>
            <a:r>
              <a:rPr lang="zh-CN" altLang="en-US" sz="1600" dirty="0" smtClean="0">
                <a:latin typeface="微软雅黑" panose="020B0503020204020204" pitchFamily="34" charset="-122"/>
                <a:ea typeface="微软雅黑" panose="020B0503020204020204" pitchFamily="34" charset="-122"/>
              </a:rPr>
              <a:t>选题价值</a:t>
            </a:r>
            <a:endParaRPr lang="en-US" altLang="zh-CN" sz="1600" dirty="0" smtClean="0">
              <a:latin typeface="微软雅黑" panose="020B0503020204020204" pitchFamily="34" charset="-122"/>
              <a:ea typeface="微软雅黑" panose="020B0503020204020204" pitchFamily="34" charset="-122"/>
            </a:endParaRPr>
          </a:p>
          <a:p>
            <a:pPr eaLnBrk="1" hangingPunct="1">
              <a:lnSpc>
                <a:spcPct val="200000"/>
              </a:lnSpc>
            </a:pPr>
            <a:r>
              <a:rPr lang="en-US" altLang="zh-CN" sz="1600" dirty="0" smtClean="0">
                <a:latin typeface="微软雅黑" panose="020B0503020204020204" pitchFamily="34" charset="-122"/>
                <a:ea typeface="微软雅黑" panose="020B0503020204020204" pitchFamily="34" charset="-122"/>
              </a:rPr>
              <a:t>7. </a:t>
            </a:r>
            <a:r>
              <a:rPr lang="zh-CN" altLang="en-US" sz="1600" dirty="0" smtClean="0">
                <a:latin typeface="微软雅黑" panose="020B0503020204020204" pitchFamily="34" charset="-122"/>
                <a:ea typeface="微软雅黑" panose="020B0503020204020204" pitchFamily="34" charset="-122"/>
              </a:rPr>
              <a:t>课题研究内容</a:t>
            </a:r>
            <a:endParaRPr lang="en-US" altLang="zh-CN" sz="1600" dirty="0" smtClean="0">
              <a:latin typeface="微软雅黑" panose="020B0503020204020204" pitchFamily="34" charset="-122"/>
              <a:ea typeface="微软雅黑" panose="020B0503020204020204" pitchFamily="34" charset="-122"/>
            </a:endParaRPr>
          </a:p>
          <a:p>
            <a:pPr eaLnBrk="1" hangingPunct="1">
              <a:lnSpc>
                <a:spcPct val="200000"/>
              </a:lnSpc>
            </a:pPr>
            <a:r>
              <a:rPr lang="en-US" altLang="zh-CN" sz="1600" dirty="0">
                <a:latin typeface="微软雅黑" panose="020B0503020204020204" pitchFamily="34" charset="-122"/>
                <a:ea typeface="微软雅黑" panose="020B0503020204020204" pitchFamily="34" charset="-122"/>
              </a:rPr>
              <a:t>9. </a:t>
            </a:r>
            <a:r>
              <a:rPr lang="zh-CN" altLang="en-US" sz="1600" dirty="0">
                <a:latin typeface="微软雅黑" panose="020B0503020204020204" pitchFamily="34" charset="-122"/>
                <a:ea typeface="微软雅黑" panose="020B0503020204020204" pitchFamily="34" charset="-122"/>
              </a:rPr>
              <a:t>课题研究的步骤</a:t>
            </a:r>
            <a:r>
              <a:rPr lang="zh-CN" altLang="en-US" sz="1600" dirty="0" smtClean="0">
                <a:latin typeface="微软雅黑" panose="020B0503020204020204" pitchFamily="34" charset="-122"/>
                <a:ea typeface="微软雅黑" panose="020B0503020204020204" pitchFamily="34" charset="-122"/>
              </a:rPr>
              <a:t>和</a:t>
            </a:r>
            <a:endParaRPr lang="en-US" altLang="zh-CN" sz="1600" dirty="0" smtClean="0">
              <a:latin typeface="微软雅黑" panose="020B0503020204020204" pitchFamily="34" charset="-122"/>
              <a:ea typeface="微软雅黑" panose="020B0503020204020204" pitchFamily="34" charset="-122"/>
            </a:endParaRPr>
          </a:p>
          <a:p>
            <a:pPr eaLnBrk="1" hangingPunct="1">
              <a:lnSpc>
                <a:spcPct val="200000"/>
              </a:lnSpc>
            </a:pPr>
            <a:r>
              <a:rPr lang="en-US" altLang="zh-CN" sz="1600" dirty="0">
                <a:latin typeface="微软雅黑" panose="020B0503020204020204" pitchFamily="34" charset="-122"/>
                <a:ea typeface="微软雅黑" panose="020B0503020204020204" pitchFamily="34" charset="-122"/>
              </a:rPr>
              <a:t> </a:t>
            </a:r>
            <a:r>
              <a:rPr lang="en-US" altLang="zh-CN" sz="1600" dirty="0" smtClean="0">
                <a:latin typeface="微软雅黑" panose="020B0503020204020204" pitchFamily="34" charset="-122"/>
                <a:ea typeface="微软雅黑" panose="020B0503020204020204" pitchFamily="34" charset="-122"/>
              </a:rPr>
              <a:t>   </a:t>
            </a:r>
            <a:r>
              <a:rPr lang="zh-CN" altLang="en-US" sz="1600" dirty="0" smtClean="0">
                <a:latin typeface="微软雅黑" panose="020B0503020204020204" pitchFamily="34" charset="-122"/>
                <a:ea typeface="微软雅黑" panose="020B0503020204020204" pitchFamily="34" charset="-122"/>
              </a:rPr>
              <a:t>技术路线</a:t>
            </a:r>
            <a:endParaRPr lang="en-US" altLang="zh-CN" sz="1600" dirty="0" smtClean="0">
              <a:latin typeface="微软雅黑" panose="020B0503020204020204" pitchFamily="34" charset="-122"/>
              <a:ea typeface="微软雅黑" panose="020B0503020204020204" pitchFamily="34" charset="-122"/>
            </a:endParaRPr>
          </a:p>
          <a:p>
            <a:pPr eaLnBrk="1" hangingPunct="1">
              <a:lnSpc>
                <a:spcPct val="200000"/>
              </a:lnSpc>
            </a:pPr>
            <a:r>
              <a:rPr lang="en-US" altLang="zh-CN" sz="1600" dirty="0">
                <a:latin typeface="微软雅黑" panose="020B0503020204020204" pitchFamily="34" charset="-122"/>
                <a:ea typeface="微软雅黑" panose="020B0503020204020204" pitchFamily="34" charset="-122"/>
              </a:rPr>
              <a:t>11. </a:t>
            </a:r>
            <a:r>
              <a:rPr lang="zh-CN" altLang="en-US" sz="1600" dirty="0">
                <a:latin typeface="微软雅黑" panose="020B0503020204020204" pitchFamily="34" charset="-122"/>
                <a:ea typeface="微软雅黑" panose="020B0503020204020204" pitchFamily="34" charset="-122"/>
              </a:rPr>
              <a:t>课题研究团队</a:t>
            </a:r>
            <a:endParaRPr lang="en-US" altLang="zh-CN" sz="1600" dirty="0">
              <a:latin typeface="微软雅黑" panose="020B0503020204020204" pitchFamily="34" charset="-122"/>
              <a:ea typeface="微软雅黑" panose="020B0503020204020204" pitchFamily="34" charset="-122"/>
            </a:endParaRPr>
          </a:p>
          <a:p>
            <a:pPr eaLnBrk="1" hangingPunct="1">
              <a:lnSpc>
                <a:spcPct val="200000"/>
              </a:lnSpc>
            </a:pPr>
            <a:r>
              <a:rPr lang="en-US" altLang="zh-CN" sz="1600" dirty="0">
                <a:latin typeface="微软雅黑" panose="020B0503020204020204" pitchFamily="34" charset="-122"/>
                <a:ea typeface="微软雅黑" panose="020B0503020204020204" pitchFamily="34" charset="-122"/>
              </a:rPr>
              <a:t>13. </a:t>
            </a:r>
            <a:r>
              <a:rPr lang="zh-CN" altLang="en-US" sz="1600" dirty="0">
                <a:latin typeface="微软雅黑" panose="020B0503020204020204" pitchFamily="34" charset="-122"/>
                <a:ea typeface="微软雅黑" panose="020B0503020204020204" pitchFamily="34" charset="-122"/>
              </a:rPr>
              <a:t>课题研究保证</a:t>
            </a:r>
            <a:endParaRPr lang="en-US" altLang="zh-CN" sz="1600" dirty="0">
              <a:latin typeface="微软雅黑" panose="020B0503020204020204" pitchFamily="34" charset="-122"/>
              <a:ea typeface="微软雅黑" panose="020B0503020204020204" pitchFamily="34" charset="-122"/>
            </a:endParaRPr>
          </a:p>
          <a:p>
            <a:pPr eaLnBrk="1" hangingPunct="1">
              <a:lnSpc>
                <a:spcPct val="200000"/>
              </a:lnSpc>
            </a:pPr>
            <a:endParaRPr lang="en-US" altLang="zh-CN" sz="1600" dirty="0">
              <a:latin typeface="微软雅黑" panose="020B0503020204020204" pitchFamily="34" charset="-122"/>
              <a:ea typeface="微软雅黑" panose="020B0503020204020204" pitchFamily="34" charset="-122"/>
            </a:endParaRPr>
          </a:p>
          <a:p>
            <a:pPr eaLnBrk="1" hangingPunct="1">
              <a:lnSpc>
                <a:spcPct val="200000"/>
              </a:lnSpc>
            </a:pPr>
            <a:endParaRPr lang="zh-CN" altLang="en-US" sz="1600" dirty="0">
              <a:latin typeface="微软雅黑" panose="020B0503020204020204" pitchFamily="34" charset="-122"/>
              <a:ea typeface="微软雅黑" panose="020B0503020204020204" pitchFamily="34" charset="-122"/>
            </a:endParaRPr>
          </a:p>
        </p:txBody>
      </p:sp>
      <p:sp>
        <p:nvSpPr>
          <p:cNvPr id="10" name="Rectangle 3"/>
          <p:cNvSpPr txBox="1">
            <a:spLocks noChangeArrowheads="1"/>
          </p:cNvSpPr>
          <p:nvPr/>
        </p:nvSpPr>
        <p:spPr>
          <a:xfrm>
            <a:off x="3455576" y="1553378"/>
            <a:ext cx="2282119" cy="4470350"/>
          </a:xfrm>
          <a:prstGeom prst="rect">
            <a:avLst/>
          </a:prstGeom>
          <a:ln w="25400">
            <a:solidFill>
              <a:srgbClr val="0070C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ts val="2400"/>
              </a:lnSpc>
              <a:spcBef>
                <a:spcPts val="0"/>
              </a:spcBef>
              <a:spcAft>
                <a:spcPts val="600"/>
              </a:spcAft>
              <a:buNone/>
            </a:pPr>
            <a:r>
              <a:rPr lang="zh-CN" altLang="en-US" sz="1400" b="1" dirty="0" smtClean="0">
                <a:solidFill>
                  <a:srgbClr val="C00000"/>
                </a:solidFill>
                <a:latin typeface="微软雅黑" panose="020B0503020204020204" pitchFamily="34" charset="-122"/>
                <a:ea typeface="微软雅黑" panose="020B0503020204020204" pitchFamily="34" charset="-122"/>
              </a:rPr>
              <a:t>江苏省教育科学规划课题</a:t>
            </a:r>
            <a:endParaRPr lang="en-US" altLang="zh-CN" sz="1400" b="1" dirty="0" smtClean="0">
              <a:solidFill>
                <a:srgbClr val="C00000"/>
              </a:solidFill>
              <a:latin typeface="微软雅黑" panose="020B0503020204020204" pitchFamily="34" charset="-122"/>
              <a:ea typeface="微软雅黑" panose="020B0503020204020204" pitchFamily="34" charset="-122"/>
            </a:endParaRPr>
          </a:p>
          <a:p>
            <a:pPr marL="0" indent="0">
              <a:lnSpc>
                <a:spcPts val="2400"/>
              </a:lnSpc>
              <a:spcBef>
                <a:spcPts val="0"/>
              </a:spcBef>
              <a:buNone/>
            </a:pPr>
            <a:r>
              <a:rPr lang="zh-CN" altLang="en-US" sz="1400" dirty="0" smtClean="0">
                <a:latin typeface="微软雅黑" panose="020B0503020204020204" pitchFamily="34" charset="-122"/>
                <a:ea typeface="微软雅黑" panose="020B0503020204020204" pitchFamily="34" charset="-122"/>
              </a:rPr>
              <a:t>（一）课题的核心概念及</a:t>
            </a:r>
            <a:endParaRPr lang="en-US" altLang="zh-CN" sz="1400" dirty="0" smtClean="0">
              <a:latin typeface="微软雅黑" panose="020B0503020204020204" pitchFamily="34" charset="-122"/>
              <a:ea typeface="微软雅黑" panose="020B0503020204020204" pitchFamily="34" charset="-122"/>
            </a:endParaRPr>
          </a:p>
          <a:p>
            <a:pPr marL="0" indent="0">
              <a:lnSpc>
                <a:spcPts val="2400"/>
              </a:lnSpc>
              <a:spcBef>
                <a:spcPts val="0"/>
              </a:spcBef>
              <a:buNone/>
            </a:pPr>
            <a:r>
              <a:rPr lang="en-US" altLang="zh-CN" sz="1400" dirty="0">
                <a:latin typeface="微软雅黑" panose="020B0503020204020204" pitchFamily="34" charset="-122"/>
                <a:ea typeface="微软雅黑" panose="020B0503020204020204" pitchFamily="34" charset="-122"/>
              </a:rPr>
              <a:t> </a:t>
            </a:r>
            <a:r>
              <a:rPr lang="en-US" altLang="zh-CN" sz="1400" dirty="0" smtClean="0">
                <a:latin typeface="微软雅黑" panose="020B0503020204020204" pitchFamily="34" charset="-122"/>
                <a:ea typeface="微软雅黑" panose="020B0503020204020204" pitchFamily="34" charset="-122"/>
              </a:rPr>
              <a:t>         </a:t>
            </a:r>
            <a:r>
              <a:rPr lang="zh-CN" altLang="en-US" sz="1400" dirty="0" smtClean="0">
                <a:latin typeface="微软雅黑" panose="020B0503020204020204" pitchFamily="34" charset="-122"/>
                <a:ea typeface="微软雅黑" panose="020B0503020204020204" pitchFamily="34" charset="-122"/>
              </a:rPr>
              <a:t>其界定</a:t>
            </a:r>
            <a:endParaRPr lang="en-US" altLang="zh-CN" sz="1400" dirty="0" smtClean="0">
              <a:latin typeface="微软雅黑" panose="020B0503020204020204" pitchFamily="34" charset="-122"/>
              <a:ea typeface="微软雅黑" panose="020B0503020204020204" pitchFamily="34" charset="-122"/>
            </a:endParaRPr>
          </a:p>
          <a:p>
            <a:pPr marL="0" indent="0">
              <a:lnSpc>
                <a:spcPts val="2400"/>
              </a:lnSpc>
              <a:spcBef>
                <a:spcPts val="0"/>
              </a:spcBef>
              <a:buNone/>
            </a:pPr>
            <a:r>
              <a:rPr lang="zh-CN" altLang="en-US" sz="1400" dirty="0" smtClean="0">
                <a:latin typeface="微软雅黑" panose="020B0503020204020204" pitchFamily="34" charset="-122"/>
                <a:ea typeface="微软雅黑" panose="020B0503020204020204" pitchFamily="34" charset="-122"/>
              </a:rPr>
              <a:t>（二）国内外同一研究领</a:t>
            </a:r>
            <a:endParaRPr lang="en-US" altLang="zh-CN" sz="1400" dirty="0" smtClean="0">
              <a:latin typeface="微软雅黑" panose="020B0503020204020204" pitchFamily="34" charset="-122"/>
              <a:ea typeface="微软雅黑" panose="020B0503020204020204" pitchFamily="34" charset="-122"/>
            </a:endParaRPr>
          </a:p>
          <a:p>
            <a:pPr marL="0" indent="0">
              <a:lnSpc>
                <a:spcPts val="2400"/>
              </a:lnSpc>
              <a:spcBef>
                <a:spcPts val="0"/>
              </a:spcBef>
              <a:buNone/>
            </a:pPr>
            <a:r>
              <a:rPr lang="en-US" altLang="zh-CN" sz="1400" dirty="0">
                <a:latin typeface="微软雅黑" panose="020B0503020204020204" pitchFamily="34" charset="-122"/>
                <a:ea typeface="微软雅黑" panose="020B0503020204020204" pitchFamily="34" charset="-122"/>
              </a:rPr>
              <a:t> </a:t>
            </a:r>
            <a:r>
              <a:rPr lang="en-US" altLang="zh-CN" sz="1400" dirty="0" smtClean="0">
                <a:latin typeface="微软雅黑" panose="020B0503020204020204" pitchFamily="34" charset="-122"/>
                <a:ea typeface="微软雅黑" panose="020B0503020204020204" pitchFamily="34" charset="-122"/>
              </a:rPr>
              <a:t>         </a:t>
            </a:r>
            <a:r>
              <a:rPr lang="zh-CN" altLang="en-US" sz="1400" dirty="0" smtClean="0">
                <a:latin typeface="微软雅黑" panose="020B0503020204020204" pitchFamily="34" charset="-122"/>
                <a:ea typeface="微软雅黑" panose="020B0503020204020204" pitchFamily="34" charset="-122"/>
              </a:rPr>
              <a:t>域现状与研究价值</a:t>
            </a:r>
            <a:endParaRPr lang="en-US" altLang="zh-CN" sz="1400" dirty="0" smtClean="0">
              <a:latin typeface="微软雅黑" panose="020B0503020204020204" pitchFamily="34" charset="-122"/>
              <a:ea typeface="微软雅黑" panose="020B0503020204020204" pitchFamily="34" charset="-122"/>
            </a:endParaRPr>
          </a:p>
          <a:p>
            <a:pPr marL="0" indent="0">
              <a:lnSpc>
                <a:spcPts val="2400"/>
              </a:lnSpc>
              <a:spcBef>
                <a:spcPts val="0"/>
              </a:spcBef>
              <a:buNone/>
            </a:pPr>
            <a:r>
              <a:rPr lang="zh-CN" altLang="en-US" sz="1400" dirty="0" smtClean="0">
                <a:latin typeface="微软雅黑" panose="020B0503020204020204" pitchFamily="34" charset="-122"/>
                <a:ea typeface="微软雅黑" panose="020B0503020204020204" pitchFamily="34" charset="-122"/>
              </a:rPr>
              <a:t>（三）研究的目标、内容</a:t>
            </a:r>
            <a:endParaRPr lang="en-US" altLang="zh-CN" sz="1400" dirty="0" smtClean="0">
              <a:latin typeface="微软雅黑" panose="020B0503020204020204" pitchFamily="34" charset="-122"/>
              <a:ea typeface="微软雅黑" panose="020B0503020204020204" pitchFamily="34" charset="-122"/>
            </a:endParaRPr>
          </a:p>
          <a:p>
            <a:pPr marL="0" indent="0">
              <a:lnSpc>
                <a:spcPts val="2400"/>
              </a:lnSpc>
              <a:spcBef>
                <a:spcPts val="0"/>
              </a:spcBef>
              <a:buNone/>
            </a:pPr>
            <a:r>
              <a:rPr lang="en-US" altLang="zh-CN" sz="1400" dirty="0">
                <a:latin typeface="微软雅黑" panose="020B0503020204020204" pitchFamily="34" charset="-122"/>
                <a:ea typeface="微软雅黑" panose="020B0503020204020204" pitchFamily="34" charset="-122"/>
              </a:rPr>
              <a:t> </a:t>
            </a:r>
            <a:r>
              <a:rPr lang="en-US" altLang="zh-CN" sz="1400" dirty="0" smtClean="0">
                <a:latin typeface="微软雅黑" panose="020B0503020204020204" pitchFamily="34" charset="-122"/>
                <a:ea typeface="微软雅黑" panose="020B0503020204020204" pitchFamily="34" charset="-122"/>
              </a:rPr>
              <a:t>         </a:t>
            </a:r>
            <a:r>
              <a:rPr lang="zh-CN" altLang="en-US" sz="1400" dirty="0" smtClean="0">
                <a:latin typeface="微软雅黑" panose="020B0503020204020204" pitchFamily="34" charset="-122"/>
                <a:ea typeface="微软雅黑" panose="020B0503020204020204" pitchFamily="34" charset="-122"/>
              </a:rPr>
              <a:t>与重点</a:t>
            </a:r>
            <a:endParaRPr lang="en-US" altLang="zh-CN" sz="1400" dirty="0" smtClean="0">
              <a:latin typeface="微软雅黑" panose="020B0503020204020204" pitchFamily="34" charset="-122"/>
              <a:ea typeface="微软雅黑" panose="020B0503020204020204" pitchFamily="34" charset="-122"/>
            </a:endParaRPr>
          </a:p>
          <a:p>
            <a:pPr marL="0" indent="0">
              <a:lnSpc>
                <a:spcPts val="2400"/>
              </a:lnSpc>
              <a:spcBef>
                <a:spcPts val="0"/>
              </a:spcBef>
              <a:buNone/>
            </a:pPr>
            <a:r>
              <a:rPr lang="zh-CN" altLang="en-US" sz="1400" dirty="0" smtClean="0">
                <a:latin typeface="微软雅黑" panose="020B0503020204020204" pitchFamily="34" charset="-122"/>
                <a:ea typeface="微软雅黑" panose="020B0503020204020204" pitchFamily="34" charset="-122"/>
              </a:rPr>
              <a:t>（四）研究的思路、过程</a:t>
            </a:r>
            <a:endParaRPr lang="en-US" altLang="zh-CN" sz="1400" dirty="0" smtClean="0">
              <a:latin typeface="微软雅黑" panose="020B0503020204020204" pitchFamily="34" charset="-122"/>
              <a:ea typeface="微软雅黑" panose="020B0503020204020204" pitchFamily="34" charset="-122"/>
            </a:endParaRPr>
          </a:p>
          <a:p>
            <a:pPr marL="0" indent="0">
              <a:lnSpc>
                <a:spcPts val="2400"/>
              </a:lnSpc>
              <a:spcBef>
                <a:spcPts val="0"/>
              </a:spcBef>
              <a:buNone/>
            </a:pPr>
            <a:r>
              <a:rPr lang="en-US" altLang="zh-CN" sz="1400" dirty="0">
                <a:latin typeface="微软雅黑" panose="020B0503020204020204" pitchFamily="34" charset="-122"/>
                <a:ea typeface="微软雅黑" panose="020B0503020204020204" pitchFamily="34" charset="-122"/>
              </a:rPr>
              <a:t> </a:t>
            </a:r>
            <a:r>
              <a:rPr lang="en-US" altLang="zh-CN" sz="1400" dirty="0" smtClean="0">
                <a:latin typeface="微软雅黑" panose="020B0503020204020204" pitchFamily="34" charset="-122"/>
                <a:ea typeface="微软雅黑" panose="020B0503020204020204" pitchFamily="34" charset="-122"/>
              </a:rPr>
              <a:t>         </a:t>
            </a:r>
            <a:r>
              <a:rPr lang="zh-CN" altLang="en-US" sz="1400" dirty="0" smtClean="0">
                <a:latin typeface="微软雅黑" panose="020B0503020204020204" pitchFamily="34" charset="-122"/>
                <a:ea typeface="微软雅黑" panose="020B0503020204020204" pitchFamily="34" charset="-122"/>
              </a:rPr>
              <a:t>与方法</a:t>
            </a:r>
            <a:endParaRPr lang="en-US" altLang="zh-CN" sz="1400" dirty="0" smtClean="0">
              <a:latin typeface="微软雅黑" panose="020B0503020204020204" pitchFamily="34" charset="-122"/>
              <a:ea typeface="微软雅黑" panose="020B0503020204020204" pitchFamily="34" charset="-122"/>
            </a:endParaRPr>
          </a:p>
          <a:p>
            <a:pPr marL="0" indent="0">
              <a:lnSpc>
                <a:spcPts val="2400"/>
              </a:lnSpc>
              <a:spcBef>
                <a:spcPts val="0"/>
              </a:spcBef>
              <a:buNone/>
            </a:pPr>
            <a:r>
              <a:rPr lang="zh-CN" altLang="en-US" sz="1400" dirty="0" smtClean="0">
                <a:latin typeface="微软雅黑" panose="020B0503020204020204" pitchFamily="34" charset="-122"/>
                <a:ea typeface="微软雅黑" panose="020B0503020204020204" pitchFamily="34" charset="-122"/>
              </a:rPr>
              <a:t>（五）主要观点与可能的</a:t>
            </a:r>
            <a:endParaRPr lang="en-US" altLang="zh-CN" sz="1400" dirty="0" smtClean="0">
              <a:latin typeface="微软雅黑" panose="020B0503020204020204" pitchFamily="34" charset="-122"/>
              <a:ea typeface="微软雅黑" panose="020B0503020204020204" pitchFamily="34" charset="-122"/>
            </a:endParaRPr>
          </a:p>
          <a:p>
            <a:pPr marL="0" indent="0">
              <a:lnSpc>
                <a:spcPts val="2400"/>
              </a:lnSpc>
              <a:spcBef>
                <a:spcPts val="0"/>
              </a:spcBef>
              <a:buNone/>
            </a:pPr>
            <a:r>
              <a:rPr lang="en-US" altLang="zh-CN" sz="1400" dirty="0">
                <a:latin typeface="微软雅黑" panose="020B0503020204020204" pitchFamily="34" charset="-122"/>
                <a:ea typeface="微软雅黑" panose="020B0503020204020204" pitchFamily="34" charset="-122"/>
              </a:rPr>
              <a:t> </a:t>
            </a:r>
            <a:r>
              <a:rPr lang="en-US" altLang="zh-CN" sz="1400" dirty="0" smtClean="0">
                <a:latin typeface="微软雅黑" panose="020B0503020204020204" pitchFamily="34" charset="-122"/>
                <a:ea typeface="微软雅黑" panose="020B0503020204020204" pitchFamily="34" charset="-122"/>
              </a:rPr>
              <a:t>         </a:t>
            </a:r>
            <a:r>
              <a:rPr lang="zh-CN" altLang="en-US" sz="1400" dirty="0" smtClean="0">
                <a:latin typeface="微软雅黑" panose="020B0503020204020204" pitchFamily="34" charset="-122"/>
                <a:ea typeface="微软雅黑" panose="020B0503020204020204" pitchFamily="34" charset="-122"/>
              </a:rPr>
              <a:t>创新之处</a:t>
            </a:r>
            <a:endParaRPr lang="en-US" altLang="zh-CN" sz="1400" dirty="0" smtClean="0">
              <a:latin typeface="微软雅黑" panose="020B0503020204020204" pitchFamily="34" charset="-122"/>
              <a:ea typeface="微软雅黑" panose="020B0503020204020204" pitchFamily="34" charset="-122"/>
            </a:endParaRPr>
          </a:p>
          <a:p>
            <a:pPr marL="0" indent="0">
              <a:lnSpc>
                <a:spcPts val="2400"/>
              </a:lnSpc>
              <a:spcBef>
                <a:spcPts val="0"/>
              </a:spcBef>
              <a:buNone/>
            </a:pPr>
            <a:r>
              <a:rPr lang="zh-CN" altLang="en-US" sz="1400" dirty="0" smtClean="0">
                <a:latin typeface="微软雅黑" panose="020B0503020204020204" pitchFamily="34" charset="-122"/>
                <a:ea typeface="微软雅黑" panose="020B0503020204020204" pitchFamily="34" charset="-122"/>
              </a:rPr>
              <a:t>（六）预期研究成果</a:t>
            </a:r>
            <a:endParaRPr lang="en-US" altLang="zh-CN" sz="1400" dirty="0" smtClean="0">
              <a:latin typeface="微软雅黑" panose="020B0503020204020204" pitchFamily="34" charset="-122"/>
              <a:ea typeface="微软雅黑" panose="020B0503020204020204" pitchFamily="34" charset="-122"/>
            </a:endParaRPr>
          </a:p>
          <a:p>
            <a:pPr marL="0" indent="0">
              <a:lnSpc>
                <a:spcPts val="2400"/>
              </a:lnSpc>
              <a:spcBef>
                <a:spcPts val="0"/>
              </a:spcBef>
              <a:buNone/>
            </a:pPr>
            <a:r>
              <a:rPr lang="zh-CN" altLang="zh-CN" sz="1400" dirty="0">
                <a:latin typeface="微软雅黑" panose="020B0503020204020204" pitchFamily="34" charset="-122"/>
                <a:ea typeface="微软雅黑" panose="020B0503020204020204" pitchFamily="34" charset="-122"/>
              </a:rPr>
              <a:t>（七）完成研究任务的</a:t>
            </a:r>
            <a:r>
              <a:rPr lang="zh-CN" altLang="zh-CN" sz="1400" dirty="0" smtClean="0">
                <a:latin typeface="微软雅黑" panose="020B0503020204020204" pitchFamily="34" charset="-122"/>
                <a:ea typeface="微软雅黑" panose="020B0503020204020204" pitchFamily="34" charset="-122"/>
              </a:rPr>
              <a:t>可</a:t>
            </a:r>
            <a:endParaRPr lang="en-US" altLang="zh-CN" sz="1400" dirty="0" smtClean="0">
              <a:latin typeface="微软雅黑" panose="020B0503020204020204" pitchFamily="34" charset="-122"/>
              <a:ea typeface="微软雅黑" panose="020B0503020204020204" pitchFamily="34" charset="-122"/>
            </a:endParaRPr>
          </a:p>
          <a:p>
            <a:pPr marL="0" indent="0">
              <a:lnSpc>
                <a:spcPts val="2400"/>
              </a:lnSpc>
              <a:spcBef>
                <a:spcPts val="0"/>
              </a:spcBef>
              <a:buNone/>
            </a:pPr>
            <a:r>
              <a:rPr lang="en-US" altLang="zh-CN" sz="1400" dirty="0">
                <a:latin typeface="微软雅黑" panose="020B0503020204020204" pitchFamily="34" charset="-122"/>
                <a:ea typeface="微软雅黑" panose="020B0503020204020204" pitchFamily="34" charset="-122"/>
              </a:rPr>
              <a:t> </a:t>
            </a:r>
            <a:r>
              <a:rPr lang="en-US" altLang="zh-CN" sz="1400" dirty="0" smtClean="0">
                <a:latin typeface="微软雅黑" panose="020B0503020204020204" pitchFamily="34" charset="-122"/>
                <a:ea typeface="微软雅黑" panose="020B0503020204020204" pitchFamily="34" charset="-122"/>
              </a:rPr>
              <a:t>         </a:t>
            </a:r>
            <a:r>
              <a:rPr lang="zh-CN" altLang="zh-CN" sz="1400" dirty="0" smtClean="0">
                <a:latin typeface="微软雅黑" panose="020B0503020204020204" pitchFamily="34" charset="-122"/>
                <a:ea typeface="微软雅黑" panose="020B0503020204020204" pitchFamily="34" charset="-122"/>
              </a:rPr>
              <a:t>行性分析</a:t>
            </a:r>
            <a:endParaRPr lang="zh-CN" altLang="en-US" sz="1400" dirty="0">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6232183" y="1745151"/>
            <a:ext cx="2182540" cy="4086801"/>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en-US" altLang="zh-CN" sz="1600" dirty="0">
                <a:latin typeface="微软雅黑" panose="020B0503020204020204" pitchFamily="34" charset="-122"/>
                <a:ea typeface="微软雅黑" panose="020B0503020204020204" pitchFamily="34" charset="-122"/>
              </a:rPr>
              <a:t>2. </a:t>
            </a:r>
            <a:r>
              <a:rPr lang="zh-CN" altLang="en-US" sz="1600" dirty="0">
                <a:latin typeface="微软雅黑" panose="020B0503020204020204" pitchFamily="34" charset="-122"/>
                <a:ea typeface="微软雅黑" panose="020B0503020204020204" pitchFamily="34" charset="-122"/>
              </a:rPr>
              <a:t>确定课题名称</a:t>
            </a:r>
            <a:endParaRPr lang="en-US" altLang="zh-CN" sz="1600" dirty="0">
              <a:latin typeface="微软雅黑" panose="020B0503020204020204" pitchFamily="34" charset="-122"/>
              <a:ea typeface="微软雅黑" panose="020B0503020204020204" pitchFamily="34" charset="-122"/>
            </a:endParaRPr>
          </a:p>
          <a:p>
            <a:pPr eaLnBrk="1" hangingPunct="1">
              <a:lnSpc>
                <a:spcPct val="200000"/>
              </a:lnSpc>
            </a:pPr>
            <a:r>
              <a:rPr lang="en-US" altLang="zh-CN" sz="1600" dirty="0">
                <a:latin typeface="微软雅黑" panose="020B0503020204020204" pitchFamily="34" charset="-122"/>
                <a:ea typeface="微软雅黑" panose="020B0503020204020204" pitchFamily="34" charset="-122"/>
              </a:rPr>
              <a:t>4. </a:t>
            </a:r>
            <a:r>
              <a:rPr lang="zh-CN" altLang="en-US" sz="1600" dirty="0">
                <a:latin typeface="微软雅黑" panose="020B0503020204020204" pitchFamily="34" charset="-122"/>
                <a:ea typeface="微软雅黑" panose="020B0503020204020204" pitchFamily="34" charset="-122"/>
              </a:rPr>
              <a:t>国内外研究</a:t>
            </a:r>
            <a:r>
              <a:rPr lang="zh-CN" altLang="en-US" sz="1600" dirty="0" smtClean="0">
                <a:latin typeface="微软雅黑" panose="020B0503020204020204" pitchFamily="34" charset="-122"/>
                <a:ea typeface="微软雅黑" panose="020B0503020204020204" pitchFamily="34" charset="-122"/>
              </a:rPr>
              <a:t>现状述</a:t>
            </a:r>
            <a:endParaRPr lang="en-US" altLang="zh-CN" sz="1600" dirty="0" smtClean="0">
              <a:latin typeface="微软雅黑" panose="020B0503020204020204" pitchFamily="34" charset="-122"/>
              <a:ea typeface="微软雅黑" panose="020B0503020204020204" pitchFamily="34" charset="-122"/>
            </a:endParaRPr>
          </a:p>
          <a:p>
            <a:pPr eaLnBrk="1" hangingPunct="1">
              <a:lnSpc>
                <a:spcPct val="200000"/>
              </a:lnSpc>
            </a:pPr>
            <a:r>
              <a:rPr lang="en-US" altLang="zh-CN" sz="1600" dirty="0" smtClean="0">
                <a:latin typeface="微软雅黑" panose="020B0503020204020204" pitchFamily="34" charset="-122"/>
                <a:ea typeface="微软雅黑" panose="020B0503020204020204" pitchFamily="34" charset="-122"/>
              </a:rPr>
              <a:t>    </a:t>
            </a:r>
            <a:r>
              <a:rPr lang="zh-CN" altLang="en-US" sz="1600" dirty="0" smtClean="0">
                <a:latin typeface="微软雅黑" panose="020B0503020204020204" pitchFamily="34" charset="-122"/>
                <a:ea typeface="微软雅黑" panose="020B0503020204020204" pitchFamily="34" charset="-122"/>
              </a:rPr>
              <a:t>评</a:t>
            </a:r>
            <a:endParaRPr lang="en-US" altLang="zh-CN" sz="1600" dirty="0" smtClean="0">
              <a:latin typeface="微软雅黑" panose="020B0503020204020204" pitchFamily="34" charset="-122"/>
              <a:ea typeface="微软雅黑" panose="020B0503020204020204" pitchFamily="34" charset="-122"/>
            </a:endParaRPr>
          </a:p>
          <a:p>
            <a:pPr eaLnBrk="1" hangingPunct="1">
              <a:lnSpc>
                <a:spcPct val="200000"/>
              </a:lnSpc>
            </a:pPr>
            <a:r>
              <a:rPr lang="en-US" altLang="zh-CN" sz="1600" dirty="0" smtClean="0">
                <a:latin typeface="微软雅黑" panose="020B0503020204020204" pitchFamily="34" charset="-122"/>
                <a:ea typeface="微软雅黑" panose="020B0503020204020204" pitchFamily="34" charset="-122"/>
              </a:rPr>
              <a:t>6</a:t>
            </a:r>
            <a:r>
              <a:rPr lang="en-US" altLang="zh-CN" sz="1600" dirty="0">
                <a:latin typeface="微软雅黑" panose="020B0503020204020204" pitchFamily="34" charset="-122"/>
                <a:ea typeface="微软雅黑" panose="020B0503020204020204" pitchFamily="34" charset="-122"/>
              </a:rPr>
              <a:t>. </a:t>
            </a:r>
            <a:r>
              <a:rPr lang="zh-CN" altLang="en-US" sz="1600" dirty="0">
                <a:latin typeface="微软雅黑" panose="020B0503020204020204" pitchFamily="34" charset="-122"/>
                <a:ea typeface="微软雅黑" panose="020B0503020204020204" pitchFamily="34" charset="-122"/>
              </a:rPr>
              <a:t>课题研究目标</a:t>
            </a:r>
            <a:endParaRPr lang="en-US" altLang="zh-CN" sz="1600" dirty="0">
              <a:latin typeface="微软雅黑" panose="020B0503020204020204" pitchFamily="34" charset="-122"/>
              <a:ea typeface="微软雅黑" panose="020B0503020204020204" pitchFamily="34" charset="-122"/>
            </a:endParaRPr>
          </a:p>
          <a:p>
            <a:pPr eaLnBrk="1" hangingPunct="1">
              <a:lnSpc>
                <a:spcPct val="200000"/>
              </a:lnSpc>
            </a:pPr>
            <a:r>
              <a:rPr lang="en-US" altLang="zh-CN" sz="1600" dirty="0" smtClean="0">
                <a:latin typeface="微软雅黑" panose="020B0503020204020204" pitchFamily="34" charset="-122"/>
                <a:ea typeface="微软雅黑" panose="020B0503020204020204" pitchFamily="34" charset="-122"/>
              </a:rPr>
              <a:t>8. </a:t>
            </a:r>
            <a:r>
              <a:rPr lang="zh-CN" altLang="en-US" sz="1600" dirty="0" smtClean="0">
                <a:latin typeface="微软雅黑" panose="020B0503020204020204" pitchFamily="34" charset="-122"/>
                <a:ea typeface="微软雅黑" panose="020B0503020204020204" pitchFamily="34" charset="-122"/>
              </a:rPr>
              <a:t>研究方法</a:t>
            </a:r>
            <a:endParaRPr lang="en-US" altLang="zh-CN" sz="1600" dirty="0" smtClean="0">
              <a:latin typeface="微软雅黑" panose="020B0503020204020204" pitchFamily="34" charset="-122"/>
              <a:ea typeface="微软雅黑" panose="020B0503020204020204" pitchFamily="34" charset="-122"/>
            </a:endParaRPr>
          </a:p>
          <a:p>
            <a:pPr eaLnBrk="1" hangingPunct="1">
              <a:lnSpc>
                <a:spcPct val="200000"/>
              </a:lnSpc>
            </a:pPr>
            <a:r>
              <a:rPr lang="en-US" altLang="zh-CN" sz="1600" dirty="0" smtClean="0">
                <a:latin typeface="微软雅黑" panose="020B0503020204020204" pitchFamily="34" charset="-122"/>
                <a:ea typeface="微软雅黑" panose="020B0503020204020204" pitchFamily="34" charset="-122"/>
              </a:rPr>
              <a:t>10. </a:t>
            </a:r>
            <a:r>
              <a:rPr lang="zh-CN" altLang="en-US" sz="1600" dirty="0" smtClean="0">
                <a:latin typeface="微软雅黑" panose="020B0503020204020204" pitchFamily="34" charset="-122"/>
                <a:ea typeface="微软雅黑" panose="020B0503020204020204" pitchFamily="34" charset="-122"/>
              </a:rPr>
              <a:t>预期成果</a:t>
            </a:r>
            <a:endParaRPr lang="en-US" altLang="zh-CN" sz="1600" dirty="0" smtClean="0">
              <a:latin typeface="微软雅黑" panose="020B0503020204020204" pitchFamily="34" charset="-122"/>
              <a:ea typeface="微软雅黑" panose="020B0503020204020204" pitchFamily="34" charset="-122"/>
            </a:endParaRPr>
          </a:p>
          <a:p>
            <a:pPr eaLnBrk="1" hangingPunct="1">
              <a:lnSpc>
                <a:spcPct val="200000"/>
              </a:lnSpc>
            </a:pPr>
            <a:r>
              <a:rPr lang="en-US" altLang="zh-CN" sz="1600" dirty="0" smtClean="0">
                <a:latin typeface="微软雅黑" panose="020B0503020204020204" pitchFamily="34" charset="-122"/>
                <a:ea typeface="微软雅黑" panose="020B0503020204020204" pitchFamily="34" charset="-122"/>
              </a:rPr>
              <a:t>12. </a:t>
            </a:r>
            <a:r>
              <a:rPr lang="zh-CN" altLang="en-US" sz="1600" dirty="0" smtClean="0">
                <a:latin typeface="微软雅黑" panose="020B0503020204020204" pitchFamily="34" charset="-122"/>
                <a:ea typeface="微软雅黑" panose="020B0503020204020204" pitchFamily="34" charset="-122"/>
              </a:rPr>
              <a:t>课题研究经费预算</a:t>
            </a:r>
            <a:endParaRPr lang="en-US" altLang="zh-CN" sz="1600" dirty="0" smtClean="0">
              <a:latin typeface="微软雅黑" panose="020B0503020204020204" pitchFamily="34" charset="-122"/>
              <a:ea typeface="微软雅黑" panose="020B0503020204020204" pitchFamily="34" charset="-122"/>
            </a:endParaRPr>
          </a:p>
          <a:p>
            <a:pPr eaLnBrk="1" hangingPunct="1">
              <a:lnSpc>
                <a:spcPct val="200000"/>
              </a:lnSpc>
            </a:pPr>
            <a:r>
              <a:rPr lang="en-US" altLang="zh-CN" sz="1600" dirty="0" smtClean="0">
                <a:latin typeface="微软雅黑" panose="020B0503020204020204" pitchFamily="34" charset="-122"/>
                <a:ea typeface="微软雅黑" panose="020B0503020204020204" pitchFamily="34" charset="-122"/>
              </a:rPr>
              <a:t>14. </a:t>
            </a:r>
            <a:r>
              <a:rPr lang="zh-CN" altLang="en-US" sz="1600" dirty="0" smtClean="0">
                <a:latin typeface="微软雅黑" panose="020B0503020204020204" pitchFamily="34" charset="-122"/>
                <a:ea typeface="微软雅黑" panose="020B0503020204020204" pitchFamily="34" charset="-122"/>
              </a:rPr>
              <a:t>特别提醒</a:t>
            </a:r>
            <a:endParaRPr lang="zh-CN" altLang="en-US" sz="1600" dirty="0">
              <a:latin typeface="微软雅黑" panose="020B0503020204020204" pitchFamily="34" charset="-122"/>
              <a:ea typeface="微软雅黑" panose="020B0503020204020204" pitchFamily="34" charset="-122"/>
            </a:endParaRPr>
          </a:p>
        </p:txBody>
      </p:sp>
      <p:cxnSp>
        <p:nvCxnSpPr>
          <p:cNvPr id="21" name="直接箭头连接符 20"/>
          <p:cNvCxnSpPr/>
          <p:nvPr/>
        </p:nvCxnSpPr>
        <p:spPr>
          <a:xfrm>
            <a:off x="2460396" y="2089705"/>
            <a:ext cx="1102936" cy="69033"/>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接箭头连接符 22"/>
          <p:cNvCxnSpPr/>
          <p:nvPr/>
        </p:nvCxnSpPr>
        <p:spPr>
          <a:xfrm flipV="1">
            <a:off x="1970202" y="2248184"/>
            <a:ext cx="1593130" cy="322434"/>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接箭头连接符 24"/>
          <p:cNvCxnSpPr/>
          <p:nvPr/>
        </p:nvCxnSpPr>
        <p:spPr>
          <a:xfrm flipH="1">
            <a:off x="5618376" y="2089705"/>
            <a:ext cx="672940" cy="59606"/>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接箭头连接符 27"/>
          <p:cNvCxnSpPr/>
          <p:nvPr/>
        </p:nvCxnSpPr>
        <p:spPr>
          <a:xfrm flipV="1">
            <a:off x="2036190" y="2859573"/>
            <a:ext cx="1527142" cy="138151"/>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接箭头连接符 29"/>
          <p:cNvCxnSpPr/>
          <p:nvPr/>
        </p:nvCxnSpPr>
        <p:spPr>
          <a:xfrm flipV="1">
            <a:off x="2366128" y="3411336"/>
            <a:ext cx="1197204" cy="89863"/>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接箭头连接符 31"/>
          <p:cNvCxnSpPr/>
          <p:nvPr/>
        </p:nvCxnSpPr>
        <p:spPr>
          <a:xfrm flipV="1">
            <a:off x="2696066" y="4006393"/>
            <a:ext cx="867266" cy="17538"/>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接箭头连接符 34"/>
          <p:cNvCxnSpPr/>
          <p:nvPr/>
        </p:nvCxnSpPr>
        <p:spPr>
          <a:xfrm flipH="1">
            <a:off x="5618376" y="2570618"/>
            <a:ext cx="672941" cy="155338"/>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接箭头连接符 36"/>
          <p:cNvCxnSpPr/>
          <p:nvPr/>
        </p:nvCxnSpPr>
        <p:spPr>
          <a:xfrm flipH="1" flipV="1">
            <a:off x="5618376" y="3411335"/>
            <a:ext cx="672941" cy="89864"/>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接箭头连接符 40"/>
          <p:cNvCxnSpPr/>
          <p:nvPr/>
        </p:nvCxnSpPr>
        <p:spPr>
          <a:xfrm flipH="1" flipV="1">
            <a:off x="5618376" y="4006392"/>
            <a:ext cx="672940" cy="17539"/>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接箭头连接符 43"/>
          <p:cNvCxnSpPr/>
          <p:nvPr/>
        </p:nvCxnSpPr>
        <p:spPr>
          <a:xfrm flipH="1">
            <a:off x="5260157" y="4514875"/>
            <a:ext cx="1031160" cy="651014"/>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接箭头连接符 45"/>
          <p:cNvCxnSpPr/>
          <p:nvPr/>
        </p:nvCxnSpPr>
        <p:spPr>
          <a:xfrm>
            <a:off x="2036190" y="3053236"/>
            <a:ext cx="1668544" cy="1458173"/>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接箭头连接符 48"/>
          <p:cNvCxnSpPr/>
          <p:nvPr/>
        </p:nvCxnSpPr>
        <p:spPr>
          <a:xfrm>
            <a:off x="2366128" y="3590645"/>
            <a:ext cx="1197204" cy="1013676"/>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接箭头连接符 50"/>
          <p:cNvCxnSpPr/>
          <p:nvPr/>
        </p:nvCxnSpPr>
        <p:spPr>
          <a:xfrm flipH="1">
            <a:off x="5618376" y="3603811"/>
            <a:ext cx="672941" cy="1000510"/>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3" name="直接箭头连接符 52"/>
          <p:cNvCxnSpPr/>
          <p:nvPr/>
        </p:nvCxnSpPr>
        <p:spPr>
          <a:xfrm flipH="1">
            <a:off x="5648469" y="5022636"/>
            <a:ext cx="642848" cy="416630"/>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nvCxnSpPr>
        <p:spPr>
          <a:xfrm>
            <a:off x="2460396" y="5022636"/>
            <a:ext cx="1102936" cy="482618"/>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接箭头连接符 56"/>
          <p:cNvCxnSpPr/>
          <p:nvPr/>
        </p:nvCxnSpPr>
        <p:spPr>
          <a:xfrm>
            <a:off x="2460396" y="5505254"/>
            <a:ext cx="1102936" cy="89446"/>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701655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bwMode="auto">
          <a:xfrm>
            <a:off x="789383" y="1423359"/>
            <a:ext cx="371006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1. </a:t>
            </a:r>
            <a:r>
              <a:rPr lang="zh-CN" altLang="en-US" dirty="0" smtClean="0">
                <a:solidFill>
                  <a:srgbClr val="C00000"/>
                </a:solidFill>
                <a:latin typeface="微软雅黑" panose="020B0503020204020204" pitchFamily="34" charset="-122"/>
                <a:ea typeface="微软雅黑" panose="020B0503020204020204" pitchFamily="34" charset="-122"/>
              </a:rPr>
              <a:t>选择一个题目</a:t>
            </a:r>
            <a:endParaRPr lang="zh-CN" altLang="en-US" dirty="0">
              <a:latin typeface="微软雅黑" panose="020B0503020204020204" pitchFamily="34" charset="-122"/>
              <a:ea typeface="微软雅黑" panose="020B0503020204020204" pitchFamily="34" charset="-122"/>
            </a:endParaRPr>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7" name="Rectangle 2"/>
          <p:cNvSpPr txBox="1">
            <a:spLocks noChangeArrowheads="1"/>
          </p:cNvSpPr>
          <p:nvPr/>
        </p:nvSpPr>
        <p:spPr bwMode="auto">
          <a:xfrm>
            <a:off x="3038338" y="2040621"/>
            <a:ext cx="3710069" cy="2459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zh-CN" altLang="en-US" dirty="0" smtClean="0">
                <a:latin typeface="微软雅黑" panose="020B0503020204020204" pitchFamily="34" charset="-122"/>
                <a:ea typeface="微软雅黑" panose="020B0503020204020204" pitchFamily="34" charset="-122"/>
              </a:rPr>
              <a:t>选题来源：</a:t>
            </a:r>
            <a:endParaRPr lang="en-US" altLang="zh-CN" dirty="0" smtClean="0">
              <a:latin typeface="微软雅黑" panose="020B0503020204020204" pitchFamily="34" charset="-122"/>
              <a:ea typeface="微软雅黑" panose="020B0503020204020204" pitchFamily="34" charset="-122"/>
            </a:endParaRPr>
          </a:p>
          <a:p>
            <a:pPr eaLnBrk="1" hangingPunct="1">
              <a:lnSpc>
                <a:spcPct val="200000"/>
              </a:lnSpc>
            </a:pPr>
            <a:r>
              <a:rPr lang="en-US" altLang="zh-CN" dirty="0" smtClean="0">
                <a:latin typeface="微软雅黑" panose="020B0503020204020204" pitchFamily="34" charset="-122"/>
                <a:ea typeface="微软雅黑" panose="020B0503020204020204" pitchFamily="34" charset="-122"/>
              </a:rPr>
              <a:t>       1. </a:t>
            </a:r>
            <a:r>
              <a:rPr lang="zh-CN" altLang="en-US" dirty="0" smtClean="0">
                <a:latin typeface="微软雅黑" panose="020B0503020204020204" pitchFamily="34" charset="-122"/>
                <a:ea typeface="微软雅黑" panose="020B0503020204020204" pitchFamily="34" charset="-122"/>
              </a:rPr>
              <a:t>根据指南确定</a:t>
            </a:r>
            <a:endParaRPr lang="en-US" altLang="zh-CN" dirty="0" smtClean="0">
              <a:latin typeface="微软雅黑" panose="020B0503020204020204" pitchFamily="34" charset="-122"/>
              <a:ea typeface="微软雅黑" panose="020B0503020204020204" pitchFamily="34" charset="-122"/>
            </a:endParaRPr>
          </a:p>
          <a:p>
            <a:pPr eaLnBrk="1" hangingPunct="1">
              <a:lnSpc>
                <a:spcPct val="200000"/>
              </a:lnSpc>
            </a:pPr>
            <a:r>
              <a:rPr lang="en-US" altLang="zh-CN" dirty="0" smtClean="0">
                <a:latin typeface="微软雅黑" panose="020B0503020204020204" pitchFamily="34" charset="-122"/>
                <a:ea typeface="微软雅黑" panose="020B0503020204020204" pitchFamily="34" charset="-122"/>
              </a:rPr>
              <a:t>       2. </a:t>
            </a:r>
            <a:r>
              <a:rPr lang="zh-CN" altLang="en-US" dirty="0" smtClean="0">
                <a:latin typeface="微软雅黑" panose="020B0503020204020204" pitchFamily="34" charset="-122"/>
                <a:ea typeface="微软雅黑" panose="020B0503020204020204" pitchFamily="34" charset="-122"/>
              </a:rPr>
              <a:t>自己选</a:t>
            </a:r>
            <a:r>
              <a:rPr lang="zh-CN" altLang="en-US" dirty="0">
                <a:latin typeface="微软雅黑" panose="020B0503020204020204" pitchFamily="34" charset="-122"/>
                <a:ea typeface="微软雅黑" panose="020B0503020204020204" pitchFamily="34" charset="-122"/>
              </a:rPr>
              <a:t>定</a:t>
            </a:r>
          </a:p>
        </p:txBody>
      </p:sp>
    </p:spTree>
    <p:extLst>
      <p:ext uri="{BB962C8B-B14F-4D97-AF65-F5344CB8AC3E}">
        <p14:creationId xmlns:p14="http://schemas.microsoft.com/office/powerpoint/2010/main" val="200941215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a:xfrm>
            <a:off x="785846" y="1959475"/>
            <a:ext cx="7681757" cy="39940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5000"/>
              </a:lnSpc>
              <a:buFontTx/>
              <a:buNone/>
            </a:pPr>
            <a:r>
              <a:rPr lang="zh-CN" altLang="en-US" sz="1800" b="1" dirty="0" smtClean="0">
                <a:latin typeface="黑体" panose="02010609060101010101" pitchFamily="49" charset="-122"/>
                <a:ea typeface="黑体" panose="02010609060101010101" pitchFamily="49" charset="-122"/>
              </a:rPr>
              <a:t>选题的原则：</a:t>
            </a:r>
            <a:r>
              <a:rPr lang="zh-CN" altLang="en-US" sz="1800" b="1" dirty="0" smtClean="0">
                <a:latin typeface="宋体" panose="02010600030101010101" pitchFamily="2" charset="-122"/>
                <a:ea typeface="黑体" panose="02010609060101010101" pitchFamily="49" charset="-122"/>
              </a:rPr>
              <a:t> “</a:t>
            </a:r>
            <a:r>
              <a:rPr lang="zh-CN" altLang="en-US" sz="1800" b="1" dirty="0" smtClean="0">
                <a:latin typeface="黑体" panose="02010609060101010101" pitchFamily="49" charset="-122"/>
                <a:ea typeface="黑体" panose="02010609060101010101" pitchFamily="49" charset="-122"/>
              </a:rPr>
              <a:t>小、清、新</a:t>
            </a:r>
            <a:r>
              <a:rPr lang="zh-CN" altLang="en-US" sz="1800" b="1" dirty="0" smtClean="0">
                <a:latin typeface="宋体" panose="02010600030101010101" pitchFamily="2" charset="-122"/>
                <a:ea typeface="黑体" panose="02010609060101010101" pitchFamily="49" charset="-122"/>
              </a:rPr>
              <a:t>”</a:t>
            </a:r>
            <a:endParaRPr lang="en-US" altLang="zh-CN" sz="1800" b="1" dirty="0" smtClean="0">
              <a:latin typeface="黑体" panose="02010609060101010101" pitchFamily="49" charset="-122"/>
              <a:ea typeface="黑体" panose="02010609060101010101" pitchFamily="49" charset="-122"/>
            </a:endParaRPr>
          </a:p>
          <a:p>
            <a:pPr marL="0" indent="228600">
              <a:lnSpc>
                <a:spcPct val="130000"/>
              </a:lnSpc>
              <a:spcBef>
                <a:spcPts val="0"/>
              </a:spcBef>
              <a:buFontTx/>
              <a:buNone/>
            </a:pPr>
            <a:r>
              <a:rPr lang="en-US" altLang="zh-CN" sz="1800" b="1" dirty="0" smtClean="0">
                <a:latin typeface="宋体" panose="02010600030101010101" pitchFamily="2" charset="-122"/>
                <a:ea typeface="宋体" panose="02010600030101010101" pitchFamily="2" charset="-122"/>
              </a:rPr>
              <a:t>  “</a:t>
            </a:r>
            <a:r>
              <a:rPr lang="zh-CN" altLang="en-US" sz="1800" b="1" dirty="0" smtClean="0">
                <a:latin typeface="宋体" panose="02010600030101010101" pitchFamily="2" charset="-122"/>
                <a:ea typeface="宋体" panose="02010600030101010101" pitchFamily="2" charset="-122"/>
              </a:rPr>
              <a:t>小”</a:t>
            </a:r>
            <a:r>
              <a:rPr lang="zh-CN" altLang="en-US" sz="1800" dirty="0" smtClean="0">
                <a:latin typeface="宋体" panose="02010600030101010101" pitchFamily="2" charset="-122"/>
                <a:ea typeface="宋体" panose="02010600030101010101" pitchFamily="2" charset="-122"/>
              </a:rPr>
              <a:t>。 选题要足够小。朱熹</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小学</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嘉言</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引程颢（</a:t>
            </a:r>
            <a:r>
              <a:rPr lang="en-US" altLang="zh-CN" sz="1800" dirty="0" smtClean="0">
                <a:latin typeface="宋体" panose="02010600030101010101" pitchFamily="2" charset="-122"/>
                <a:ea typeface="宋体" panose="02010600030101010101" pitchFamily="2" charset="-122"/>
              </a:rPr>
              <a:t>1032- 1085</a:t>
            </a:r>
            <a:r>
              <a:rPr lang="zh-CN" altLang="en-US" sz="1800" dirty="0" smtClean="0">
                <a:latin typeface="宋体" panose="02010600030101010101" pitchFamily="2" charset="-122"/>
                <a:ea typeface="宋体" panose="02010600030101010101" pitchFamily="2" charset="-122"/>
              </a:rPr>
              <a:t>，明道先生）语</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君子教人有序，先传以小者、近者，而后教以大者、远者。非先传以近小，而后不教以远大也。”（</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朱子语类</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教学是这样，选题也是这样。以小见大，循序渐进，可谓学术通义。其实选题是不怕小的，总能够“小题大做”。所谓“小”，是指切入点要小，小到你可以把握的范围。所谓“大”，是指视野要大，从小问题讲出大道理。</a:t>
            </a:r>
          </a:p>
          <a:p>
            <a:pPr marL="0" indent="228600">
              <a:lnSpc>
                <a:spcPct val="130000"/>
              </a:lnSpc>
              <a:spcBef>
                <a:spcPts val="0"/>
              </a:spcBef>
              <a:buFontTx/>
              <a:buNone/>
            </a:pPr>
            <a:r>
              <a:rPr lang="en-US" altLang="zh-CN" sz="1800" b="1" dirty="0" smtClean="0">
                <a:latin typeface="宋体" panose="02010600030101010101" pitchFamily="2" charset="-122"/>
                <a:ea typeface="宋体" panose="02010600030101010101" pitchFamily="2" charset="-122"/>
              </a:rPr>
              <a:t>  “</a:t>
            </a:r>
            <a:r>
              <a:rPr lang="zh-CN" altLang="en-US" sz="1800" b="1" dirty="0" smtClean="0">
                <a:latin typeface="宋体" panose="02010600030101010101" pitchFamily="2" charset="-122"/>
                <a:ea typeface="宋体" panose="02010600030101010101" pitchFamily="2" charset="-122"/>
              </a:rPr>
              <a:t>清</a:t>
            </a:r>
            <a:r>
              <a:rPr lang="en-US" altLang="zh-CN" sz="1800" b="1"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。对于所要研究的题目，自己要确实想清楚了，或者至少知道，自己确实能够研究清楚。这就是叶圣陶先生讲的，“某个题目值得写是一回事，那个题目我能不能写又是一回事。” </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谈谈写作</a:t>
            </a:r>
            <a:r>
              <a:rPr lang="en-US" altLang="zh-CN" sz="1800" dirty="0" smtClean="0">
                <a:latin typeface="宋体" panose="02010600030101010101" pitchFamily="2" charset="-122"/>
                <a:ea typeface="宋体" panose="02010600030101010101" pitchFamily="2" charset="-122"/>
              </a:rPr>
              <a:t>》)</a:t>
            </a:r>
            <a:endParaRPr lang="en-US" altLang="en-US" sz="1800" dirty="0" smtClean="0">
              <a:latin typeface="宋体" panose="02010600030101010101" pitchFamily="2" charset="-122"/>
            </a:endParaRPr>
          </a:p>
        </p:txBody>
      </p:sp>
      <p:sp>
        <p:nvSpPr>
          <p:cNvPr id="7" name="文本框 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3" y="1423359"/>
            <a:ext cx="371006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1. </a:t>
            </a:r>
            <a:r>
              <a:rPr lang="zh-CN" altLang="en-US" dirty="0" smtClean="0">
                <a:solidFill>
                  <a:srgbClr val="C00000"/>
                </a:solidFill>
                <a:latin typeface="微软雅黑" panose="020B0503020204020204" pitchFamily="34" charset="-122"/>
                <a:ea typeface="微软雅黑" panose="020B0503020204020204" pitchFamily="34" charset="-122"/>
              </a:rPr>
              <a:t>选择一个题目</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9011695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a:xfrm>
            <a:off x="789383" y="1963789"/>
            <a:ext cx="7664504" cy="376974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5000"/>
              </a:lnSpc>
              <a:buFontTx/>
              <a:buNone/>
            </a:pPr>
            <a:r>
              <a:rPr lang="zh-CN" altLang="en-US" sz="1800" b="1" dirty="0" smtClean="0">
                <a:latin typeface="黑体" panose="02010609060101010101" pitchFamily="49" charset="-122"/>
                <a:ea typeface="黑体" panose="02010609060101010101" pitchFamily="49" charset="-122"/>
              </a:rPr>
              <a:t>选题的原则：</a:t>
            </a:r>
            <a:r>
              <a:rPr lang="zh-CN" altLang="en-US" sz="1800" b="1" dirty="0" smtClean="0">
                <a:latin typeface="宋体" panose="02010600030101010101" pitchFamily="2" charset="-122"/>
                <a:ea typeface="黑体" panose="02010609060101010101" pitchFamily="49" charset="-122"/>
              </a:rPr>
              <a:t> “</a:t>
            </a:r>
            <a:r>
              <a:rPr lang="zh-CN" altLang="en-US" sz="1800" b="1" dirty="0" smtClean="0">
                <a:latin typeface="黑体" panose="02010609060101010101" pitchFamily="49" charset="-122"/>
                <a:ea typeface="黑体" panose="02010609060101010101" pitchFamily="49" charset="-122"/>
              </a:rPr>
              <a:t>小、清、新</a:t>
            </a:r>
            <a:r>
              <a:rPr lang="zh-CN" altLang="en-US" sz="1800" b="1" dirty="0" smtClean="0">
                <a:latin typeface="宋体" panose="02010600030101010101" pitchFamily="2" charset="-122"/>
                <a:ea typeface="黑体" panose="02010609060101010101" pitchFamily="49" charset="-122"/>
              </a:rPr>
              <a:t>”</a:t>
            </a:r>
            <a:endParaRPr lang="en-US" altLang="zh-CN" sz="1800" b="1" dirty="0" smtClean="0">
              <a:latin typeface="黑体" panose="02010609060101010101" pitchFamily="49" charset="-122"/>
              <a:ea typeface="黑体" panose="02010609060101010101" pitchFamily="49" charset="-122"/>
            </a:endParaRPr>
          </a:p>
          <a:p>
            <a:pPr marL="0" indent="0">
              <a:lnSpc>
                <a:spcPct val="150000"/>
              </a:lnSpc>
              <a:spcBef>
                <a:spcPts val="0"/>
              </a:spcBef>
              <a:buFontTx/>
              <a:buNone/>
            </a:pPr>
            <a:r>
              <a:rPr lang="en-US" altLang="zh-CN" sz="1800" b="1" dirty="0" smtClean="0">
                <a:latin typeface="宋体" panose="02010600030101010101" pitchFamily="2" charset="-122"/>
                <a:ea typeface="宋体" panose="02010600030101010101" pitchFamily="2" charset="-122"/>
              </a:rPr>
              <a:t>    “新”</a:t>
            </a:r>
            <a:r>
              <a:rPr lang="zh-CN" altLang="en-US" sz="1800" dirty="0" smtClean="0">
                <a:latin typeface="宋体" panose="02010600030101010101" pitchFamily="2" charset="-122"/>
                <a:ea typeface="宋体" panose="02010600030101010101" pitchFamily="2" charset="-122"/>
              </a:rPr>
              <a:t>。选题要多少有点新意。对于一个新手来说，千万别碰前人己经研究过好几十年的</a:t>
            </a:r>
            <a:r>
              <a:rPr lang="en-US" altLang="zh-CN" sz="1800" dirty="0" smtClean="0">
                <a:latin typeface="宋体" panose="02010600030101010101" pitchFamily="2" charset="-122"/>
                <a:ea typeface="宋体" panose="02010600030101010101" pitchFamily="2" charset="-122"/>
              </a:rPr>
              <a:t>题</a:t>
            </a:r>
            <a:r>
              <a:rPr lang="zh-CN" altLang="en-US" sz="1800" dirty="0" smtClean="0">
                <a:latin typeface="宋体" panose="02010600030101010101" pitchFamily="2" charset="-122"/>
                <a:ea typeface="宋体" panose="02010600030101010101" pitchFamily="2" charset="-122"/>
              </a:rPr>
              <a:t>目。“新”，既可以是新材料、新问题，也可以是新方法、新视角。退而求其次，是提出新观点，也就是给老问题以新的回答。</a:t>
            </a:r>
          </a:p>
          <a:p>
            <a:pPr marL="0" indent="0">
              <a:lnSpc>
                <a:spcPct val="150000"/>
              </a:lnSpc>
              <a:spcBef>
                <a:spcPts val="0"/>
              </a:spcBef>
              <a:buFontTx/>
              <a:buNone/>
            </a:pPr>
            <a:r>
              <a:rPr lang="zh-CN" altLang="en-US" sz="1800" dirty="0" smtClean="0">
                <a:latin typeface="宋体" panose="02010600030101010101" pitchFamily="2" charset="-122"/>
                <a:ea typeface="宋体" panose="02010600030101010101" pitchFamily="2" charset="-122"/>
              </a:rPr>
              <a:t>    依照“小清新”这三个选题原则，可以先是“题中选新”，从众多题目中最“新”的问题开始。继而“新中选清”，研究新颖领域中更为熟悉清楚的问题。最后是“清中选小”，选择足以驾驭的问题，做到以小见大、察微知著。 </a:t>
            </a:r>
            <a:endParaRPr lang="en-US" altLang="en-US" sz="1800" dirty="0" smtClean="0">
              <a:latin typeface="宋体" panose="02010600030101010101" pitchFamily="2" charset="-122"/>
            </a:endParaRPr>
          </a:p>
        </p:txBody>
      </p:sp>
      <p:sp>
        <p:nvSpPr>
          <p:cNvPr id="7" name="文本框 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3" y="1423359"/>
            <a:ext cx="371006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1. </a:t>
            </a:r>
            <a:r>
              <a:rPr lang="zh-CN" altLang="en-US" dirty="0" smtClean="0">
                <a:solidFill>
                  <a:srgbClr val="C00000"/>
                </a:solidFill>
                <a:latin typeface="微软雅黑" panose="020B0503020204020204" pitchFamily="34" charset="-122"/>
                <a:ea typeface="微软雅黑" panose="020B0503020204020204" pitchFamily="34" charset="-122"/>
              </a:rPr>
              <a:t>选择一个题目</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7303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Rectangle 3">
            <a:hlinkClick r:id="rId2" action="ppaction://hlinkfile"/>
          </p:cNvPr>
          <p:cNvSpPr txBox="1">
            <a:spLocks noChangeArrowheads="1"/>
          </p:cNvSpPr>
          <p:nvPr/>
        </p:nvSpPr>
        <p:spPr bwMode="auto">
          <a:xfrm>
            <a:off x="420835" y="1897813"/>
            <a:ext cx="8320273" cy="4165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a:lnSpc>
                <a:spcPts val="2500"/>
              </a:lnSpc>
            </a:pPr>
            <a:r>
              <a:rPr lang="en-US" altLang="zh-CN" sz="1600" b="1" dirty="0" smtClean="0">
                <a:latin typeface="+mn-ea"/>
                <a:ea typeface="+mn-ea"/>
              </a:rPr>
              <a:t>《</a:t>
            </a:r>
            <a:r>
              <a:rPr lang="zh-CN" altLang="zh-CN" sz="1600" b="1" dirty="0" smtClean="0">
                <a:latin typeface="+mn-ea"/>
                <a:ea typeface="+mn-ea"/>
              </a:rPr>
              <a:t>江苏省教育科学“十二五”规划课题指南</a:t>
            </a:r>
            <a:r>
              <a:rPr lang="en-US" altLang="zh-CN" sz="1600" b="1" dirty="0" smtClean="0">
                <a:latin typeface="+mn-ea"/>
                <a:ea typeface="+mn-ea"/>
              </a:rPr>
              <a:t>》</a:t>
            </a:r>
            <a:r>
              <a:rPr lang="zh-CN" altLang="en-US" sz="1600" dirty="0" smtClean="0">
                <a:latin typeface="+mn-ea"/>
                <a:ea typeface="+mn-ea"/>
              </a:rPr>
              <a:t>除列出</a:t>
            </a:r>
            <a:r>
              <a:rPr lang="zh-CN" altLang="en-US" sz="1600" b="1" dirty="0" smtClean="0">
                <a:solidFill>
                  <a:srgbClr val="C00000"/>
                </a:solidFill>
                <a:latin typeface="+mn-ea"/>
                <a:ea typeface="+mn-ea"/>
              </a:rPr>
              <a:t>重大课题</a:t>
            </a:r>
            <a:r>
              <a:rPr lang="zh-CN" altLang="en-US" sz="1600" dirty="0" smtClean="0">
                <a:latin typeface="+mn-ea"/>
                <a:ea typeface="+mn-ea"/>
              </a:rPr>
              <a:t>外，给出了</a:t>
            </a:r>
            <a:r>
              <a:rPr lang="zh-CN" altLang="en-US" sz="1600" b="1" dirty="0" smtClean="0">
                <a:solidFill>
                  <a:srgbClr val="C00000"/>
                </a:solidFill>
                <a:latin typeface="+mn-ea"/>
                <a:ea typeface="+mn-ea"/>
              </a:rPr>
              <a:t>课题的研究方向与范围</a:t>
            </a:r>
            <a:r>
              <a:rPr lang="zh-CN" altLang="en-US" sz="1600" dirty="0" smtClean="0">
                <a:latin typeface="+mn-ea"/>
                <a:ea typeface="+mn-ea"/>
              </a:rPr>
              <a:t>。</a:t>
            </a:r>
            <a:endParaRPr lang="zh-CN" altLang="zh-CN" sz="1600" dirty="0">
              <a:latin typeface="+mn-ea"/>
              <a:ea typeface="+mn-ea"/>
            </a:endParaRPr>
          </a:p>
          <a:p>
            <a:pPr indent="457200">
              <a:lnSpc>
                <a:spcPts val="2500"/>
              </a:lnSpc>
            </a:pPr>
            <a:r>
              <a:rPr lang="zh-CN" altLang="zh-CN" sz="1600" dirty="0" smtClean="0">
                <a:latin typeface="+mn-ea"/>
                <a:ea typeface="+mn-ea"/>
              </a:rPr>
              <a:t>以</a:t>
            </a:r>
            <a:r>
              <a:rPr lang="zh-CN" altLang="zh-CN" sz="1600" dirty="0">
                <a:latin typeface="+mn-ea"/>
                <a:ea typeface="+mn-ea"/>
              </a:rPr>
              <a:t>“基础教育”、“职成教育”、“高等教育”为三大领域，“政策研究”、“理论研究”和“实践研究”为三条主线，形成“研究方向与范围”的基本结构，共分四个部分：一是基础教育，二是职成教育，三是高等教育，四是自选课题。为方便研究者选题，力求表述的完整和</a:t>
            </a:r>
            <a:r>
              <a:rPr lang="zh-CN" altLang="zh-CN" sz="1600" dirty="0" smtClean="0">
                <a:latin typeface="+mn-ea"/>
                <a:ea typeface="+mn-ea"/>
              </a:rPr>
              <a:t>全面</a:t>
            </a:r>
            <a:r>
              <a:rPr lang="zh-CN" altLang="en-US" sz="1600" dirty="0" smtClean="0">
                <a:latin typeface="+mn-ea"/>
                <a:ea typeface="+mn-ea"/>
              </a:rPr>
              <a:t>，</a:t>
            </a:r>
            <a:r>
              <a:rPr lang="zh-CN" altLang="zh-CN" sz="1600" dirty="0" smtClean="0">
                <a:latin typeface="+mn-ea"/>
                <a:ea typeface="+mn-ea"/>
              </a:rPr>
              <a:t>“</a:t>
            </a:r>
            <a:r>
              <a:rPr lang="zh-CN" altLang="zh-CN" sz="1600" dirty="0">
                <a:latin typeface="+mn-ea"/>
                <a:ea typeface="+mn-ea"/>
              </a:rPr>
              <a:t>研究方向与范围”是课题选择的提示，不是具体的课题名称，需要研究者自拟研究课题的名称。江苏省教育科学“十二五”重点课题（经费资助和经费自筹）、各类专项（经费资助和经费自筹，名教师专项和青年专项）、立项课题的申报在此范围内选题。超出三大领域的综合性研究、基本理论研究、教育史研究等，为自选课题，请在申报评审书相应栏目注明“自选课题”</a:t>
            </a:r>
            <a:r>
              <a:rPr lang="zh-CN" altLang="zh-CN" sz="1600" dirty="0" smtClean="0">
                <a:latin typeface="+mn-ea"/>
                <a:ea typeface="+mn-ea"/>
              </a:rPr>
              <a:t>。</a:t>
            </a:r>
            <a:endParaRPr lang="en-US" altLang="zh-CN" sz="1600" dirty="0" smtClean="0">
              <a:latin typeface="+mn-ea"/>
              <a:ea typeface="+mn-ea"/>
            </a:endParaRPr>
          </a:p>
          <a:p>
            <a:pPr indent="457200" eaLnBrk="1" hangingPunct="1">
              <a:lnSpc>
                <a:spcPts val="2500"/>
              </a:lnSpc>
            </a:pPr>
            <a:r>
              <a:rPr lang="zh-CN" altLang="en-US" sz="1600" dirty="0" smtClean="0">
                <a:latin typeface="+mn-ea"/>
                <a:ea typeface="+mn-ea"/>
              </a:rPr>
              <a:t>无论</a:t>
            </a:r>
            <a:r>
              <a:rPr lang="zh-CN" altLang="en-US" sz="1600" dirty="0">
                <a:latin typeface="+mn-ea"/>
                <a:ea typeface="+mn-ea"/>
              </a:rPr>
              <a:t>是按</a:t>
            </a:r>
            <a:r>
              <a:rPr lang="en-US" altLang="zh-CN" sz="1600" dirty="0">
                <a:latin typeface="+mn-ea"/>
                <a:ea typeface="+mn-ea"/>
              </a:rPr>
              <a:t>《</a:t>
            </a:r>
            <a:r>
              <a:rPr lang="zh-CN" altLang="en-US" sz="1600" dirty="0">
                <a:latin typeface="+mn-ea"/>
                <a:ea typeface="+mn-ea"/>
              </a:rPr>
              <a:t>课题指南</a:t>
            </a:r>
            <a:r>
              <a:rPr lang="en-US" altLang="zh-CN" sz="1600" dirty="0">
                <a:latin typeface="+mn-ea"/>
                <a:ea typeface="+mn-ea"/>
              </a:rPr>
              <a:t>》</a:t>
            </a:r>
            <a:r>
              <a:rPr lang="zh-CN" altLang="en-US" sz="1600" dirty="0">
                <a:latin typeface="+mn-ea"/>
                <a:ea typeface="+mn-ea"/>
              </a:rPr>
              <a:t>拟定的选题还是自选课题，课题名称的表述应</a:t>
            </a:r>
            <a:r>
              <a:rPr lang="zh-CN" altLang="en-US" sz="1600" dirty="0">
                <a:solidFill>
                  <a:srgbClr val="C00000"/>
                </a:solidFill>
                <a:latin typeface="+mn-ea"/>
                <a:ea typeface="+mn-ea"/>
              </a:rPr>
              <a:t>科学、严谨、规范、简明，一般不加副标题。 </a:t>
            </a:r>
          </a:p>
        </p:txBody>
      </p:sp>
      <p:sp>
        <p:nvSpPr>
          <p:cNvPr id="7" name="文本框 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3" y="1423359"/>
            <a:ext cx="371006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1. </a:t>
            </a:r>
            <a:r>
              <a:rPr lang="zh-CN" altLang="en-US" dirty="0" smtClean="0">
                <a:solidFill>
                  <a:srgbClr val="C00000"/>
                </a:solidFill>
                <a:latin typeface="微软雅黑" panose="020B0503020204020204" pitchFamily="34" charset="-122"/>
                <a:ea typeface="微软雅黑" panose="020B0503020204020204" pitchFamily="34" charset="-122"/>
              </a:rPr>
              <a:t>选择一个题目</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085515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Rectangle 3"/>
          <p:cNvSpPr txBox="1">
            <a:spLocks noChangeArrowheads="1"/>
          </p:cNvSpPr>
          <p:nvPr/>
        </p:nvSpPr>
        <p:spPr bwMode="auto">
          <a:xfrm>
            <a:off x="529406" y="2049125"/>
            <a:ext cx="8115628" cy="3901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ts val="2800"/>
              </a:lnSpc>
            </a:pPr>
            <a:r>
              <a:rPr lang="zh-CN" altLang="en-US" sz="1600" b="1" dirty="0">
                <a:latin typeface="宋体" panose="02010600030101010101" pitchFamily="2" charset="-122"/>
              </a:rPr>
              <a:t>课题来源于问题：</a:t>
            </a:r>
            <a:r>
              <a:rPr lang="zh-CN" altLang="en-US" sz="1600" dirty="0"/>
              <a:t> </a:t>
            </a:r>
          </a:p>
          <a:p>
            <a:pPr eaLnBrk="1" hangingPunct="1">
              <a:lnSpc>
                <a:spcPts val="2800"/>
              </a:lnSpc>
            </a:pPr>
            <a:r>
              <a:rPr lang="zh-CN" altLang="en-US" sz="1600" dirty="0"/>
              <a:t>      </a:t>
            </a:r>
            <a:r>
              <a:rPr lang="zh-CN" altLang="en-US" sz="1600" dirty="0" smtClean="0"/>
              <a:t>  </a:t>
            </a:r>
            <a:r>
              <a:rPr lang="zh-CN" altLang="en-US" sz="1600" b="1" dirty="0" smtClean="0"/>
              <a:t>提问</a:t>
            </a:r>
            <a:r>
              <a:rPr lang="zh-CN" altLang="en-US" sz="1600" b="1" dirty="0"/>
              <a:t>是选题的前提。提不出问题，也就无题可选。提问就是将自己所思考的问题变成学术问题。</a:t>
            </a:r>
            <a:r>
              <a:rPr lang="en-US" altLang="zh-CN" sz="1600" dirty="0">
                <a:latin typeface="宋体" panose="02010600030101010101" pitchFamily="2" charset="-122"/>
              </a:rPr>
              <a:t>《</a:t>
            </a:r>
            <a:r>
              <a:rPr lang="zh-CN" altLang="en-US" sz="1600" dirty="0">
                <a:latin typeface="宋体" panose="02010600030101010101" pitchFamily="2" charset="-122"/>
              </a:rPr>
              <a:t>现代汉语词典</a:t>
            </a:r>
            <a:r>
              <a:rPr lang="en-US" altLang="zh-CN" sz="1600" dirty="0">
                <a:latin typeface="宋体" panose="02010600030101010101" pitchFamily="2" charset="-122"/>
              </a:rPr>
              <a:t>》</a:t>
            </a:r>
            <a:r>
              <a:rPr lang="zh-CN" altLang="en-US" sz="1600" dirty="0">
                <a:latin typeface="宋体" panose="02010600030101010101" pitchFamily="2" charset="-122"/>
              </a:rPr>
              <a:t>（第</a:t>
            </a:r>
            <a:r>
              <a:rPr lang="en-US" altLang="zh-CN" sz="1600" dirty="0">
                <a:latin typeface="宋体" panose="02010600030101010101" pitchFamily="2" charset="-122"/>
              </a:rPr>
              <a:t>6</a:t>
            </a:r>
            <a:r>
              <a:rPr lang="zh-CN" altLang="en-US" sz="1600" dirty="0">
                <a:latin typeface="宋体" panose="02010600030101010101" pitchFamily="2" charset="-122"/>
              </a:rPr>
              <a:t>版，</a:t>
            </a:r>
            <a:r>
              <a:rPr lang="en-US" altLang="zh-CN" sz="1600" dirty="0">
                <a:latin typeface="宋体" panose="02010600030101010101" pitchFamily="2" charset="-122"/>
              </a:rPr>
              <a:t>2012</a:t>
            </a:r>
            <a:r>
              <a:rPr lang="zh-CN" altLang="en-US" sz="1600" dirty="0">
                <a:latin typeface="宋体" panose="02010600030101010101" pitchFamily="2" charset="-122"/>
              </a:rPr>
              <a:t>年）的解释：</a:t>
            </a:r>
          </a:p>
          <a:p>
            <a:pPr eaLnBrk="1" hangingPunct="1">
              <a:lnSpc>
                <a:spcPts val="2800"/>
              </a:lnSpc>
            </a:pPr>
            <a:r>
              <a:rPr lang="zh-CN" altLang="en-US" sz="1600" dirty="0" smtClean="0">
                <a:latin typeface="宋体" panose="02010600030101010101" pitchFamily="2" charset="-122"/>
              </a:rPr>
              <a:t>    ■</a:t>
            </a:r>
            <a:r>
              <a:rPr lang="zh-CN" altLang="en-US" sz="1600" dirty="0">
                <a:latin typeface="宋体" panose="02010600030101010101" pitchFamily="2" charset="-122"/>
              </a:rPr>
              <a:t>要求回答或解释的题目。如：这项考试一共有五个问题。</a:t>
            </a:r>
          </a:p>
          <a:p>
            <a:pPr eaLnBrk="1" hangingPunct="1">
              <a:lnSpc>
                <a:spcPts val="2800"/>
              </a:lnSpc>
            </a:pPr>
            <a:r>
              <a:rPr lang="zh-CN" altLang="en-US" sz="1600" dirty="0" smtClean="0">
                <a:latin typeface="宋体" panose="02010600030101010101" pitchFamily="2" charset="-122"/>
              </a:rPr>
              <a:t>    ■</a:t>
            </a:r>
            <a:r>
              <a:rPr lang="zh-CN" altLang="en-US" sz="1600" dirty="0">
                <a:latin typeface="宋体" panose="02010600030101010101" pitchFamily="2" charset="-122"/>
              </a:rPr>
              <a:t>须要研究讨论并加以解决的矛盾、疑难。如：思想问题。</a:t>
            </a:r>
          </a:p>
          <a:p>
            <a:pPr eaLnBrk="1" hangingPunct="1">
              <a:lnSpc>
                <a:spcPts val="2800"/>
              </a:lnSpc>
            </a:pPr>
            <a:r>
              <a:rPr lang="zh-CN" altLang="en-US" sz="1600" dirty="0" smtClean="0">
                <a:latin typeface="宋体" panose="02010600030101010101" pitchFamily="2" charset="-122"/>
              </a:rPr>
              <a:t>    ■</a:t>
            </a:r>
            <a:r>
              <a:rPr lang="zh-CN" altLang="en-US" sz="1600" dirty="0">
                <a:latin typeface="宋体" panose="02010600030101010101" pitchFamily="2" charset="-122"/>
              </a:rPr>
              <a:t>关键；重要之点。如：重要的问题在于善于学习。</a:t>
            </a:r>
          </a:p>
          <a:p>
            <a:pPr eaLnBrk="1" hangingPunct="1">
              <a:lnSpc>
                <a:spcPts val="2800"/>
              </a:lnSpc>
            </a:pPr>
            <a:r>
              <a:rPr lang="zh-CN" altLang="en-US" sz="1600" dirty="0" smtClean="0">
                <a:latin typeface="宋体" panose="02010600030101010101" pitchFamily="2" charset="-122"/>
              </a:rPr>
              <a:t>    ■</a:t>
            </a:r>
            <a:r>
              <a:rPr lang="zh-CN" altLang="en-US" sz="1600" dirty="0">
                <a:latin typeface="宋体" panose="02010600030101010101" pitchFamily="2" charset="-122"/>
              </a:rPr>
              <a:t>事故或麻烦。</a:t>
            </a:r>
            <a:r>
              <a:rPr lang="zh-CN" altLang="en-US" sz="1600" dirty="0" smtClean="0">
                <a:latin typeface="宋体" panose="02010600030101010101" pitchFamily="2" charset="-122"/>
              </a:rPr>
              <a:t>如：那</a:t>
            </a:r>
            <a:r>
              <a:rPr lang="zh-CN" altLang="en-US" sz="1600" dirty="0">
                <a:latin typeface="宋体" panose="02010600030101010101" pitchFamily="2" charset="-122"/>
              </a:rPr>
              <a:t>部机床又出问题了。</a:t>
            </a:r>
            <a:endParaRPr lang="en-US" altLang="zh-CN" sz="1600" dirty="0">
              <a:latin typeface="宋体" panose="02010600030101010101" pitchFamily="2" charset="-122"/>
            </a:endParaRPr>
          </a:p>
          <a:p>
            <a:pPr eaLnBrk="1" hangingPunct="1">
              <a:lnSpc>
                <a:spcPts val="2800"/>
              </a:lnSpc>
            </a:pPr>
            <a:r>
              <a:rPr lang="zh-CN" altLang="en-US" sz="1600" dirty="0" smtClean="0">
                <a:latin typeface="宋体" panose="02010600030101010101" pitchFamily="2" charset="-122"/>
              </a:rPr>
              <a:t>    问题</a:t>
            </a:r>
            <a:r>
              <a:rPr lang="zh-CN" altLang="en-US" sz="1600" dirty="0">
                <a:latin typeface="宋体" panose="02010600030101010101" pitchFamily="2" charset="-122"/>
              </a:rPr>
              <a:t>就是某个给定过程的当前状态与所要求的目标状态之间的差距。相应地，“问题求解”也就是“设法消除给定过程的当前状态与所要求的目标状态之间的差距”。</a:t>
            </a:r>
          </a:p>
          <a:p>
            <a:pPr eaLnBrk="1" hangingPunct="1">
              <a:lnSpc>
                <a:spcPts val="2800"/>
              </a:lnSpc>
            </a:pPr>
            <a:r>
              <a:rPr lang="zh-CN" altLang="en-US" sz="1600" b="1" dirty="0">
                <a:solidFill>
                  <a:srgbClr val="C00000"/>
                </a:solidFill>
                <a:latin typeface="宋体" panose="02010600030101010101" pitchFamily="2" charset="-122"/>
              </a:rPr>
              <a:t>        </a:t>
            </a:r>
            <a:r>
              <a:rPr lang="en-US" altLang="zh-CN" sz="1600" b="1" dirty="0">
                <a:solidFill>
                  <a:srgbClr val="C00000"/>
                </a:solidFill>
                <a:latin typeface="宋体" panose="02010600030101010101" pitchFamily="2" charset="-122"/>
              </a:rPr>
              <a:t>——</a:t>
            </a:r>
            <a:r>
              <a:rPr lang="zh-CN" altLang="en-US" sz="1600" b="1" dirty="0">
                <a:solidFill>
                  <a:srgbClr val="C00000"/>
                </a:solidFill>
                <a:latin typeface="宋体" panose="02010600030101010101" pitchFamily="2" charset="-122"/>
              </a:rPr>
              <a:t>林定夷</a:t>
            </a:r>
            <a:r>
              <a:rPr lang="en-US" altLang="zh-CN" sz="1600" dirty="0">
                <a:latin typeface="宋体" panose="02010600030101010101" pitchFamily="2" charset="-122"/>
              </a:rPr>
              <a:t>《</a:t>
            </a:r>
            <a:r>
              <a:rPr lang="zh-CN" altLang="en-US" sz="1600" dirty="0">
                <a:latin typeface="宋体" panose="02010600030101010101" pitchFamily="2" charset="-122"/>
              </a:rPr>
              <a:t>问题与科学研究</a:t>
            </a:r>
            <a:r>
              <a:rPr lang="en-US" altLang="zh-CN" sz="1600" dirty="0">
                <a:latin typeface="宋体" panose="02010600030101010101" pitchFamily="2" charset="-122"/>
              </a:rPr>
              <a:t>——</a:t>
            </a:r>
            <a:r>
              <a:rPr lang="zh-CN" altLang="en-US" sz="1600" dirty="0">
                <a:latin typeface="宋体" panose="02010600030101010101" pitchFamily="2" charset="-122"/>
              </a:rPr>
              <a:t>问题学之探究</a:t>
            </a:r>
            <a:r>
              <a:rPr lang="en-US" altLang="zh-CN" sz="1600" dirty="0">
                <a:latin typeface="宋体" panose="02010600030101010101" pitchFamily="2" charset="-122"/>
              </a:rPr>
              <a:t>》</a:t>
            </a:r>
            <a:r>
              <a:rPr lang="zh-CN" altLang="en-US" sz="1600" dirty="0">
                <a:latin typeface="宋体" panose="02010600030101010101" pitchFamily="2" charset="-122"/>
              </a:rPr>
              <a:t>中山大学出版社</a:t>
            </a:r>
            <a:r>
              <a:rPr lang="en-US" altLang="zh-CN" sz="1600" dirty="0">
                <a:latin typeface="宋体" panose="02010600030101010101" pitchFamily="2" charset="-122"/>
              </a:rPr>
              <a:t>2006</a:t>
            </a:r>
            <a:r>
              <a:rPr lang="zh-CN" altLang="en-US" sz="1600" dirty="0">
                <a:latin typeface="宋体" panose="02010600030101010101" pitchFamily="2" charset="-122"/>
              </a:rPr>
              <a:t>年版。</a:t>
            </a:r>
          </a:p>
          <a:p>
            <a:pPr algn="just" eaLnBrk="1" hangingPunct="1">
              <a:lnSpc>
                <a:spcPct val="135000"/>
              </a:lnSpc>
            </a:pPr>
            <a:r>
              <a:rPr lang="en-US" altLang="zh-CN" sz="1600" dirty="0">
                <a:latin typeface="宋体" panose="02010600030101010101" pitchFamily="2" charset="-122"/>
              </a:rPr>
              <a:t>    </a:t>
            </a:r>
            <a:endParaRPr lang="zh-CN" altLang="en-US" sz="1600" dirty="0">
              <a:latin typeface="宋体" panose="02010600030101010101" pitchFamily="2" charset="-122"/>
            </a:endParaRPr>
          </a:p>
        </p:txBody>
      </p:sp>
      <p:sp>
        <p:nvSpPr>
          <p:cNvPr id="8" name="Rectangle 2"/>
          <p:cNvSpPr txBox="1">
            <a:spLocks noChangeArrowheads="1"/>
          </p:cNvSpPr>
          <p:nvPr/>
        </p:nvSpPr>
        <p:spPr bwMode="auto">
          <a:xfrm>
            <a:off x="3783977" y="1423359"/>
            <a:ext cx="1130923" cy="369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dirty="0">
                <a:latin typeface="微软雅黑" panose="020B0503020204020204" pitchFamily="34" charset="-122"/>
                <a:ea typeface="微软雅黑" panose="020B0503020204020204" pitchFamily="34" charset="-122"/>
              </a:rPr>
              <a:t>自选课题</a:t>
            </a:r>
          </a:p>
        </p:txBody>
      </p:sp>
      <p:sp>
        <p:nvSpPr>
          <p:cNvPr id="7" name="文本框 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3" y="1423359"/>
            <a:ext cx="371006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1. </a:t>
            </a:r>
            <a:r>
              <a:rPr lang="zh-CN" altLang="en-US" dirty="0" smtClean="0">
                <a:solidFill>
                  <a:srgbClr val="C00000"/>
                </a:solidFill>
                <a:latin typeface="微软雅黑" panose="020B0503020204020204" pitchFamily="34" charset="-122"/>
                <a:ea typeface="微软雅黑" panose="020B0503020204020204" pitchFamily="34" charset="-122"/>
              </a:rPr>
              <a:t>选择一个题目</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676808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818272" y="1950721"/>
            <a:ext cx="746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spcBef>
                <a:spcPts val="600"/>
              </a:spcBef>
            </a:pPr>
            <a:r>
              <a:rPr lang="zh-CN" altLang="en-US" sz="2000" b="1" dirty="0">
                <a:solidFill>
                  <a:srgbClr val="C00000"/>
                </a:solidFill>
                <a:latin typeface="黑体" panose="02010609060101010101" pitchFamily="49" charset="-122"/>
                <a:ea typeface="黑体" panose="02010609060101010101" pitchFamily="49" charset="-122"/>
              </a:rPr>
              <a:t>在课题研究中成长是性价比最高的中国高校教师职业发展的路径</a:t>
            </a:r>
          </a:p>
        </p:txBody>
      </p:sp>
      <p:pic>
        <p:nvPicPr>
          <p:cNvPr id="4" name="Picture 6" descr="http://jszjky.jsut.edu.cn/FilesUpload/Pic/6355172352384762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200" y="2971800"/>
            <a:ext cx="1308100" cy="210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http://pic.58pic.com/00/95/52/42bOOOPICb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2971800"/>
            <a:ext cx="2895600"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http://news.ahau.edu.cn/ahaunews/uploads/allimg/121116/1_121116142518_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2971800"/>
            <a:ext cx="2857500" cy="211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3"/>
          <p:cNvSpPr txBox="1">
            <a:spLocks noChangeArrowheads="1"/>
          </p:cNvSpPr>
          <p:nvPr/>
        </p:nvSpPr>
        <p:spPr bwMode="auto">
          <a:xfrm>
            <a:off x="6455799" y="2334651"/>
            <a:ext cx="2096086"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spcBef>
                <a:spcPts val="600"/>
              </a:spcBef>
            </a:pPr>
            <a:r>
              <a:rPr lang="en-US" altLang="zh-CN" sz="2000" b="1" dirty="0" smtClean="0">
                <a:solidFill>
                  <a:srgbClr val="C00000"/>
                </a:solidFill>
                <a:latin typeface="黑体" panose="02010609060101010101" pitchFamily="49" charset="-122"/>
                <a:ea typeface="黑体" panose="02010609060101010101" pitchFamily="49" charset="-122"/>
              </a:rPr>
              <a:t>——</a:t>
            </a:r>
            <a:r>
              <a:rPr lang="zh-CN" altLang="en-US" sz="2000" b="1" dirty="0" smtClean="0">
                <a:solidFill>
                  <a:srgbClr val="C00000"/>
                </a:solidFill>
                <a:latin typeface="黑体" panose="02010609060101010101" pitchFamily="49" charset="-122"/>
                <a:ea typeface="黑体" panose="02010609060101010101" pitchFamily="49" charset="-122"/>
              </a:rPr>
              <a:t>庄西真</a:t>
            </a:r>
            <a:endParaRPr lang="zh-CN" altLang="en-US" sz="2000" b="1" dirty="0">
              <a:solidFill>
                <a:srgbClr val="C0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74091026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矩形 1"/>
          <p:cNvSpPr>
            <a:spLocks noChangeArrowheads="1"/>
          </p:cNvSpPr>
          <p:nvPr/>
        </p:nvSpPr>
        <p:spPr bwMode="auto">
          <a:xfrm>
            <a:off x="648516" y="1959475"/>
            <a:ext cx="7858989" cy="3497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ts val="3000"/>
              </a:lnSpc>
            </a:pPr>
            <a:r>
              <a:rPr lang="en-US" altLang="zh-CN" dirty="0" smtClean="0">
                <a:latin typeface="宋体" panose="02010600030101010101" pitchFamily="2" charset="-122"/>
              </a:rPr>
              <a:t>    —— </a:t>
            </a:r>
            <a:r>
              <a:rPr lang="zh-CN" altLang="en-US" dirty="0">
                <a:latin typeface="宋体" panose="02010600030101010101" pitchFamily="2" charset="-122"/>
              </a:rPr>
              <a:t>关键是，要“敢于”从自己生活和学习中遇到的困惑出发，提出问题。个人经验再孤陋粗浅，也是一个人思考和研究的起点</a:t>
            </a:r>
            <a:r>
              <a:rPr lang="zh-CN" altLang="en-US" dirty="0" smtClean="0">
                <a:latin typeface="宋体" panose="02010600030101010101" pitchFamily="2" charset="-122"/>
              </a:rPr>
              <a:t>。</a:t>
            </a:r>
            <a:endParaRPr lang="zh-CN" altLang="en-US" dirty="0">
              <a:latin typeface="宋体" panose="02010600030101010101" pitchFamily="2" charset="-122"/>
            </a:endParaRPr>
          </a:p>
          <a:p>
            <a:pPr eaLnBrk="1" hangingPunct="1">
              <a:lnSpc>
                <a:spcPts val="3000"/>
              </a:lnSpc>
            </a:pPr>
            <a:r>
              <a:rPr lang="en-US" altLang="zh-CN" dirty="0" smtClean="0">
                <a:latin typeface="宋体" panose="02010600030101010101" pitchFamily="2" charset="-122"/>
              </a:rPr>
              <a:t>    —— </a:t>
            </a:r>
            <a:r>
              <a:rPr lang="zh-CN" altLang="en-US" dirty="0">
                <a:latin typeface="宋体" panose="02010600030101010101" pitchFamily="2" charset="-122"/>
              </a:rPr>
              <a:t>要从经验出发，用自己的眼睛去发现问题。这类问题，就是我们日常学习生活中遇到的问题。这类问题，有些在学习中会找到答案。但是，如果经过了一段时问的学习和研究，还是不能解决自己的困惑，那就很可能是个值得研究的问题</a:t>
            </a:r>
            <a:r>
              <a:rPr lang="zh-CN" altLang="en-US" dirty="0" smtClean="0">
                <a:latin typeface="宋体" panose="02010600030101010101" pitchFamily="2" charset="-122"/>
              </a:rPr>
              <a:t>。</a:t>
            </a:r>
            <a:endParaRPr lang="en-US" altLang="zh-CN" dirty="0" smtClean="0">
              <a:latin typeface="宋体" panose="02010600030101010101" pitchFamily="2" charset="-122"/>
            </a:endParaRPr>
          </a:p>
          <a:p>
            <a:pPr eaLnBrk="1" hangingPunct="1">
              <a:lnSpc>
                <a:spcPts val="3000"/>
              </a:lnSpc>
            </a:pPr>
            <a:r>
              <a:rPr lang="zh-CN" altLang="en-US" dirty="0" smtClean="0">
                <a:latin typeface="宋体" panose="02010600030101010101" pitchFamily="2" charset="-122"/>
              </a:rPr>
              <a:t>    作为</a:t>
            </a:r>
            <a:r>
              <a:rPr lang="zh-CN" altLang="en-US" dirty="0">
                <a:latin typeface="宋体" panose="02010600030101010101" pitchFamily="2" charset="-122"/>
              </a:rPr>
              <a:t>一线教师，可以从教学目标得失、教育</a:t>
            </a:r>
            <a:r>
              <a:rPr lang="zh-CN" altLang="en-US" dirty="0" smtClean="0">
                <a:latin typeface="宋体" panose="02010600030101010101" pitchFamily="2" charset="-122"/>
              </a:rPr>
              <a:t>内容分析</a:t>
            </a:r>
            <a:r>
              <a:rPr lang="zh-CN" altLang="en-US" dirty="0">
                <a:latin typeface="宋体" panose="02010600030101010101" pitchFamily="2" charset="-122"/>
              </a:rPr>
              <a:t>、教学方法改革、教学手段选择、教学结果</a:t>
            </a:r>
            <a:r>
              <a:rPr lang="zh-CN" altLang="en-US" dirty="0" smtClean="0">
                <a:latin typeface="宋体" panose="02010600030101010101" pitchFamily="2" charset="-122"/>
              </a:rPr>
              <a:t>评判</a:t>
            </a:r>
            <a:r>
              <a:rPr lang="zh-CN" altLang="en-US" dirty="0">
                <a:latin typeface="宋体" panose="02010600030101010101" pitchFamily="2" charset="-122"/>
              </a:rPr>
              <a:t>、教育经验总结、教学主体行为、教育关系</a:t>
            </a:r>
            <a:r>
              <a:rPr lang="zh-CN" altLang="en-US" dirty="0" smtClean="0">
                <a:latin typeface="宋体" panose="02010600030101010101" pitchFamily="2" charset="-122"/>
              </a:rPr>
              <a:t>思辨等</a:t>
            </a:r>
            <a:r>
              <a:rPr lang="zh-CN" altLang="en-US" dirty="0">
                <a:latin typeface="宋体" panose="02010600030101010101" pitchFamily="2" charset="-122"/>
              </a:rPr>
              <a:t>方面人手，寻找自己迫切需要的、适合自己</a:t>
            </a:r>
            <a:r>
              <a:rPr lang="zh-CN" altLang="en-US" dirty="0" smtClean="0">
                <a:latin typeface="宋体" panose="02010600030101010101" pitchFamily="2" charset="-122"/>
              </a:rPr>
              <a:t>研究的</a:t>
            </a:r>
            <a:r>
              <a:rPr lang="zh-CN" altLang="en-US" dirty="0">
                <a:latin typeface="宋体" panose="02010600030101010101" pitchFamily="2" charset="-122"/>
              </a:rPr>
              <a:t>、能改进工作的</a:t>
            </a:r>
            <a:r>
              <a:rPr lang="zh-CN" altLang="en-US" dirty="0" smtClean="0">
                <a:latin typeface="宋体" panose="02010600030101010101" pitchFamily="2" charset="-122"/>
              </a:rPr>
              <a:t>课题。</a:t>
            </a:r>
            <a:endParaRPr lang="zh-CN" altLang="en-US" b="1" dirty="0">
              <a:latin typeface="黑体" panose="02010609060101010101" pitchFamily="49" charset="-122"/>
              <a:ea typeface="黑体" panose="02010609060101010101" pitchFamily="49" charset="-122"/>
            </a:endParaRPr>
          </a:p>
        </p:txBody>
      </p:sp>
      <p:sp>
        <p:nvSpPr>
          <p:cNvPr id="6" name="Rectangle 2"/>
          <p:cNvSpPr txBox="1">
            <a:spLocks noChangeArrowheads="1"/>
          </p:cNvSpPr>
          <p:nvPr/>
        </p:nvSpPr>
        <p:spPr bwMode="auto">
          <a:xfrm>
            <a:off x="3783977" y="1423359"/>
            <a:ext cx="1130923" cy="369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dirty="0">
                <a:latin typeface="微软雅黑" panose="020B0503020204020204" pitchFamily="34" charset="-122"/>
                <a:ea typeface="微软雅黑" panose="020B0503020204020204" pitchFamily="34" charset="-122"/>
              </a:rPr>
              <a:t>自选课题</a:t>
            </a:r>
          </a:p>
        </p:txBody>
      </p:sp>
      <p:sp>
        <p:nvSpPr>
          <p:cNvPr id="9" name="文本框 8"/>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3" y="1423359"/>
            <a:ext cx="371006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1. </a:t>
            </a:r>
            <a:r>
              <a:rPr lang="zh-CN" altLang="en-US" dirty="0" smtClean="0">
                <a:solidFill>
                  <a:srgbClr val="C00000"/>
                </a:solidFill>
                <a:latin typeface="微软雅黑" panose="020B0503020204020204" pitchFamily="34" charset="-122"/>
                <a:ea typeface="微软雅黑" panose="020B0503020204020204" pitchFamily="34" charset="-122"/>
              </a:rPr>
              <a:t>选择一个题目</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8018443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9" name="矩形 2"/>
          <p:cNvSpPr>
            <a:spLocks noChangeArrowheads="1"/>
          </p:cNvSpPr>
          <p:nvPr/>
        </p:nvSpPr>
        <p:spPr bwMode="auto">
          <a:xfrm>
            <a:off x="509030" y="1798112"/>
            <a:ext cx="8115012" cy="4262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ts val="3000"/>
              </a:lnSpc>
            </a:pPr>
            <a:r>
              <a:rPr lang="zh-CN" altLang="en-US" sz="2000" dirty="0">
                <a:latin typeface="宋体" panose="02010600030101010101" pitchFamily="2" charset="-122"/>
              </a:rPr>
              <a:t> </a:t>
            </a:r>
            <a:r>
              <a:rPr lang="zh-CN" altLang="en-US" sz="2000" dirty="0" smtClean="0">
                <a:latin typeface="宋体" panose="02010600030101010101" pitchFamily="2" charset="-122"/>
              </a:rPr>
              <a:t>  </a:t>
            </a:r>
            <a:r>
              <a:rPr lang="zh-CN" altLang="en-US" b="1" dirty="0" smtClean="0">
                <a:latin typeface="+mn-ea"/>
                <a:ea typeface="+mn-ea"/>
              </a:rPr>
              <a:t>课题</a:t>
            </a:r>
            <a:r>
              <a:rPr lang="zh-CN" altLang="en-US" b="1" dirty="0">
                <a:latin typeface="+mn-ea"/>
                <a:ea typeface="+mn-ea"/>
              </a:rPr>
              <a:t>名称的三要素</a:t>
            </a:r>
          </a:p>
          <a:p>
            <a:pPr algn="just" eaLnBrk="1" hangingPunct="1">
              <a:lnSpc>
                <a:spcPts val="3000"/>
              </a:lnSpc>
            </a:pPr>
            <a:r>
              <a:rPr lang="zh-CN" altLang="en-US" sz="2000" dirty="0">
                <a:latin typeface="宋体" panose="02010600030101010101" pitchFamily="2" charset="-122"/>
              </a:rPr>
              <a:t>   </a:t>
            </a:r>
            <a:r>
              <a:rPr lang="zh-CN" altLang="en-US" sz="1600" dirty="0" smtClean="0">
                <a:latin typeface="宋体" panose="02010600030101010101" pitchFamily="2" charset="-122"/>
              </a:rPr>
              <a:t>课题</a:t>
            </a:r>
            <a:r>
              <a:rPr lang="zh-CN" altLang="en-US" sz="1600" dirty="0">
                <a:latin typeface="宋体" panose="02010600030101010101" pitchFamily="2" charset="-122"/>
              </a:rPr>
              <a:t>名称是课题研究内容最高度的概括，应力求文字简洁而又能展示课题的面貌。最好在课题名称中看出研究对象、范围、内容和方法</a:t>
            </a:r>
          </a:p>
          <a:p>
            <a:pPr algn="just" eaLnBrk="1" hangingPunct="1">
              <a:lnSpc>
                <a:spcPts val="3000"/>
              </a:lnSpc>
            </a:pPr>
            <a:r>
              <a:rPr lang="zh-CN" altLang="en-US" sz="1600" dirty="0">
                <a:solidFill>
                  <a:srgbClr val="FF9900"/>
                </a:solidFill>
                <a:latin typeface="宋体" panose="02010600030101010101" pitchFamily="2" charset="-122"/>
              </a:rPr>
              <a:t>    </a:t>
            </a:r>
            <a:r>
              <a:rPr lang="zh-CN" altLang="en-US" sz="1600" b="1" dirty="0">
                <a:solidFill>
                  <a:srgbClr val="C00000"/>
                </a:solidFill>
                <a:latin typeface="宋体" panose="02010600030101010101" pitchFamily="2" charset="-122"/>
              </a:rPr>
              <a:t>一般语法结构</a:t>
            </a:r>
            <a:r>
              <a:rPr lang="zh-CN" altLang="en-US" sz="1600" b="1" dirty="0" smtClean="0">
                <a:solidFill>
                  <a:srgbClr val="C00000"/>
                </a:solidFill>
                <a:latin typeface="宋体" panose="02010600030101010101" pitchFamily="2" charset="-122"/>
              </a:rPr>
              <a:t>：</a:t>
            </a:r>
            <a:r>
              <a:rPr lang="en-US" altLang="zh-CN" sz="1600" b="1" dirty="0" smtClean="0">
                <a:latin typeface="宋体" panose="02010600030101010101" pitchFamily="2" charset="-122"/>
              </a:rPr>
              <a:t>……</a:t>
            </a:r>
            <a:r>
              <a:rPr lang="zh-CN" altLang="en-US" sz="1600" b="1" dirty="0">
                <a:latin typeface="宋体" panose="02010600030101010101" pitchFamily="2" charset="-122"/>
              </a:rPr>
              <a:t>的研究；</a:t>
            </a:r>
            <a:r>
              <a:rPr lang="en-US" altLang="zh-CN" sz="1600" b="1" dirty="0">
                <a:latin typeface="宋体" panose="02010600030101010101" pitchFamily="2" charset="-122"/>
              </a:rPr>
              <a:t>……</a:t>
            </a:r>
            <a:r>
              <a:rPr lang="zh-CN" altLang="en-US" sz="1600" b="1" dirty="0">
                <a:latin typeface="宋体" panose="02010600030101010101" pitchFamily="2" charset="-122"/>
              </a:rPr>
              <a:t>的实践研究；</a:t>
            </a:r>
            <a:r>
              <a:rPr lang="en-US" altLang="zh-CN" sz="1600" b="1" dirty="0">
                <a:latin typeface="宋体" panose="02010600030101010101" pitchFamily="2" charset="-122"/>
              </a:rPr>
              <a:t>……</a:t>
            </a:r>
            <a:r>
              <a:rPr lang="zh-CN" altLang="en-US" sz="1600" b="1" dirty="0">
                <a:latin typeface="宋体" panose="02010600030101010101" pitchFamily="2" charset="-122"/>
              </a:rPr>
              <a:t>的问题与对策研究</a:t>
            </a:r>
          </a:p>
          <a:p>
            <a:pPr algn="just" eaLnBrk="1" hangingPunct="1">
              <a:lnSpc>
                <a:spcPts val="3000"/>
              </a:lnSpc>
            </a:pPr>
            <a:r>
              <a:rPr lang="zh-CN" altLang="en-US" sz="1600" dirty="0">
                <a:latin typeface="宋体" panose="02010600030101010101" pitchFamily="2" charset="-122"/>
              </a:rPr>
              <a:t>    例如：</a:t>
            </a:r>
          </a:p>
          <a:p>
            <a:pPr algn="just" eaLnBrk="1" hangingPunct="1">
              <a:lnSpc>
                <a:spcPts val="3000"/>
              </a:lnSpc>
            </a:pPr>
            <a:r>
              <a:rPr lang="zh-CN" altLang="en-US" sz="1600" b="1" dirty="0">
                <a:solidFill>
                  <a:srgbClr val="FF3300"/>
                </a:solidFill>
                <a:latin typeface="宋体" panose="02010600030101010101" pitchFamily="2" charset="-122"/>
              </a:rPr>
              <a:t>    </a:t>
            </a:r>
            <a:r>
              <a:rPr lang="zh-CN" altLang="en-US" sz="1600" b="1" dirty="0">
                <a:solidFill>
                  <a:srgbClr val="C00000"/>
                </a:solidFill>
                <a:latin typeface="宋体" panose="02010600030101010101" pitchFamily="2" charset="-122"/>
              </a:rPr>
              <a:t>大陆和台湾职业院校专业课程名称、结构和内容</a:t>
            </a:r>
            <a:r>
              <a:rPr lang="zh-CN" altLang="en-US" sz="1600" dirty="0">
                <a:latin typeface="宋体" panose="02010600030101010101" pitchFamily="2" charset="-122"/>
              </a:rPr>
              <a:t>的</a:t>
            </a:r>
            <a:r>
              <a:rPr lang="zh-CN" altLang="en-US" sz="1600" b="1" dirty="0">
                <a:solidFill>
                  <a:srgbClr val="C00000"/>
                </a:solidFill>
                <a:latin typeface="宋体" panose="02010600030101010101" pitchFamily="2" charset="-122"/>
              </a:rPr>
              <a:t>比较</a:t>
            </a:r>
            <a:r>
              <a:rPr lang="zh-CN" altLang="en-US" sz="1600" b="1" dirty="0" smtClean="0">
                <a:solidFill>
                  <a:srgbClr val="C00000"/>
                </a:solidFill>
                <a:latin typeface="宋体" panose="02010600030101010101" pitchFamily="2" charset="-122"/>
              </a:rPr>
              <a:t>研究</a:t>
            </a:r>
            <a:r>
              <a:rPr lang="zh-CN" altLang="en-US" sz="1600" dirty="0" smtClean="0">
                <a:latin typeface="宋体" panose="02010600030101010101" pitchFamily="2" charset="-122"/>
              </a:rPr>
              <a:t>（范围、对象、方法</a:t>
            </a:r>
            <a:r>
              <a:rPr lang="zh-CN" altLang="en-US" sz="1600" dirty="0">
                <a:latin typeface="宋体" panose="02010600030101010101" pitchFamily="2" charset="-122"/>
              </a:rPr>
              <a:t>）；　　　</a:t>
            </a:r>
          </a:p>
          <a:p>
            <a:pPr algn="just" eaLnBrk="1" hangingPunct="1">
              <a:lnSpc>
                <a:spcPts val="3000"/>
              </a:lnSpc>
            </a:pPr>
            <a:r>
              <a:rPr lang="zh-CN" altLang="en-US" sz="1600" dirty="0">
                <a:latin typeface="宋体" panose="02010600030101010101" pitchFamily="2" charset="-122"/>
              </a:rPr>
              <a:t>    职业学校学生学习方法现状的调查研究；</a:t>
            </a:r>
          </a:p>
          <a:p>
            <a:pPr algn="just" eaLnBrk="1" hangingPunct="1">
              <a:lnSpc>
                <a:spcPts val="3000"/>
              </a:lnSpc>
            </a:pPr>
            <a:r>
              <a:rPr lang="zh-CN" altLang="en-US" sz="1600" dirty="0">
                <a:latin typeface="宋体" panose="02010600030101010101" pitchFamily="2" charset="-122"/>
              </a:rPr>
              <a:t>    职业学校专业课课堂教学方式改革的行动研究；</a:t>
            </a:r>
            <a:endParaRPr lang="en-US" altLang="zh-CN" sz="1600" dirty="0">
              <a:latin typeface="宋体" panose="02010600030101010101" pitchFamily="2" charset="-122"/>
            </a:endParaRPr>
          </a:p>
          <a:p>
            <a:pPr algn="just" eaLnBrk="1" hangingPunct="1">
              <a:lnSpc>
                <a:spcPts val="3000"/>
              </a:lnSpc>
            </a:pPr>
            <a:r>
              <a:rPr lang="en-US" altLang="zh-CN" sz="1600" b="1" dirty="0">
                <a:solidFill>
                  <a:srgbClr val="C00000"/>
                </a:solidFill>
                <a:latin typeface="宋体" panose="02010600030101010101" pitchFamily="2" charset="-122"/>
              </a:rPr>
              <a:t>    </a:t>
            </a:r>
            <a:r>
              <a:rPr lang="zh-CN" altLang="en-US" sz="1600" b="1" dirty="0">
                <a:solidFill>
                  <a:srgbClr val="C00000"/>
                </a:solidFill>
                <a:latin typeface="宋体" panose="02010600030101010101" pitchFamily="2" charset="-122"/>
              </a:rPr>
              <a:t>但有时课题名称当中并不包含研究方法，原因是所使用的方法不止一种：</a:t>
            </a:r>
            <a:r>
              <a:rPr lang="zh-CN" altLang="en-US" sz="1600" dirty="0">
                <a:latin typeface="宋体" panose="02010600030101010101" pitchFamily="2" charset="-122"/>
              </a:rPr>
              <a:t>如课题“地方名人文化在职业学校校园文化建设中作用的研究”，只包括课题研究的</a:t>
            </a:r>
            <a:r>
              <a:rPr lang="zh-CN" altLang="en-US" sz="1600" b="1" dirty="0">
                <a:solidFill>
                  <a:srgbClr val="C00000"/>
                </a:solidFill>
                <a:latin typeface="宋体" panose="02010600030101010101" pitchFamily="2" charset="-122"/>
              </a:rPr>
              <a:t>对象和研究的范畴</a:t>
            </a:r>
            <a:r>
              <a:rPr lang="zh-CN" altLang="en-US" sz="1600" b="1" dirty="0" smtClean="0">
                <a:solidFill>
                  <a:srgbClr val="C00000"/>
                </a:solidFill>
                <a:latin typeface="宋体" panose="02010600030101010101" pitchFamily="2" charset="-122"/>
              </a:rPr>
              <a:t>。</a:t>
            </a:r>
            <a:endParaRPr lang="zh-CN" altLang="en-US" sz="2000" b="1" dirty="0">
              <a:solidFill>
                <a:srgbClr val="C00000"/>
              </a:solidFill>
              <a:latin typeface="宋体" panose="02010600030101010101" pitchFamily="2" charset="-122"/>
            </a:endParaRP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3" y="1423359"/>
            <a:ext cx="371006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2. </a:t>
            </a:r>
            <a:r>
              <a:rPr lang="zh-CN" altLang="en-US" dirty="0" smtClean="0">
                <a:solidFill>
                  <a:srgbClr val="C00000"/>
                </a:solidFill>
                <a:latin typeface="微软雅黑" panose="020B0503020204020204" pitchFamily="34" charset="-122"/>
                <a:ea typeface="微软雅黑" panose="020B0503020204020204" pitchFamily="34" charset="-122"/>
              </a:rPr>
              <a:t>确定课题名称</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8964166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1"/>
          <p:cNvSpPr>
            <a:spLocks noChangeArrowheads="1"/>
          </p:cNvSpPr>
          <p:nvPr/>
        </p:nvSpPr>
        <p:spPr bwMode="auto">
          <a:xfrm>
            <a:off x="789383" y="1762612"/>
            <a:ext cx="5871393"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25000"/>
              </a:lnSpc>
            </a:pPr>
            <a:r>
              <a:rPr lang="zh-CN" altLang="en-US" sz="1400" b="1" dirty="0" smtClean="0">
                <a:latin typeface="微软雅黑" panose="020B0503020204020204" pitchFamily="34" charset="-122"/>
                <a:ea typeface="微软雅黑" panose="020B0503020204020204" pitchFamily="34" charset="-122"/>
              </a:rPr>
              <a:t>例：若干</a:t>
            </a:r>
            <a:r>
              <a:rPr lang="en-US" altLang="zh-CN" sz="1400" b="1" dirty="0">
                <a:latin typeface="微软雅黑" panose="020B0503020204020204" pitchFamily="34" charset="-122"/>
                <a:ea typeface="微软雅黑" panose="020B0503020204020204" pitchFamily="34" charset="-122"/>
              </a:rPr>
              <a:t>2013</a:t>
            </a:r>
            <a:r>
              <a:rPr lang="zh-CN" altLang="en-US" sz="1400" b="1" dirty="0">
                <a:latin typeface="微软雅黑" panose="020B0503020204020204" pitchFamily="34" charset="-122"/>
                <a:ea typeface="微软雅黑" panose="020B0503020204020204" pitchFamily="34" charset="-122"/>
              </a:rPr>
              <a:t>年度教育部人文社会科学研究规划基金立项课题题目：</a:t>
            </a:r>
          </a:p>
          <a:p>
            <a:pPr eaLnBrk="1" hangingPunct="1">
              <a:lnSpc>
                <a:spcPct val="125000"/>
              </a:lnSpc>
            </a:pPr>
            <a:r>
              <a:rPr lang="en-US" altLang="zh-CN" sz="1400" dirty="0">
                <a:latin typeface="微软雅黑" panose="020B0503020204020204" pitchFamily="34" charset="-122"/>
                <a:ea typeface="微软雅黑" panose="020B0503020204020204" pitchFamily="34" charset="-122"/>
              </a:rPr>
              <a:t>1071  </a:t>
            </a:r>
            <a:r>
              <a:rPr lang="zh-CN" altLang="en-US" sz="1400" dirty="0">
                <a:latin typeface="微软雅黑" panose="020B0503020204020204" pitchFamily="34" charset="-122"/>
                <a:ea typeface="微软雅黑" panose="020B0503020204020204" pitchFamily="34" charset="-122"/>
              </a:rPr>
              <a:t>利用教育游戏培养学生创造力的理论与实践研究  </a:t>
            </a:r>
          </a:p>
          <a:p>
            <a:pPr eaLnBrk="1" hangingPunct="1">
              <a:lnSpc>
                <a:spcPct val="125000"/>
              </a:lnSpc>
            </a:pPr>
            <a:r>
              <a:rPr lang="en-US" altLang="zh-CN" sz="1400" dirty="0">
                <a:latin typeface="微软雅黑" panose="020B0503020204020204" pitchFamily="34" charset="-122"/>
                <a:ea typeface="微软雅黑" panose="020B0503020204020204" pitchFamily="34" charset="-122"/>
              </a:rPr>
              <a:t>1072  </a:t>
            </a:r>
            <a:r>
              <a:rPr lang="zh-CN" altLang="en-US" sz="1400" dirty="0">
                <a:latin typeface="微软雅黑" panose="020B0503020204020204" pitchFamily="34" charset="-122"/>
                <a:ea typeface="微软雅黑" panose="020B0503020204020204" pitchFamily="34" charset="-122"/>
              </a:rPr>
              <a:t>农村第一代大学生校园参与和学业成就的影响机制研究  </a:t>
            </a:r>
          </a:p>
          <a:p>
            <a:pPr eaLnBrk="1" hangingPunct="1">
              <a:lnSpc>
                <a:spcPct val="125000"/>
              </a:lnSpc>
            </a:pPr>
            <a:r>
              <a:rPr lang="en-US" altLang="zh-CN" sz="1400" dirty="0">
                <a:latin typeface="微软雅黑" panose="020B0503020204020204" pitchFamily="34" charset="-122"/>
                <a:ea typeface="微软雅黑" panose="020B0503020204020204" pitchFamily="34" charset="-122"/>
              </a:rPr>
              <a:t>1073  </a:t>
            </a:r>
            <a:r>
              <a:rPr lang="zh-CN" altLang="en-US" sz="1400" dirty="0">
                <a:latin typeface="微软雅黑" panose="020B0503020204020204" pitchFamily="34" charset="-122"/>
                <a:ea typeface="微软雅黑" panose="020B0503020204020204" pitchFamily="34" charset="-122"/>
              </a:rPr>
              <a:t>我国特殊教育教师职前培养的问题与对策研究</a:t>
            </a:r>
          </a:p>
          <a:p>
            <a:pPr eaLnBrk="1" hangingPunct="1">
              <a:lnSpc>
                <a:spcPct val="125000"/>
              </a:lnSpc>
            </a:pPr>
            <a:r>
              <a:rPr lang="en-US" altLang="zh-CN" sz="1400" dirty="0">
                <a:latin typeface="微软雅黑" panose="020B0503020204020204" pitchFamily="34" charset="-122"/>
                <a:ea typeface="微软雅黑" panose="020B0503020204020204" pitchFamily="34" charset="-122"/>
              </a:rPr>
              <a:t>1101  </a:t>
            </a:r>
            <a:r>
              <a:rPr lang="zh-CN" altLang="en-US" sz="1400" dirty="0">
                <a:latin typeface="微软雅黑" panose="020B0503020204020204" pitchFamily="34" charset="-122"/>
                <a:ea typeface="微软雅黑" panose="020B0503020204020204" pitchFamily="34" charset="-122"/>
              </a:rPr>
              <a:t>新农村建设中农村教师的文化责任与践行路径研究  </a:t>
            </a:r>
          </a:p>
          <a:p>
            <a:pPr eaLnBrk="1" hangingPunct="1">
              <a:lnSpc>
                <a:spcPct val="125000"/>
              </a:lnSpc>
            </a:pPr>
            <a:r>
              <a:rPr lang="en-US" altLang="zh-CN" sz="1400" dirty="0">
                <a:latin typeface="微软雅黑" panose="020B0503020204020204" pitchFamily="34" charset="-122"/>
                <a:ea typeface="微软雅黑" panose="020B0503020204020204" pitchFamily="34" charset="-122"/>
              </a:rPr>
              <a:t>1102  </a:t>
            </a:r>
            <a:r>
              <a:rPr lang="zh-CN" altLang="en-US" sz="1400" dirty="0">
                <a:latin typeface="微软雅黑" panose="020B0503020204020204" pitchFamily="34" charset="-122"/>
                <a:ea typeface="微软雅黑" panose="020B0503020204020204" pitchFamily="34" charset="-122"/>
              </a:rPr>
              <a:t>高职院校兼职教师激励机制实证研究   </a:t>
            </a:r>
          </a:p>
          <a:p>
            <a:pPr eaLnBrk="1" hangingPunct="1">
              <a:lnSpc>
                <a:spcPct val="125000"/>
              </a:lnSpc>
            </a:pPr>
            <a:r>
              <a:rPr lang="en-US" altLang="zh-CN" sz="1400" dirty="0">
                <a:latin typeface="微软雅黑" panose="020B0503020204020204" pitchFamily="34" charset="-122"/>
                <a:ea typeface="微软雅黑" panose="020B0503020204020204" pitchFamily="34" charset="-122"/>
              </a:rPr>
              <a:t>1103  </a:t>
            </a:r>
            <a:r>
              <a:rPr lang="zh-CN" altLang="en-US" sz="1400" dirty="0">
                <a:latin typeface="微软雅黑" panose="020B0503020204020204" pitchFamily="34" charset="-122"/>
                <a:ea typeface="微软雅黑" panose="020B0503020204020204" pitchFamily="34" charset="-122"/>
              </a:rPr>
              <a:t>大学与中小学合作培养教师制度保障研究  </a:t>
            </a:r>
          </a:p>
          <a:p>
            <a:pPr eaLnBrk="1" hangingPunct="1">
              <a:lnSpc>
                <a:spcPct val="125000"/>
              </a:lnSpc>
            </a:pPr>
            <a:r>
              <a:rPr lang="en-US" altLang="zh-CN" sz="1400" dirty="0">
                <a:latin typeface="微软雅黑" panose="020B0503020204020204" pitchFamily="34" charset="-122"/>
                <a:ea typeface="微软雅黑" panose="020B0503020204020204" pitchFamily="34" charset="-122"/>
              </a:rPr>
              <a:t>1104  </a:t>
            </a:r>
            <a:r>
              <a:rPr lang="zh-CN" altLang="en-US" sz="1400" dirty="0">
                <a:latin typeface="微软雅黑" panose="020B0503020204020204" pitchFamily="34" charset="-122"/>
                <a:ea typeface="微软雅黑" panose="020B0503020204020204" pitchFamily="34" charset="-122"/>
              </a:rPr>
              <a:t>基础教育信息化的省域推进策略研究  </a:t>
            </a:r>
          </a:p>
          <a:p>
            <a:pPr eaLnBrk="1" hangingPunct="1">
              <a:lnSpc>
                <a:spcPct val="125000"/>
              </a:lnSpc>
            </a:pPr>
            <a:r>
              <a:rPr lang="en-US" altLang="zh-CN" sz="1400" dirty="0">
                <a:latin typeface="微软雅黑" panose="020B0503020204020204" pitchFamily="34" charset="-122"/>
                <a:ea typeface="微软雅黑" panose="020B0503020204020204" pitchFamily="34" charset="-122"/>
              </a:rPr>
              <a:t>1105  </a:t>
            </a:r>
            <a:r>
              <a:rPr lang="zh-CN" altLang="en-US" sz="1400" dirty="0">
                <a:latin typeface="微软雅黑" panose="020B0503020204020204" pitchFamily="34" charset="-122"/>
                <a:ea typeface="微软雅黑" panose="020B0503020204020204" pitchFamily="34" charset="-122"/>
              </a:rPr>
              <a:t>绩效视域下农村中小学科学课程教学改革的跟进研究  </a:t>
            </a:r>
          </a:p>
          <a:p>
            <a:pPr eaLnBrk="1" hangingPunct="1">
              <a:lnSpc>
                <a:spcPct val="125000"/>
              </a:lnSpc>
            </a:pPr>
            <a:r>
              <a:rPr lang="en-US" altLang="zh-CN" sz="1400" dirty="0">
                <a:latin typeface="微软雅黑" panose="020B0503020204020204" pitchFamily="34" charset="-122"/>
                <a:ea typeface="微软雅黑" panose="020B0503020204020204" pitchFamily="34" charset="-122"/>
              </a:rPr>
              <a:t>1106  </a:t>
            </a:r>
            <a:r>
              <a:rPr lang="zh-CN" altLang="en-US" sz="1400" dirty="0">
                <a:latin typeface="微软雅黑" panose="020B0503020204020204" pitchFamily="34" charset="-122"/>
                <a:ea typeface="微软雅黑" panose="020B0503020204020204" pitchFamily="34" charset="-122"/>
              </a:rPr>
              <a:t>幼儿园养成教育研究  </a:t>
            </a:r>
          </a:p>
          <a:p>
            <a:pPr eaLnBrk="1" hangingPunct="1">
              <a:lnSpc>
                <a:spcPct val="125000"/>
              </a:lnSpc>
            </a:pPr>
            <a:r>
              <a:rPr lang="en-US" altLang="zh-CN" sz="1400" dirty="0">
                <a:latin typeface="微软雅黑" panose="020B0503020204020204" pitchFamily="34" charset="-122"/>
                <a:ea typeface="微软雅黑" panose="020B0503020204020204" pitchFamily="34" charset="-122"/>
              </a:rPr>
              <a:t>1107  </a:t>
            </a:r>
            <a:r>
              <a:rPr lang="zh-CN" altLang="en-US" sz="1400" dirty="0">
                <a:latin typeface="微软雅黑" panose="020B0503020204020204" pitchFamily="34" charset="-122"/>
                <a:ea typeface="微软雅黑" panose="020B0503020204020204" pitchFamily="34" charset="-122"/>
              </a:rPr>
              <a:t>高职院校教师教学能力形成机制与发展制度研究 </a:t>
            </a:r>
          </a:p>
          <a:p>
            <a:pPr eaLnBrk="1" hangingPunct="1">
              <a:lnSpc>
                <a:spcPct val="125000"/>
              </a:lnSpc>
            </a:pPr>
            <a:r>
              <a:rPr lang="en-US" altLang="zh-CN" sz="1400" dirty="0">
                <a:latin typeface="微软雅黑" panose="020B0503020204020204" pitchFamily="34" charset="-122"/>
                <a:ea typeface="微软雅黑" panose="020B0503020204020204" pitchFamily="34" charset="-122"/>
              </a:rPr>
              <a:t>1108  </a:t>
            </a:r>
            <a:r>
              <a:rPr lang="zh-CN" altLang="en-US" sz="1400" dirty="0">
                <a:latin typeface="微软雅黑" panose="020B0503020204020204" pitchFamily="34" charset="-122"/>
                <a:ea typeface="微软雅黑" panose="020B0503020204020204" pitchFamily="34" charset="-122"/>
              </a:rPr>
              <a:t>初等教育学学科体系构建研究 </a:t>
            </a:r>
          </a:p>
          <a:p>
            <a:pPr eaLnBrk="1" hangingPunct="1">
              <a:lnSpc>
                <a:spcPct val="125000"/>
              </a:lnSpc>
            </a:pPr>
            <a:r>
              <a:rPr lang="en-US" altLang="zh-CN" sz="1400" dirty="0">
                <a:latin typeface="微软雅黑" panose="020B0503020204020204" pitchFamily="34" charset="-122"/>
                <a:ea typeface="微软雅黑" panose="020B0503020204020204" pitchFamily="34" charset="-122"/>
              </a:rPr>
              <a:t>1109  </a:t>
            </a:r>
            <a:r>
              <a:rPr lang="zh-CN" altLang="en-US" sz="1400" dirty="0">
                <a:latin typeface="微软雅黑" panose="020B0503020204020204" pitchFamily="34" charset="-122"/>
                <a:ea typeface="微软雅黑" panose="020B0503020204020204" pitchFamily="34" charset="-122"/>
              </a:rPr>
              <a:t>在台“复校”大学与原民国大陆大学的对接比较研究 </a:t>
            </a:r>
          </a:p>
          <a:p>
            <a:pPr eaLnBrk="1" hangingPunct="1">
              <a:lnSpc>
                <a:spcPct val="125000"/>
              </a:lnSpc>
            </a:pPr>
            <a:r>
              <a:rPr lang="en-US" altLang="zh-CN" sz="1400" dirty="0">
                <a:latin typeface="微软雅黑" panose="020B0503020204020204" pitchFamily="34" charset="-122"/>
                <a:ea typeface="微软雅黑" panose="020B0503020204020204" pitchFamily="34" charset="-122"/>
              </a:rPr>
              <a:t>1110  </a:t>
            </a:r>
            <a:r>
              <a:rPr lang="zh-CN" altLang="en-US" sz="1400" dirty="0">
                <a:latin typeface="微软雅黑" panose="020B0503020204020204" pitchFamily="34" charset="-122"/>
                <a:ea typeface="微软雅黑" panose="020B0503020204020204" pitchFamily="34" charset="-122"/>
              </a:rPr>
              <a:t>职业教育学生顶岗实习劳动伤害防范与救济研究  </a:t>
            </a:r>
          </a:p>
          <a:p>
            <a:pPr eaLnBrk="1" hangingPunct="1">
              <a:lnSpc>
                <a:spcPct val="125000"/>
              </a:lnSpc>
            </a:pPr>
            <a:r>
              <a:rPr lang="en-US" altLang="zh-CN" sz="1400" dirty="0">
                <a:latin typeface="微软雅黑" panose="020B0503020204020204" pitchFamily="34" charset="-122"/>
                <a:ea typeface="微软雅黑" panose="020B0503020204020204" pitchFamily="34" charset="-122"/>
              </a:rPr>
              <a:t>1111  </a:t>
            </a:r>
            <a:r>
              <a:rPr lang="zh-CN" altLang="en-US" sz="1400" dirty="0">
                <a:latin typeface="微软雅黑" panose="020B0503020204020204" pitchFamily="34" charset="-122"/>
                <a:ea typeface="微软雅黑" panose="020B0503020204020204" pitchFamily="34" charset="-122"/>
              </a:rPr>
              <a:t>人力资本与社会资本对高校教师科研绩效的影响研究  </a:t>
            </a:r>
          </a:p>
          <a:p>
            <a:pPr eaLnBrk="1" hangingPunct="1">
              <a:lnSpc>
                <a:spcPct val="125000"/>
              </a:lnSpc>
            </a:pPr>
            <a:r>
              <a:rPr lang="en-US" altLang="zh-CN" sz="1400" dirty="0">
                <a:latin typeface="微软雅黑" panose="020B0503020204020204" pitchFamily="34" charset="-122"/>
                <a:ea typeface="微软雅黑" panose="020B0503020204020204" pitchFamily="34" charset="-122"/>
              </a:rPr>
              <a:t>1112  </a:t>
            </a:r>
            <a:r>
              <a:rPr lang="zh-CN" altLang="en-US" sz="1400" dirty="0">
                <a:latin typeface="微软雅黑" panose="020B0503020204020204" pitchFamily="34" charset="-122"/>
                <a:ea typeface="微软雅黑" panose="020B0503020204020204" pitchFamily="34" charset="-122"/>
              </a:rPr>
              <a:t>从课程到课堂：新世纪基础教育课程改革的未来转向研究   </a:t>
            </a:r>
          </a:p>
        </p:txBody>
      </p:sp>
      <p:sp>
        <p:nvSpPr>
          <p:cNvPr id="9" name="文本框 8"/>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3" y="1423359"/>
            <a:ext cx="371006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2. </a:t>
            </a:r>
            <a:r>
              <a:rPr lang="zh-CN" altLang="en-US" dirty="0" smtClean="0">
                <a:solidFill>
                  <a:srgbClr val="C00000"/>
                </a:solidFill>
                <a:latin typeface="微软雅黑" panose="020B0503020204020204" pitchFamily="34" charset="-122"/>
                <a:ea typeface="微软雅黑" panose="020B0503020204020204" pitchFamily="34" charset="-122"/>
              </a:rPr>
              <a:t>确定课题名称</a:t>
            </a:r>
            <a:endParaRPr lang="zh-CN" altLang="en-US" dirty="0">
              <a:latin typeface="微软雅黑" panose="020B0503020204020204" pitchFamily="34" charset="-122"/>
              <a:ea typeface="微软雅黑" panose="020B0503020204020204" pitchFamily="34" charset="-122"/>
            </a:endParaRPr>
          </a:p>
        </p:txBody>
      </p:sp>
      <p:sp>
        <p:nvSpPr>
          <p:cNvPr id="4" name="文本框 3"/>
          <p:cNvSpPr txBox="1"/>
          <p:nvPr/>
        </p:nvSpPr>
        <p:spPr>
          <a:xfrm>
            <a:off x="6403042" y="2316609"/>
            <a:ext cx="1790699" cy="3293209"/>
          </a:xfrm>
          <a:prstGeom prst="rect">
            <a:avLst/>
          </a:prstGeom>
          <a:solidFill>
            <a:schemeClr val="accent1">
              <a:lumMod val="75000"/>
            </a:schemeClr>
          </a:solidFill>
          <a:ln cmpd="sng">
            <a:solidFill>
              <a:schemeClr val="accent1">
                <a:lumMod val="75000"/>
              </a:schemeClr>
            </a:solidFill>
          </a:ln>
          <a:effectLst>
            <a:outerShdw blurRad="50800" dist="38100" dir="2700000" algn="tl" rotWithShape="0">
              <a:prstClr val="black">
                <a:alpha val="40000"/>
              </a:prstClr>
            </a:outerShdw>
          </a:effectLst>
        </p:spPr>
        <p:txBody>
          <a:bodyPr wrap="square" rtlCol="0">
            <a:spAutoFit/>
          </a:bodyPr>
          <a:lstStyle/>
          <a:p>
            <a:pPr>
              <a:lnSpc>
                <a:spcPts val="3800"/>
              </a:lnSpc>
            </a:pPr>
            <a:r>
              <a:rPr lang="zh-CN" altLang="en-US" sz="2400" dirty="0" smtClean="0">
                <a:solidFill>
                  <a:schemeClr val="bg1"/>
                </a:solidFill>
                <a:latin typeface="微软雅黑" panose="020B0503020204020204" pitchFamily="34" charset="-122"/>
                <a:ea typeface="微软雅黑" panose="020B0503020204020204" pitchFamily="34" charset="-122"/>
              </a:rPr>
              <a:t>提示：</a:t>
            </a:r>
            <a:endParaRPr lang="en-US" altLang="zh-CN" sz="2400" dirty="0" smtClean="0">
              <a:solidFill>
                <a:schemeClr val="bg1"/>
              </a:solidFill>
              <a:latin typeface="微软雅黑" panose="020B0503020204020204" pitchFamily="34" charset="-122"/>
              <a:ea typeface="微软雅黑" panose="020B0503020204020204" pitchFamily="34" charset="-122"/>
            </a:endParaRPr>
          </a:p>
          <a:p>
            <a:pPr>
              <a:lnSpc>
                <a:spcPts val="3800"/>
              </a:lnSpc>
            </a:pPr>
            <a:r>
              <a:rPr lang="en-US" altLang="zh-CN" sz="2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 </a:t>
            </a:r>
            <a:r>
              <a:rPr lang="en-US" altLang="zh-CN" sz="2400" dirty="0" smtClean="0">
                <a:solidFill>
                  <a:schemeClr val="bg1"/>
                </a:solidFill>
                <a:latin typeface="微软雅黑" panose="020B0503020204020204" pitchFamily="34" charset="-122"/>
                <a:ea typeface="微软雅黑" panose="020B0503020204020204" pitchFamily="34" charset="-122"/>
                <a:cs typeface="Arial" panose="020B0604020202020204" pitchFamily="34" charset="0"/>
              </a:rPr>
              <a:t>      </a:t>
            </a:r>
            <a:r>
              <a:rPr lang="zh-CN" altLang="en-US" sz="2400" dirty="0" smtClean="0">
                <a:solidFill>
                  <a:schemeClr val="bg1"/>
                </a:solidFill>
                <a:latin typeface="微软雅黑" panose="020B0503020204020204" pitchFamily="34" charset="-122"/>
                <a:ea typeface="微软雅黑" panose="020B0503020204020204" pitchFamily="34" charset="-122"/>
                <a:cs typeface="Arial" panose="020B0604020202020204" pitchFamily="34" charset="0"/>
              </a:rPr>
              <a:t>多</a:t>
            </a:r>
            <a:r>
              <a:rPr lang="zh-CN" altLang="en-US" sz="2400" dirty="0">
                <a:solidFill>
                  <a:schemeClr val="bg1"/>
                </a:solidFill>
                <a:latin typeface="微软雅黑" panose="020B0503020204020204" pitchFamily="34" charset="-122"/>
                <a:ea typeface="微软雅黑" panose="020B0503020204020204" pitchFamily="34" charset="-122"/>
                <a:cs typeface="Arial" panose="020B0604020202020204" pitchFamily="34" charset="0"/>
              </a:rPr>
              <a:t>看看已经立项的课题名单，从中学习</a:t>
            </a:r>
            <a:r>
              <a:rPr lang="zh-CN" altLang="en-US" sz="2400" dirty="0" smtClean="0">
                <a:solidFill>
                  <a:schemeClr val="bg1"/>
                </a:solidFill>
                <a:latin typeface="微软雅黑" panose="020B0503020204020204" pitchFamily="34" charset="-122"/>
                <a:ea typeface="微软雅黑" panose="020B0503020204020204" pitchFamily="34" charset="-122"/>
                <a:cs typeface="Arial" panose="020B0604020202020204" pitchFamily="34" charset="0"/>
              </a:rPr>
              <a:t>借鉴。</a:t>
            </a:r>
            <a:endParaRPr lang="zh-CN" altLang="en-US" sz="2400" dirty="0">
              <a:solidFill>
                <a:schemeClr val="bg1"/>
              </a:solidFill>
              <a:latin typeface="微软雅黑" panose="020B0503020204020204" pitchFamily="34" charset="-122"/>
              <a:ea typeface="微软雅黑" panose="020B0503020204020204" pitchFamily="34" charset="-122"/>
              <a:cs typeface="Arial" panose="020B0604020202020204" pitchFamily="34" charset="0"/>
            </a:endParaRPr>
          </a:p>
          <a:p>
            <a:endParaRPr lang="zh-CN" altLang="en-US" dirty="0"/>
          </a:p>
        </p:txBody>
      </p:sp>
    </p:spTree>
    <p:extLst>
      <p:ext uri="{BB962C8B-B14F-4D97-AF65-F5344CB8AC3E}">
        <p14:creationId xmlns:p14="http://schemas.microsoft.com/office/powerpoint/2010/main" val="424049692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10" name="矩形 2"/>
          <p:cNvSpPr>
            <a:spLocks noChangeArrowheads="1"/>
          </p:cNvSpPr>
          <p:nvPr/>
        </p:nvSpPr>
        <p:spPr bwMode="auto">
          <a:xfrm>
            <a:off x="650904" y="1897813"/>
            <a:ext cx="7697096" cy="3924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algn="just" eaLnBrk="1" hangingPunct="1">
              <a:lnSpc>
                <a:spcPct val="150000"/>
              </a:lnSpc>
            </a:pPr>
            <a:r>
              <a:rPr lang="zh-CN" altLang="en-US" b="1" dirty="0" smtClean="0">
                <a:latin typeface="+mn-ea"/>
                <a:ea typeface="+mn-ea"/>
              </a:rPr>
              <a:t>课题</a:t>
            </a:r>
            <a:r>
              <a:rPr lang="zh-CN" altLang="en-US" b="1" dirty="0">
                <a:latin typeface="+mn-ea"/>
                <a:ea typeface="+mn-ea"/>
              </a:rPr>
              <a:t>界定是指对课题研究的主要概念加以特别的限定或说明</a:t>
            </a:r>
            <a:r>
              <a:rPr lang="zh-CN" altLang="en-US" dirty="0">
                <a:latin typeface="+mn-ea"/>
                <a:ea typeface="+mn-ea"/>
              </a:rPr>
              <a:t>。     </a:t>
            </a:r>
          </a:p>
          <a:p>
            <a:pPr indent="457200" algn="just" eaLnBrk="1" hangingPunct="1">
              <a:lnSpc>
                <a:spcPct val="150000"/>
              </a:lnSpc>
            </a:pPr>
            <a:r>
              <a:rPr lang="zh-CN" altLang="en-US" dirty="0" smtClean="0">
                <a:latin typeface="+mn-ea"/>
                <a:ea typeface="+mn-ea"/>
              </a:rPr>
              <a:t>它</a:t>
            </a:r>
            <a:r>
              <a:rPr lang="zh-CN" altLang="en-US" dirty="0">
                <a:latin typeface="+mn-ea"/>
                <a:ea typeface="+mn-ea"/>
              </a:rPr>
              <a:t>指明课题研究所涉及的对象范围。对课题进行界定，除了避免意思上的混乱外，还可保证课题组各成员研究行动的一致性。</a:t>
            </a:r>
            <a:r>
              <a:rPr lang="zh-CN" altLang="en-US" b="1" dirty="0">
                <a:latin typeface="+mn-ea"/>
                <a:ea typeface="+mn-ea"/>
              </a:rPr>
              <a:t>课题界定主要是界定</a:t>
            </a:r>
            <a:r>
              <a:rPr lang="zh-CN" altLang="en-US" b="1" dirty="0">
                <a:solidFill>
                  <a:srgbClr val="C00000"/>
                </a:solidFill>
                <a:latin typeface="+mn-ea"/>
                <a:ea typeface="+mn-ea"/>
              </a:rPr>
              <a:t>核心概念</a:t>
            </a:r>
            <a:r>
              <a:rPr lang="zh-CN" altLang="en-US" b="1" dirty="0">
                <a:latin typeface="+mn-ea"/>
                <a:ea typeface="+mn-ea"/>
              </a:rPr>
              <a:t>和</a:t>
            </a:r>
            <a:r>
              <a:rPr lang="zh-CN" altLang="en-US" b="1" dirty="0">
                <a:solidFill>
                  <a:srgbClr val="C00000"/>
                </a:solidFill>
                <a:latin typeface="+mn-ea"/>
                <a:ea typeface="+mn-ea"/>
              </a:rPr>
              <a:t>研究对象</a:t>
            </a:r>
            <a:r>
              <a:rPr lang="zh-CN" altLang="en-US" dirty="0">
                <a:latin typeface="+mn-ea"/>
                <a:ea typeface="+mn-ea"/>
              </a:rPr>
              <a:t>。</a:t>
            </a:r>
            <a:endParaRPr lang="zh-CN" altLang="en-US" b="1" dirty="0">
              <a:latin typeface="+mn-ea"/>
              <a:ea typeface="+mn-ea"/>
            </a:endParaRPr>
          </a:p>
          <a:p>
            <a:pPr indent="457200" algn="just" eaLnBrk="1" hangingPunct="1">
              <a:lnSpc>
                <a:spcPct val="150000"/>
              </a:lnSpc>
            </a:pPr>
            <a:r>
              <a:rPr lang="zh-CN" altLang="en-US" b="1" dirty="0" smtClean="0">
                <a:latin typeface="+mn-ea"/>
                <a:ea typeface="+mn-ea"/>
              </a:rPr>
              <a:t>（</a:t>
            </a:r>
            <a:r>
              <a:rPr lang="en-US" altLang="zh-CN" b="1" dirty="0">
                <a:latin typeface="+mn-ea"/>
                <a:ea typeface="+mn-ea"/>
              </a:rPr>
              <a:t>1</a:t>
            </a:r>
            <a:r>
              <a:rPr lang="zh-CN" altLang="en-US" b="1" dirty="0">
                <a:latin typeface="+mn-ea"/>
                <a:ea typeface="+mn-ea"/>
              </a:rPr>
              <a:t>）核心概念：</a:t>
            </a:r>
            <a:r>
              <a:rPr lang="zh-CN" altLang="en-US" dirty="0">
                <a:latin typeface="+mn-ea"/>
                <a:ea typeface="+mn-ea"/>
              </a:rPr>
              <a:t>这些核心概念往往涉及到课题研究的对象和研究范围，不仅对于课题的清晰表述具有重要意义，而且对于课题的实践操作具有重要作用。</a:t>
            </a:r>
            <a:endParaRPr lang="zh-CN" altLang="en-US" b="1" dirty="0">
              <a:latin typeface="+mn-ea"/>
              <a:ea typeface="+mn-ea"/>
            </a:endParaRPr>
          </a:p>
          <a:p>
            <a:pPr indent="457200" algn="just" eaLnBrk="1" hangingPunct="1">
              <a:lnSpc>
                <a:spcPct val="150000"/>
              </a:lnSpc>
            </a:pPr>
            <a:r>
              <a:rPr lang="zh-CN" altLang="en-US" b="1" dirty="0">
                <a:latin typeface="+mn-ea"/>
                <a:ea typeface="+mn-ea"/>
              </a:rPr>
              <a:t>（</a:t>
            </a:r>
            <a:r>
              <a:rPr lang="en-US" altLang="zh-CN" b="1" dirty="0">
                <a:latin typeface="+mn-ea"/>
                <a:ea typeface="+mn-ea"/>
              </a:rPr>
              <a:t>2</a:t>
            </a:r>
            <a:r>
              <a:rPr lang="zh-CN" altLang="en-US" b="1" dirty="0">
                <a:latin typeface="+mn-ea"/>
                <a:ea typeface="+mn-ea"/>
              </a:rPr>
              <a:t>）研究对象</a:t>
            </a:r>
            <a:r>
              <a:rPr lang="en-US" altLang="zh-CN" b="1" dirty="0">
                <a:latin typeface="+mn-ea"/>
                <a:ea typeface="+mn-ea"/>
              </a:rPr>
              <a:t>:</a:t>
            </a:r>
            <a:r>
              <a:rPr lang="zh-CN" altLang="en-US" dirty="0">
                <a:latin typeface="+mn-ea"/>
                <a:ea typeface="+mn-ea"/>
              </a:rPr>
              <a:t>个人、群体、组织、活动、制度、社区等。</a:t>
            </a:r>
          </a:p>
          <a:p>
            <a:pPr algn="just" eaLnBrk="1" hangingPunct="1">
              <a:lnSpc>
                <a:spcPct val="150000"/>
              </a:lnSpc>
            </a:pPr>
            <a:endParaRPr lang="zh-CN" altLang="en-US" sz="2000" dirty="0"/>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7" name="Rectangle 2"/>
          <p:cNvSpPr txBox="1">
            <a:spLocks noChangeArrowheads="1"/>
          </p:cNvSpPr>
          <p:nvPr/>
        </p:nvSpPr>
        <p:spPr bwMode="auto">
          <a:xfrm>
            <a:off x="789383" y="1423359"/>
            <a:ext cx="371006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3. </a:t>
            </a:r>
            <a:r>
              <a:rPr lang="zh-CN" altLang="en-US" dirty="0" smtClean="0">
                <a:solidFill>
                  <a:srgbClr val="C00000"/>
                </a:solidFill>
                <a:latin typeface="微软雅黑" panose="020B0503020204020204" pitchFamily="34" charset="-122"/>
                <a:ea typeface="微软雅黑" panose="020B0503020204020204" pitchFamily="34" charset="-122"/>
              </a:rPr>
              <a:t>课题界定</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1950196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1"/>
          <p:cNvSpPr>
            <a:spLocks noChangeArrowheads="1"/>
          </p:cNvSpPr>
          <p:nvPr/>
        </p:nvSpPr>
        <p:spPr bwMode="auto">
          <a:xfrm>
            <a:off x="638610" y="1763342"/>
            <a:ext cx="7721684" cy="4272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ts val="3200"/>
              </a:lnSpc>
              <a:spcAft>
                <a:spcPts val="600"/>
              </a:spcAft>
            </a:pPr>
            <a:r>
              <a:rPr lang="zh-CN" altLang="en-US" sz="1600" dirty="0">
                <a:latin typeface="+mn-ea"/>
                <a:ea typeface="+mn-ea"/>
              </a:rPr>
              <a:t>    概念是</a:t>
            </a:r>
            <a:r>
              <a:rPr lang="zh-CN" altLang="en-US" sz="1600" b="1" dirty="0">
                <a:latin typeface="+mn-ea"/>
                <a:ea typeface="+mn-ea"/>
              </a:rPr>
              <a:t>建立在对具体事物抽象基础上的对某类事物一致性的认识，所代表的是该类事物的一种或数种属性，概念是</a:t>
            </a:r>
            <a:r>
              <a:rPr lang="zh-CN" altLang="en-US" sz="1600" b="1" dirty="0">
                <a:solidFill>
                  <a:srgbClr val="C00000"/>
                </a:solidFill>
                <a:latin typeface="+mn-ea"/>
                <a:ea typeface="+mn-ea"/>
              </a:rPr>
              <a:t>概括出来的观念</a:t>
            </a:r>
            <a:r>
              <a:rPr lang="zh-CN" altLang="en-US" sz="1600" b="1" dirty="0">
                <a:latin typeface="+mn-ea"/>
                <a:ea typeface="+mn-ea"/>
              </a:rPr>
              <a:t>。</a:t>
            </a:r>
            <a:r>
              <a:rPr lang="zh-CN" altLang="en-US" sz="1600" dirty="0">
                <a:latin typeface="+mn-ea"/>
                <a:ea typeface="+mn-ea"/>
              </a:rPr>
              <a:t> 概念的界定须用准确、概括的语句来揭示概念的要义或基本涵义。概念的界定不能用粗线条的语句来描述，不是一些纲领性的套话和俗语，而是专业的准确的术语，</a:t>
            </a:r>
            <a:r>
              <a:rPr lang="zh-CN" altLang="en-US" sz="1600" b="1" dirty="0">
                <a:solidFill>
                  <a:srgbClr val="C00000"/>
                </a:solidFill>
                <a:latin typeface="+mn-ea"/>
                <a:ea typeface="+mn-ea"/>
              </a:rPr>
              <a:t>建议大家参考辞海中相关条目的语言来进行描述。</a:t>
            </a:r>
          </a:p>
          <a:p>
            <a:pPr eaLnBrk="1" hangingPunct="1">
              <a:lnSpc>
                <a:spcPts val="3200"/>
              </a:lnSpc>
              <a:spcAft>
                <a:spcPts val="600"/>
              </a:spcAft>
            </a:pPr>
            <a:r>
              <a:rPr lang="zh-CN" altLang="en-US" sz="1600" dirty="0">
                <a:latin typeface="+mn-ea"/>
                <a:ea typeface="+mn-ea"/>
              </a:rPr>
              <a:t>   </a:t>
            </a:r>
            <a:r>
              <a:rPr lang="en-US" altLang="zh-CN" sz="1600" dirty="0">
                <a:latin typeface="+mn-ea"/>
                <a:ea typeface="+mn-ea"/>
              </a:rPr>
              <a:t>《</a:t>
            </a:r>
            <a:r>
              <a:rPr lang="zh-CN" altLang="en-US" sz="1600" dirty="0">
                <a:latin typeface="+mn-ea"/>
                <a:ea typeface="+mn-ea"/>
              </a:rPr>
              <a:t>辞海</a:t>
            </a:r>
            <a:r>
              <a:rPr lang="en-US" altLang="zh-CN" sz="1600" dirty="0">
                <a:latin typeface="+mn-ea"/>
                <a:ea typeface="+mn-ea"/>
              </a:rPr>
              <a:t>》1999</a:t>
            </a:r>
            <a:r>
              <a:rPr lang="zh-CN" altLang="en-US" sz="1600" dirty="0">
                <a:latin typeface="+mn-ea"/>
                <a:ea typeface="+mn-ea"/>
              </a:rPr>
              <a:t>年缩印本</a:t>
            </a:r>
            <a:r>
              <a:rPr lang="en-US" altLang="zh-CN" sz="1600" dirty="0">
                <a:latin typeface="+mn-ea"/>
                <a:ea typeface="+mn-ea"/>
              </a:rPr>
              <a:t>2196</a:t>
            </a:r>
            <a:r>
              <a:rPr lang="zh-CN" altLang="en-US" sz="1600" dirty="0" smtClean="0">
                <a:latin typeface="+mn-ea"/>
                <a:ea typeface="+mn-ea"/>
              </a:rPr>
              <a:t>页，</a:t>
            </a:r>
            <a:r>
              <a:rPr lang="zh-CN" altLang="en-US" sz="1600" b="1" dirty="0" smtClean="0">
                <a:solidFill>
                  <a:srgbClr val="C00000"/>
                </a:solidFill>
                <a:latin typeface="+mn-ea"/>
                <a:ea typeface="+mn-ea"/>
              </a:rPr>
              <a:t>职业教育</a:t>
            </a:r>
            <a:r>
              <a:rPr lang="zh-CN" altLang="en-US" sz="1600" dirty="0">
                <a:latin typeface="+mn-ea"/>
                <a:ea typeface="+mn-ea"/>
              </a:rPr>
              <a:t>：给予学生或在职人员从事某种生产、工作所需的知识、技能和态度的教育。分就业前和就业后两类。</a:t>
            </a:r>
            <a:r>
              <a:rPr lang="en-US" altLang="zh-CN" sz="1600" dirty="0">
                <a:latin typeface="+mn-ea"/>
                <a:ea typeface="+mn-ea"/>
              </a:rPr>
              <a:t>18</a:t>
            </a:r>
            <a:r>
              <a:rPr lang="zh-CN" altLang="en-US" sz="1600" dirty="0">
                <a:latin typeface="+mn-ea"/>
                <a:ea typeface="+mn-ea"/>
              </a:rPr>
              <a:t>世纪末产生于欧洲。中国职业教育体制确立于</a:t>
            </a:r>
            <a:r>
              <a:rPr lang="en-US" altLang="zh-CN" sz="1600" dirty="0">
                <a:latin typeface="+mn-ea"/>
                <a:ea typeface="+mn-ea"/>
              </a:rPr>
              <a:t>1902</a:t>
            </a:r>
            <a:r>
              <a:rPr lang="zh-CN" altLang="en-US" sz="1600" dirty="0">
                <a:latin typeface="+mn-ea"/>
                <a:ea typeface="+mn-ea"/>
              </a:rPr>
              <a:t>年的</a:t>
            </a:r>
            <a:r>
              <a:rPr lang="en-US" altLang="zh-CN" sz="1600" dirty="0">
                <a:latin typeface="+mn-ea"/>
                <a:ea typeface="+mn-ea"/>
              </a:rPr>
              <a:t>《</a:t>
            </a:r>
            <a:r>
              <a:rPr lang="zh-CN" altLang="en-US" sz="1600" dirty="0">
                <a:latin typeface="+mn-ea"/>
                <a:ea typeface="+mn-ea"/>
              </a:rPr>
              <a:t>钦定学堂章程</a:t>
            </a:r>
            <a:r>
              <a:rPr lang="en-US" altLang="zh-CN" sz="1600" dirty="0">
                <a:latin typeface="+mn-ea"/>
                <a:ea typeface="+mn-ea"/>
              </a:rPr>
              <a:t>》</a:t>
            </a:r>
            <a:r>
              <a:rPr lang="zh-CN" altLang="en-US" sz="1600" dirty="0">
                <a:latin typeface="+mn-ea"/>
                <a:ea typeface="+mn-ea"/>
              </a:rPr>
              <a:t>，称“实业教育”。</a:t>
            </a:r>
            <a:r>
              <a:rPr lang="en-US" altLang="zh-CN" sz="1600" dirty="0">
                <a:latin typeface="+mn-ea"/>
                <a:ea typeface="+mn-ea"/>
              </a:rPr>
              <a:t>1917</a:t>
            </a:r>
            <a:r>
              <a:rPr lang="zh-CN" altLang="en-US" sz="1600" dirty="0">
                <a:latin typeface="+mn-ea"/>
                <a:ea typeface="+mn-ea"/>
              </a:rPr>
              <a:t>年黄炎培等创办中华职业教育社，改称实业教育为职业教育。建国后，实施职业教育的为中等技术学校、中等师范学校、技工学校、职业中学和农业中学等</a:t>
            </a:r>
            <a:r>
              <a:rPr lang="zh-CN" altLang="en-US" sz="1600" dirty="0" smtClean="0">
                <a:latin typeface="+mn-ea"/>
                <a:ea typeface="+mn-ea"/>
              </a:rPr>
              <a:t>。</a:t>
            </a:r>
            <a:r>
              <a:rPr lang="zh-CN" altLang="en-US" sz="1600" dirty="0">
                <a:latin typeface="+mn-ea"/>
                <a:ea typeface="+mn-ea"/>
              </a:rPr>
              <a:t> </a:t>
            </a:r>
          </a:p>
        </p:txBody>
      </p:sp>
      <p:sp>
        <p:nvSpPr>
          <p:cNvPr id="7" name="文本框 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8" name="Rectangle 2"/>
          <p:cNvSpPr txBox="1">
            <a:spLocks noChangeArrowheads="1"/>
          </p:cNvSpPr>
          <p:nvPr/>
        </p:nvSpPr>
        <p:spPr bwMode="auto">
          <a:xfrm>
            <a:off x="789383" y="1423359"/>
            <a:ext cx="371006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3. </a:t>
            </a:r>
            <a:r>
              <a:rPr lang="zh-CN" altLang="en-US" dirty="0" smtClean="0">
                <a:solidFill>
                  <a:srgbClr val="C00000"/>
                </a:solidFill>
                <a:latin typeface="微软雅黑" panose="020B0503020204020204" pitchFamily="34" charset="-122"/>
                <a:ea typeface="微软雅黑" panose="020B0503020204020204" pitchFamily="34" charset="-122"/>
              </a:rPr>
              <a:t>课题界定</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3232574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矩形 1"/>
          <p:cNvSpPr>
            <a:spLocks noChangeArrowheads="1"/>
          </p:cNvSpPr>
          <p:nvPr/>
        </p:nvSpPr>
        <p:spPr bwMode="auto">
          <a:xfrm>
            <a:off x="527493" y="1897813"/>
            <a:ext cx="83058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pPr>
            <a:r>
              <a:rPr lang="zh-CN" altLang="en-US" sz="1600" b="1" dirty="0" smtClean="0">
                <a:solidFill>
                  <a:srgbClr val="FF0000"/>
                </a:solidFill>
                <a:latin typeface="+mn-ea"/>
                <a:ea typeface="+mn-ea"/>
              </a:rPr>
              <a:t>    </a:t>
            </a:r>
            <a:r>
              <a:rPr lang="zh-CN" altLang="en-US" sz="1600" b="1" dirty="0" smtClean="0">
                <a:solidFill>
                  <a:srgbClr val="C00000"/>
                </a:solidFill>
                <a:latin typeface="+mn-ea"/>
                <a:ea typeface="+mn-ea"/>
              </a:rPr>
              <a:t>教学</a:t>
            </a:r>
            <a:r>
              <a:rPr lang="zh-CN" altLang="en-US" sz="1600" dirty="0">
                <a:latin typeface="+mn-ea"/>
                <a:ea typeface="+mn-ea"/>
              </a:rPr>
              <a:t>是教师教、学生学的统一活动；在这个活动中，学生掌握一定的知识和技能，同时，身心获得一定的发展，形成一定的思想品德。</a:t>
            </a:r>
          </a:p>
          <a:p>
            <a:pPr eaLnBrk="1" hangingPunct="1">
              <a:lnSpc>
                <a:spcPct val="150000"/>
              </a:lnSpc>
            </a:pPr>
            <a:r>
              <a:rPr lang="zh-CN" altLang="en-US" sz="1600" dirty="0" smtClean="0">
                <a:latin typeface="+mn-ea"/>
                <a:ea typeface="+mn-ea"/>
              </a:rPr>
              <a:t>    这个</a:t>
            </a:r>
            <a:r>
              <a:rPr lang="zh-CN" altLang="en-US" sz="1600" dirty="0">
                <a:latin typeface="+mn-ea"/>
                <a:ea typeface="+mn-ea"/>
              </a:rPr>
              <a:t>教学的定义，它遵守了逻辑学上关于下定义的要求和方法</a:t>
            </a:r>
            <a:r>
              <a:rPr lang="en-US" altLang="zh-CN" sz="1600" dirty="0">
                <a:latin typeface="+mn-ea"/>
                <a:ea typeface="+mn-ea"/>
              </a:rPr>
              <a:t>: </a:t>
            </a:r>
            <a:r>
              <a:rPr lang="zh-CN" altLang="en-US" sz="1600" b="1" dirty="0">
                <a:solidFill>
                  <a:srgbClr val="C00000"/>
                </a:solidFill>
                <a:latin typeface="+mn-ea"/>
                <a:ea typeface="+mn-ea"/>
              </a:rPr>
              <a:t>一方面要把握一切教学的共性，</a:t>
            </a:r>
            <a:r>
              <a:rPr lang="zh-CN" altLang="en-US" sz="1600" dirty="0">
                <a:latin typeface="+mn-ea"/>
                <a:ea typeface="+mn-ea"/>
              </a:rPr>
              <a:t>这种共性必须是真正“一切”教学的共性，而不只是某“一些”教学的共性，要概括到最大限度。</a:t>
            </a:r>
            <a:r>
              <a:rPr lang="zh-CN" altLang="en-US" sz="1600" b="1" dirty="0">
                <a:solidFill>
                  <a:srgbClr val="C00000"/>
                </a:solidFill>
                <a:latin typeface="+mn-ea"/>
                <a:ea typeface="+mn-ea"/>
              </a:rPr>
              <a:t>另一方面，要把教学跟其他一切非教学的现象区别开来。</a:t>
            </a:r>
            <a:r>
              <a:rPr lang="zh-CN" altLang="en-US" sz="1600" dirty="0">
                <a:latin typeface="+mn-ea"/>
                <a:ea typeface="+mn-ea"/>
              </a:rPr>
              <a:t>上述定义，基本达到了这样的抽象概括水平。这一定义所界定和指称的教学，可以全部囊括学校中形态多样的教学活动，无论什么样的具体科目和内容，也无论什么样的具体形式和方法，因为它们都必须是“教师教与学生学的统一”，都必须以知识的传授学习为基础去发展学生的智力、体力与个性。同时，又可以排除学校内外的各种与教学具有种种表面相似却存在根本差异的活动，比如学校中的社团活动，生活中成人与儿童间随时随地发生的授受活动等，因为它们都仅仅指向特定的知识与技艺，并且不具备严格固定的师生关系。 </a:t>
            </a:r>
          </a:p>
          <a:p>
            <a:pPr eaLnBrk="1" hangingPunct="1">
              <a:lnSpc>
                <a:spcPct val="150000"/>
              </a:lnSpc>
            </a:pPr>
            <a:r>
              <a:rPr lang="zh-CN" altLang="en-US" sz="1600" dirty="0">
                <a:latin typeface="+mn-ea"/>
                <a:ea typeface="+mn-ea"/>
              </a:rPr>
              <a:t>    </a:t>
            </a:r>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8" name="Rectangle 2"/>
          <p:cNvSpPr txBox="1">
            <a:spLocks noChangeArrowheads="1"/>
          </p:cNvSpPr>
          <p:nvPr/>
        </p:nvSpPr>
        <p:spPr bwMode="auto">
          <a:xfrm>
            <a:off x="789383" y="1423359"/>
            <a:ext cx="371006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3. </a:t>
            </a:r>
            <a:r>
              <a:rPr lang="zh-CN" altLang="en-US" dirty="0" smtClean="0">
                <a:solidFill>
                  <a:srgbClr val="C00000"/>
                </a:solidFill>
                <a:latin typeface="微软雅黑" panose="020B0503020204020204" pitchFamily="34" charset="-122"/>
                <a:ea typeface="微软雅黑" panose="020B0503020204020204" pitchFamily="34" charset="-122"/>
              </a:rPr>
              <a:t>课题界定</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865641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1"/>
          <p:cNvSpPr>
            <a:spLocks noChangeArrowheads="1"/>
          </p:cNvSpPr>
          <p:nvPr/>
        </p:nvSpPr>
        <p:spPr bwMode="auto">
          <a:xfrm>
            <a:off x="563351" y="1943100"/>
            <a:ext cx="8051730" cy="3794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ts val="3200"/>
              </a:lnSpc>
              <a:spcAft>
                <a:spcPts val="600"/>
              </a:spcAft>
            </a:pPr>
            <a:r>
              <a:rPr lang="zh-CN" altLang="en-US" sz="1600" b="1" dirty="0" smtClean="0"/>
              <a:t>课题：</a:t>
            </a:r>
            <a:r>
              <a:rPr lang="en-US" altLang="zh-CN" sz="1600" b="1" dirty="0" smtClean="0">
                <a:latin typeface="宋体" panose="02010600030101010101" pitchFamily="2" charset="-122"/>
              </a:rPr>
              <a:t>“</a:t>
            </a:r>
            <a:r>
              <a:rPr lang="zh-CN" altLang="en-US" sz="1600" b="1" dirty="0"/>
              <a:t>江苏省流动人口子女教育的城市融入状况及其策略研究</a:t>
            </a:r>
            <a:r>
              <a:rPr lang="en-US" altLang="zh-CN" sz="1600" b="1" dirty="0">
                <a:latin typeface="宋体" panose="02010600030101010101" pitchFamily="2" charset="-122"/>
              </a:rPr>
              <a:t>——</a:t>
            </a:r>
            <a:r>
              <a:rPr lang="zh-CN" altLang="en-US" sz="1600" b="1" dirty="0"/>
              <a:t>以苏南地区为例</a:t>
            </a:r>
            <a:r>
              <a:rPr lang="zh-CN" altLang="en-US" sz="1600" b="1" dirty="0" smtClean="0">
                <a:latin typeface="宋体" panose="02010600030101010101" pitchFamily="2" charset="-122"/>
              </a:rPr>
              <a:t>”</a:t>
            </a:r>
            <a:endParaRPr lang="en-US" altLang="zh-CN" sz="1600" b="1" dirty="0" smtClean="0">
              <a:latin typeface="宋体" panose="02010600030101010101" pitchFamily="2" charset="-122"/>
            </a:endParaRPr>
          </a:p>
          <a:p>
            <a:pPr algn="just" eaLnBrk="1" hangingPunct="1">
              <a:lnSpc>
                <a:spcPts val="3200"/>
              </a:lnSpc>
              <a:spcAft>
                <a:spcPts val="600"/>
              </a:spcAft>
            </a:pPr>
            <a:r>
              <a:rPr lang="en-US" altLang="zh-CN" sz="1600" b="1" dirty="0">
                <a:solidFill>
                  <a:srgbClr val="C00000"/>
                </a:solidFill>
                <a:latin typeface="宋体" panose="02010600030101010101" pitchFamily="2" charset="-122"/>
              </a:rPr>
              <a:t> </a:t>
            </a:r>
            <a:r>
              <a:rPr lang="en-US" altLang="zh-CN" sz="1600" b="1" dirty="0" smtClean="0">
                <a:solidFill>
                  <a:srgbClr val="C00000"/>
                </a:solidFill>
                <a:latin typeface="宋体" panose="02010600030101010101" pitchFamily="2" charset="-122"/>
              </a:rPr>
              <a:t>  </a:t>
            </a:r>
            <a:r>
              <a:rPr lang="zh-CN" altLang="en-US" sz="1600" b="1" dirty="0" smtClean="0">
                <a:solidFill>
                  <a:srgbClr val="C00000"/>
                </a:solidFill>
              </a:rPr>
              <a:t>  流动人口</a:t>
            </a:r>
            <a:r>
              <a:rPr lang="zh-CN" altLang="en-US" sz="1600" b="1" dirty="0">
                <a:solidFill>
                  <a:srgbClr val="C00000"/>
                </a:solidFill>
              </a:rPr>
              <a:t>子女：</a:t>
            </a:r>
            <a:r>
              <a:rPr lang="zh-CN" altLang="en-US" sz="1600" dirty="0">
                <a:latin typeface="宋体" panose="02010600030101010101" pitchFamily="2" charset="-122"/>
              </a:rPr>
              <a:t>本课题所说的流动人口</a:t>
            </a:r>
            <a:r>
              <a:rPr lang="en-US" altLang="zh-CN" sz="1600" dirty="0">
                <a:latin typeface="宋体" panose="02010600030101010101" pitchFamily="2" charset="-122"/>
              </a:rPr>
              <a:t>,</a:t>
            </a:r>
            <a:r>
              <a:rPr lang="zh-CN" altLang="en-US" sz="1600" dirty="0">
                <a:latin typeface="宋体" panose="02010600030101010101" pitchFamily="2" charset="-122"/>
              </a:rPr>
              <a:t>不包括城市人才引进和招商引资而从异地流入的人口</a:t>
            </a:r>
            <a:r>
              <a:rPr lang="en-US" altLang="zh-CN" sz="1600" dirty="0">
                <a:latin typeface="宋体" panose="02010600030101010101" pitchFamily="2" charset="-122"/>
              </a:rPr>
              <a:t>,</a:t>
            </a:r>
            <a:r>
              <a:rPr lang="zh-CN" altLang="en-US" sz="1600" dirty="0">
                <a:latin typeface="宋体" panose="02010600030101010101" pitchFamily="2" charset="-122"/>
              </a:rPr>
              <a:t>也不包括在城市购置物业的高收入流动人口，主要是指从乡村进城务工的农民，包括工业（如制造业、建筑业）中的从业人员；城市低端服务业中的个体从业人员（如酒店服务员）。部分从事各种经营活动的人员（如自由市场的小商小贩），其中较大规模的私营企业主除外。“流动人口子女”是指上述人员年龄在</a:t>
            </a:r>
            <a:r>
              <a:rPr lang="en-US" altLang="zh-CN" sz="1600" dirty="0">
                <a:latin typeface="宋体" panose="02010600030101010101" pitchFamily="2" charset="-122"/>
              </a:rPr>
              <a:t>18</a:t>
            </a:r>
            <a:r>
              <a:rPr lang="zh-CN" altLang="en-US" sz="1600" dirty="0">
                <a:latin typeface="宋体" panose="02010600030101010101" pitchFamily="2" charset="-122"/>
              </a:rPr>
              <a:t>周岁及以下的跟随进城子女。流动人口子女“教育的城市融入”（简称“教育融城”）指的是流动人口子女接受和城市居民子女一样的教育的状态，是乡</a:t>
            </a:r>
            <a:r>
              <a:rPr lang="en-US" altLang="zh-CN" sz="1600" dirty="0">
                <a:latin typeface="宋体" panose="02010600030101010101" pitchFamily="2" charset="-122"/>
              </a:rPr>
              <a:t>-</a:t>
            </a:r>
            <a:r>
              <a:rPr lang="zh-CN" altLang="en-US" sz="1600" dirty="0">
                <a:latin typeface="宋体" panose="02010600030101010101" pitchFamily="2" charset="-122"/>
              </a:rPr>
              <a:t>城移民融入城市的主要途径，也是评价乡</a:t>
            </a:r>
            <a:r>
              <a:rPr lang="en-US" altLang="zh-CN" sz="1600" dirty="0">
                <a:latin typeface="宋体" panose="02010600030101010101" pitchFamily="2" charset="-122"/>
              </a:rPr>
              <a:t>-</a:t>
            </a:r>
            <a:r>
              <a:rPr lang="zh-CN" altLang="en-US" sz="1600" dirty="0">
                <a:latin typeface="宋体" panose="02010600030101010101" pitchFamily="2" charset="-122"/>
              </a:rPr>
              <a:t>城移民城市融入程度的主要指标</a:t>
            </a:r>
            <a:r>
              <a:rPr lang="zh-CN" altLang="en-US" sz="1600" dirty="0" smtClean="0">
                <a:latin typeface="宋体" panose="02010600030101010101" pitchFamily="2" charset="-122"/>
              </a:rPr>
              <a:t>。</a:t>
            </a:r>
            <a:r>
              <a:rPr lang="en-US" altLang="zh-CN" sz="1600" dirty="0" smtClean="0">
                <a:latin typeface="宋体" panose="02010600030101010101" pitchFamily="2" charset="-122"/>
              </a:rPr>
              <a:t> </a:t>
            </a:r>
            <a:endParaRPr lang="zh-CN" altLang="en-US" sz="1600" dirty="0">
              <a:latin typeface="宋体" panose="02010600030101010101" pitchFamily="2" charset="-122"/>
            </a:endParaRPr>
          </a:p>
        </p:txBody>
      </p:sp>
      <p:sp>
        <p:nvSpPr>
          <p:cNvPr id="7" name="文本框 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8" name="Rectangle 2"/>
          <p:cNvSpPr txBox="1">
            <a:spLocks noChangeArrowheads="1"/>
          </p:cNvSpPr>
          <p:nvPr/>
        </p:nvSpPr>
        <p:spPr bwMode="auto">
          <a:xfrm>
            <a:off x="789383" y="1423359"/>
            <a:ext cx="371006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3. </a:t>
            </a:r>
            <a:r>
              <a:rPr lang="zh-CN" altLang="en-US" dirty="0" smtClean="0">
                <a:solidFill>
                  <a:srgbClr val="C00000"/>
                </a:solidFill>
                <a:latin typeface="微软雅黑" panose="020B0503020204020204" pitchFamily="34" charset="-122"/>
                <a:ea typeface="微软雅黑" panose="020B0503020204020204" pitchFamily="34" charset="-122"/>
              </a:rPr>
              <a:t>课题界定</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1022192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矩形 1"/>
          <p:cNvSpPr>
            <a:spLocks noChangeArrowheads="1"/>
          </p:cNvSpPr>
          <p:nvPr/>
        </p:nvSpPr>
        <p:spPr bwMode="auto">
          <a:xfrm>
            <a:off x="534883" y="1897813"/>
            <a:ext cx="8160882" cy="407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20000"/>
              </a:lnSpc>
              <a:spcAft>
                <a:spcPts val="600"/>
              </a:spcAft>
            </a:pPr>
            <a:r>
              <a:rPr lang="zh-CN" altLang="en-US" sz="1400" b="1" dirty="0" smtClean="0">
                <a:latin typeface="宋体" panose="02010600030101010101" pitchFamily="2" charset="-122"/>
              </a:rPr>
              <a:t>课题：职业学校</a:t>
            </a:r>
            <a:r>
              <a:rPr lang="zh-CN" altLang="en-US" sz="1400" b="1" dirty="0">
                <a:latin typeface="宋体" panose="02010600030101010101" pitchFamily="2" charset="-122"/>
              </a:rPr>
              <a:t>英语分层递进教学研究 </a:t>
            </a:r>
          </a:p>
          <a:p>
            <a:pPr algn="just" eaLnBrk="1" hangingPunct="1">
              <a:lnSpc>
                <a:spcPct val="135000"/>
              </a:lnSpc>
              <a:spcAft>
                <a:spcPts val="600"/>
              </a:spcAft>
            </a:pPr>
            <a:r>
              <a:rPr lang="zh-CN" altLang="en-US" sz="1400" dirty="0"/>
              <a:t>       </a:t>
            </a:r>
            <a:r>
              <a:rPr lang="zh-CN" altLang="en-US" sz="1400" b="1" dirty="0">
                <a:solidFill>
                  <a:srgbClr val="C00000"/>
                </a:solidFill>
                <a:latin typeface="宋体" panose="02010600030101010101" pitchFamily="2" charset="-122"/>
              </a:rPr>
              <a:t>分层教学法</a:t>
            </a:r>
            <a:r>
              <a:rPr lang="zh-CN" altLang="en-US" sz="1400" dirty="0">
                <a:solidFill>
                  <a:srgbClr val="C00000"/>
                </a:solidFill>
                <a:latin typeface="宋体" panose="02010600030101010101" pitchFamily="2" charset="-122"/>
              </a:rPr>
              <a:t>，</a:t>
            </a:r>
            <a:r>
              <a:rPr lang="zh-CN" altLang="en-US" sz="1400" dirty="0">
                <a:latin typeface="宋体" panose="02010600030101010101" pitchFamily="2" charset="-122"/>
              </a:rPr>
              <a:t>就是教师充分考虑到学生中存在的差异程度，综合考虑每个学生的智力、非智力等因素，把全班学生分为短期性的（即处于发展变化状态而短期内又相对稳定的）</a:t>
            </a:r>
            <a:r>
              <a:rPr lang="en-US" altLang="zh-CN" sz="1400" dirty="0">
                <a:latin typeface="宋体" panose="02010600030101010101" pitchFamily="2" charset="-122"/>
              </a:rPr>
              <a:t>A</a:t>
            </a:r>
            <a:r>
              <a:rPr lang="zh-CN" altLang="en-US" sz="1400" dirty="0">
                <a:latin typeface="宋体" panose="02010600030101010101" pitchFamily="2" charset="-122"/>
              </a:rPr>
              <a:t>、</a:t>
            </a:r>
            <a:r>
              <a:rPr lang="en-US" altLang="zh-CN" sz="1400" dirty="0">
                <a:latin typeface="宋体" panose="02010600030101010101" pitchFamily="2" charset="-122"/>
              </a:rPr>
              <a:t>B</a:t>
            </a:r>
            <a:r>
              <a:rPr lang="zh-CN" altLang="en-US" sz="1400" dirty="0">
                <a:latin typeface="宋体" panose="02010600030101010101" pitchFamily="2" charset="-122"/>
              </a:rPr>
              <a:t>、</a:t>
            </a:r>
            <a:r>
              <a:rPr lang="en-US" altLang="zh-CN" sz="1400" dirty="0">
                <a:latin typeface="宋体" panose="02010600030101010101" pitchFamily="2" charset="-122"/>
              </a:rPr>
              <a:t>C</a:t>
            </a:r>
            <a:r>
              <a:rPr lang="zh-CN" altLang="en-US" sz="1400" dirty="0">
                <a:latin typeface="宋体" panose="02010600030101010101" pitchFamily="2" charset="-122"/>
              </a:rPr>
              <a:t>三个层次，并依据学生群体的差异，区别对待地制定分层教学目标、设计分层教案、采取分层施教、进行分层评价，并有针对性地加强对不同层次学生的学习指导，从而大面积提高教学质量的方法。</a:t>
            </a:r>
            <a:endParaRPr lang="en-US" altLang="zh-CN" sz="1400" dirty="0">
              <a:latin typeface="宋体" panose="02010600030101010101" pitchFamily="2" charset="-122"/>
            </a:endParaRPr>
          </a:p>
          <a:p>
            <a:pPr algn="just" eaLnBrk="1" hangingPunct="1">
              <a:lnSpc>
                <a:spcPct val="135000"/>
              </a:lnSpc>
              <a:spcAft>
                <a:spcPts val="600"/>
              </a:spcAft>
            </a:pPr>
            <a:r>
              <a:rPr lang="zh-CN" altLang="en-US" sz="1400" dirty="0">
                <a:latin typeface="宋体" panose="02010600030101010101" pitchFamily="2" charset="-122"/>
              </a:rPr>
              <a:t>    </a:t>
            </a:r>
            <a:r>
              <a:rPr lang="zh-CN" altLang="en-US" sz="1400" b="1" dirty="0">
                <a:solidFill>
                  <a:srgbClr val="C00000"/>
                </a:solidFill>
                <a:latin typeface="宋体" panose="02010600030101010101" pitchFamily="2" charset="-122"/>
              </a:rPr>
              <a:t>递进</a:t>
            </a:r>
            <a:r>
              <a:rPr lang="zh-CN" altLang="en-US" sz="1400" dirty="0">
                <a:latin typeface="宋体" panose="02010600030101010101" pitchFamily="2" charset="-122"/>
              </a:rPr>
              <a:t>是针对学生的个体差异，在学生分层的基础上，通过有针对性地进行分层备课，分层授课，分层训练，分层辅导、分层评价，最大限度地调动各层次学生的学习积极性，使学生在原有基础上得到相应的变化和发展。</a:t>
            </a:r>
            <a:endParaRPr lang="en-US" altLang="zh-CN" sz="1400" dirty="0">
              <a:latin typeface="宋体" panose="02010600030101010101" pitchFamily="2" charset="-122"/>
            </a:endParaRPr>
          </a:p>
          <a:p>
            <a:pPr algn="just" eaLnBrk="1" hangingPunct="1">
              <a:lnSpc>
                <a:spcPct val="135000"/>
              </a:lnSpc>
              <a:spcAft>
                <a:spcPts val="600"/>
              </a:spcAft>
            </a:pPr>
            <a:r>
              <a:rPr lang="zh-CN" altLang="en-US" sz="1400" dirty="0">
                <a:latin typeface="宋体" panose="02010600030101010101" pitchFamily="2" charset="-122"/>
              </a:rPr>
              <a:t>    </a:t>
            </a:r>
            <a:r>
              <a:rPr lang="zh-CN" altLang="en-US" sz="1400" b="1" dirty="0">
                <a:solidFill>
                  <a:srgbClr val="C00000"/>
                </a:solidFill>
                <a:latin typeface="宋体" panose="02010600030101010101" pitchFamily="2" charset="-122"/>
              </a:rPr>
              <a:t>职业学校英语分层递进教学研究</a:t>
            </a:r>
            <a:r>
              <a:rPr lang="zh-CN" altLang="en-US" sz="1400" dirty="0">
                <a:latin typeface="宋体" panose="02010600030101010101" pitchFamily="2" charset="-122"/>
              </a:rPr>
              <a:t>是指在职业学校英语教学中，在班级授课制条件下，适应学生差异，教师根据学生现有的知识、能力水平和潜力倾向，把学生科学地分成几组各自水平相近的群体并区别对待，这些群体在教师恰当的分层策略和相互作用中得到最好的发展和提高。其主要目的在于提高学生素质的课堂教学。这种实践的依据是，学生有差异，教师要为适应学生的差异而教，要根据“学生之间的差异是可开发利用的教学资源”这一理论来做出有效的探索。</a:t>
            </a:r>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8" name="Rectangle 2"/>
          <p:cNvSpPr txBox="1">
            <a:spLocks noChangeArrowheads="1"/>
          </p:cNvSpPr>
          <p:nvPr/>
        </p:nvSpPr>
        <p:spPr bwMode="auto">
          <a:xfrm>
            <a:off x="789383" y="1423359"/>
            <a:ext cx="371006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3. </a:t>
            </a:r>
            <a:r>
              <a:rPr lang="zh-CN" altLang="en-US" dirty="0" smtClean="0">
                <a:solidFill>
                  <a:srgbClr val="C00000"/>
                </a:solidFill>
                <a:latin typeface="微软雅黑" panose="020B0503020204020204" pitchFamily="34" charset="-122"/>
                <a:ea typeface="微软雅黑" panose="020B0503020204020204" pitchFamily="34" charset="-122"/>
              </a:rPr>
              <a:t>课题界定</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7645811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1"/>
          <p:cNvSpPr>
            <a:spLocks noChangeArrowheads="1"/>
          </p:cNvSpPr>
          <p:nvPr/>
        </p:nvSpPr>
        <p:spPr bwMode="auto">
          <a:xfrm>
            <a:off x="2679445" y="1429467"/>
            <a:ext cx="39437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dirty="0">
                <a:latin typeface="微软雅黑" panose="020B0503020204020204" pitchFamily="34" charset="-122"/>
                <a:ea typeface="微软雅黑" panose="020B0503020204020204" pitchFamily="34" charset="-122"/>
              </a:rPr>
              <a:t>“</a:t>
            </a:r>
            <a:r>
              <a:rPr lang="zh-CN" altLang="en-US" b="1" dirty="0">
                <a:latin typeface="微软雅黑" panose="020B0503020204020204" pitchFamily="34" charset="-122"/>
                <a:ea typeface="微软雅黑" panose="020B0503020204020204" pitchFamily="34" charset="-122"/>
              </a:rPr>
              <a:t>核心概念界定”</a:t>
            </a:r>
            <a:r>
              <a:rPr lang="zh-CN" altLang="en-US" b="1" dirty="0" smtClean="0">
                <a:latin typeface="微软雅黑" panose="020B0503020204020204" pitchFamily="34" charset="-122"/>
                <a:ea typeface="微软雅黑" panose="020B0503020204020204" pitchFamily="34" charset="-122"/>
              </a:rPr>
              <a:t>部分主要存在问题</a:t>
            </a:r>
            <a:r>
              <a:rPr lang="en-US" altLang="zh-CN" b="1" dirty="0">
                <a:latin typeface="微软雅黑" panose="020B0503020204020204" pitchFamily="34" charset="-122"/>
                <a:ea typeface="微软雅黑" panose="020B0503020204020204" pitchFamily="34" charset="-122"/>
              </a:rPr>
              <a:t>:</a:t>
            </a:r>
            <a:endParaRPr lang="zh-CN" altLang="en-US" b="1" dirty="0">
              <a:latin typeface="微软雅黑" panose="020B0503020204020204" pitchFamily="34" charset="-122"/>
              <a:ea typeface="微软雅黑" panose="020B0503020204020204" pitchFamily="34" charset="-122"/>
            </a:endParaRPr>
          </a:p>
        </p:txBody>
      </p:sp>
      <p:sp>
        <p:nvSpPr>
          <p:cNvPr id="8" name="矩形 2"/>
          <p:cNvSpPr>
            <a:spLocks noChangeArrowheads="1"/>
          </p:cNvSpPr>
          <p:nvPr/>
        </p:nvSpPr>
        <p:spPr bwMode="auto">
          <a:xfrm>
            <a:off x="617737" y="2049613"/>
            <a:ext cx="7924800" cy="40850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35000"/>
              </a:lnSpc>
              <a:spcAft>
                <a:spcPts val="600"/>
              </a:spcAft>
            </a:pPr>
            <a:r>
              <a:rPr lang="en-US" altLang="zh-CN" dirty="0">
                <a:latin typeface="宋体" panose="02010600030101010101" pitchFamily="2" charset="-122"/>
                <a:cs typeface="Arial" panose="020B0604020202020204" pitchFamily="34" charset="0"/>
              </a:rPr>
              <a:t>   </a:t>
            </a:r>
            <a:r>
              <a:rPr lang="en-US" altLang="zh-CN" dirty="0" smtClean="0">
                <a:latin typeface="宋体" panose="02010600030101010101" pitchFamily="2" charset="-122"/>
                <a:cs typeface="Arial" panose="020B0604020202020204" pitchFamily="34" charset="0"/>
              </a:rPr>
              <a:t> </a:t>
            </a:r>
            <a:r>
              <a:rPr lang="zh-CN" altLang="en-US" b="1" dirty="0" smtClean="0">
                <a:solidFill>
                  <a:srgbClr val="0070C0"/>
                </a:solidFill>
                <a:latin typeface="宋体" panose="02010600030101010101" pitchFamily="2" charset="-122"/>
                <a:cs typeface="Arial" panose="020B0604020202020204" pitchFamily="34" charset="0"/>
              </a:rPr>
              <a:t>（一）</a:t>
            </a:r>
            <a:r>
              <a:rPr lang="en-US" altLang="zh-CN" b="1" dirty="0" smtClean="0">
                <a:solidFill>
                  <a:srgbClr val="0070C0"/>
                </a:solidFill>
                <a:latin typeface="宋体" panose="02010600030101010101" pitchFamily="2" charset="-122"/>
                <a:cs typeface="Arial" panose="020B0604020202020204" pitchFamily="34" charset="0"/>
              </a:rPr>
              <a:t>“</a:t>
            </a:r>
            <a:r>
              <a:rPr lang="zh-CN" altLang="en-US" b="1" dirty="0">
                <a:solidFill>
                  <a:srgbClr val="0070C0"/>
                </a:solidFill>
                <a:cs typeface="Arial" panose="020B0604020202020204" pitchFamily="34" charset="0"/>
              </a:rPr>
              <a:t>三定</a:t>
            </a:r>
            <a:r>
              <a:rPr lang="zh-CN" altLang="en-US" b="1" dirty="0">
                <a:solidFill>
                  <a:srgbClr val="0070C0"/>
                </a:solidFill>
                <a:latin typeface="宋体" panose="02010600030101010101" pitchFamily="2" charset="-122"/>
                <a:cs typeface="Arial" panose="020B0604020202020204" pitchFamily="34" charset="0"/>
              </a:rPr>
              <a:t>”</a:t>
            </a:r>
            <a:r>
              <a:rPr lang="zh-CN" altLang="en-US" b="1" dirty="0">
                <a:solidFill>
                  <a:srgbClr val="0070C0"/>
                </a:solidFill>
                <a:cs typeface="Arial" panose="020B0604020202020204" pitchFamily="34" charset="0"/>
              </a:rPr>
              <a:t>意识不强</a:t>
            </a:r>
          </a:p>
          <a:p>
            <a:pPr algn="just" eaLnBrk="1" hangingPunct="1">
              <a:lnSpc>
                <a:spcPct val="135000"/>
              </a:lnSpc>
              <a:spcAft>
                <a:spcPts val="600"/>
              </a:spcAft>
            </a:pPr>
            <a:r>
              <a:rPr lang="zh-CN" altLang="en-US" dirty="0">
                <a:cs typeface="Arial" panose="020B0604020202020204" pitchFamily="34" charset="0"/>
              </a:rPr>
              <a:t>        </a:t>
            </a:r>
            <a:r>
              <a:rPr lang="zh-CN" altLang="en-US" b="1" dirty="0">
                <a:solidFill>
                  <a:srgbClr val="C00000"/>
                </a:solidFill>
                <a:latin typeface="宋体" panose="02010600030101010101" pitchFamily="2" charset="-122"/>
                <a:cs typeface="Arial" panose="020B0604020202020204" pitchFamily="34" charset="0"/>
              </a:rPr>
              <a:t>定界</a:t>
            </a:r>
            <a:r>
              <a:rPr lang="en-US" altLang="zh-CN" dirty="0" smtClean="0">
                <a:latin typeface="宋体" panose="02010600030101010101" pitchFamily="2" charset="-122"/>
                <a:cs typeface="Arial" panose="020B0604020202020204" pitchFamily="34" charset="0"/>
              </a:rPr>
              <a:t>——</a:t>
            </a:r>
            <a:r>
              <a:rPr lang="zh-CN" altLang="en-US" dirty="0" smtClean="0">
                <a:latin typeface="宋体" panose="02010600030101010101" pitchFamily="2" charset="-122"/>
                <a:cs typeface="Arial" panose="020B0604020202020204" pitchFamily="34" charset="0"/>
              </a:rPr>
              <a:t>也就是</a:t>
            </a:r>
            <a:r>
              <a:rPr lang="zh-CN" altLang="en-US" dirty="0">
                <a:latin typeface="宋体" panose="02010600030101010101" pitchFamily="2" charset="-122"/>
                <a:cs typeface="Arial" panose="020B0604020202020204" pitchFamily="34" charset="0"/>
              </a:rPr>
              <a:t>要根据条件和可能，确定一个研究的合理范围，以便框住自己的研究边界，以免随便越界。其实就是收缩和扩展研究边界和范围，以此促进课题研究向广度或深度进行。</a:t>
            </a:r>
          </a:p>
          <a:p>
            <a:pPr algn="just" eaLnBrk="1" hangingPunct="1">
              <a:lnSpc>
                <a:spcPct val="135000"/>
              </a:lnSpc>
              <a:spcAft>
                <a:spcPts val="600"/>
              </a:spcAft>
            </a:pPr>
            <a:r>
              <a:rPr lang="zh-CN" altLang="en-US" dirty="0">
                <a:latin typeface="宋体" panose="02010600030101010101" pitchFamily="2" charset="-122"/>
                <a:cs typeface="Arial" panose="020B0604020202020204" pitchFamily="34" charset="0"/>
              </a:rPr>
              <a:t>    </a:t>
            </a:r>
            <a:r>
              <a:rPr lang="zh-CN" altLang="en-US" b="1" dirty="0">
                <a:solidFill>
                  <a:srgbClr val="C00000"/>
                </a:solidFill>
                <a:latin typeface="宋体" panose="02010600030101010101" pitchFamily="2" charset="-122"/>
                <a:cs typeface="Arial" panose="020B0604020202020204" pitchFamily="34" charset="0"/>
              </a:rPr>
              <a:t>定标</a:t>
            </a:r>
            <a:r>
              <a:rPr lang="en-US" altLang="zh-CN" dirty="0" smtClean="0">
                <a:latin typeface="宋体" panose="02010600030101010101" pitchFamily="2" charset="-122"/>
                <a:cs typeface="Arial" panose="020B0604020202020204" pitchFamily="34" charset="0"/>
              </a:rPr>
              <a:t>——</a:t>
            </a:r>
            <a:r>
              <a:rPr lang="zh-CN" altLang="en-US" dirty="0" smtClean="0">
                <a:latin typeface="宋体" panose="02010600030101010101" pitchFamily="2" charset="-122"/>
                <a:cs typeface="Arial" panose="020B0604020202020204" pitchFamily="34" charset="0"/>
              </a:rPr>
              <a:t>也就是</a:t>
            </a:r>
            <a:r>
              <a:rPr lang="zh-CN" altLang="en-US" dirty="0">
                <a:latin typeface="宋体" panose="02010600030101010101" pitchFamily="2" charset="-122"/>
                <a:cs typeface="Arial" panose="020B0604020202020204" pitchFamily="34" charset="0"/>
              </a:rPr>
              <a:t>确定判断事物的标准。对不能量化的概念，定标和定义实际是一回事，两者合二为一，定义本身即为一种定性的标准；如果可以量化，那么二者又有一定区别。比如“有效教学”。</a:t>
            </a:r>
          </a:p>
          <a:p>
            <a:pPr algn="just" eaLnBrk="1" hangingPunct="1">
              <a:lnSpc>
                <a:spcPct val="135000"/>
              </a:lnSpc>
              <a:spcAft>
                <a:spcPts val="600"/>
              </a:spcAft>
            </a:pPr>
            <a:r>
              <a:rPr lang="zh-CN" altLang="en-US" dirty="0">
                <a:latin typeface="宋体" panose="02010600030101010101" pitchFamily="2" charset="-122"/>
                <a:cs typeface="Arial" panose="020B0604020202020204" pitchFamily="34" charset="0"/>
              </a:rPr>
              <a:t>    </a:t>
            </a:r>
            <a:r>
              <a:rPr lang="zh-CN" altLang="en-US" b="1" dirty="0">
                <a:solidFill>
                  <a:srgbClr val="C00000"/>
                </a:solidFill>
                <a:latin typeface="宋体" panose="02010600030101010101" pitchFamily="2" charset="-122"/>
                <a:cs typeface="Arial" panose="020B0604020202020204" pitchFamily="34" charset="0"/>
              </a:rPr>
              <a:t>定义</a:t>
            </a:r>
            <a:r>
              <a:rPr lang="en-US" altLang="zh-CN" dirty="0" smtClean="0">
                <a:latin typeface="宋体" panose="02010600030101010101" pitchFamily="2" charset="-122"/>
                <a:cs typeface="Arial" panose="020B0604020202020204" pitchFamily="34" charset="0"/>
              </a:rPr>
              <a:t>——</a:t>
            </a:r>
            <a:r>
              <a:rPr lang="zh-CN" altLang="en-US" dirty="0" smtClean="0">
                <a:latin typeface="宋体" panose="02010600030101010101" pitchFamily="2" charset="-122"/>
                <a:cs typeface="Arial" panose="020B0604020202020204" pitchFamily="34" charset="0"/>
              </a:rPr>
              <a:t>对</a:t>
            </a:r>
            <a:r>
              <a:rPr lang="zh-CN" altLang="en-US" dirty="0">
                <a:latin typeface="宋体" panose="02010600030101010101" pitchFamily="2" charset="-122"/>
                <a:cs typeface="Arial" panose="020B0604020202020204" pitchFamily="34" charset="0"/>
              </a:rPr>
              <a:t>一种事物的本质特征或一个概念的内涵和外延的确切而简要的说明。</a:t>
            </a:r>
          </a:p>
          <a:p>
            <a:pPr algn="just" eaLnBrk="1" hangingPunct="1">
              <a:lnSpc>
                <a:spcPct val="135000"/>
              </a:lnSpc>
            </a:pPr>
            <a:endParaRPr lang="zh-CN" altLang="en-US" dirty="0">
              <a:latin typeface="宋体" panose="02010600030101010101" pitchFamily="2" charset="-122"/>
              <a:cs typeface="Arial" panose="020B0604020202020204" pitchFamily="34" charset="0"/>
            </a:endParaRPr>
          </a:p>
        </p:txBody>
      </p:sp>
      <p:sp>
        <p:nvSpPr>
          <p:cNvPr id="7" name="文本框 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3" y="1423359"/>
            <a:ext cx="371006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3. </a:t>
            </a:r>
            <a:r>
              <a:rPr lang="zh-CN" altLang="en-US" dirty="0" smtClean="0">
                <a:solidFill>
                  <a:srgbClr val="C00000"/>
                </a:solidFill>
                <a:latin typeface="微软雅黑" panose="020B0503020204020204" pitchFamily="34" charset="-122"/>
                <a:ea typeface="微软雅黑" panose="020B0503020204020204" pitchFamily="34" charset="-122"/>
              </a:rPr>
              <a:t>课题界定</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6208749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矩形 1"/>
          <p:cNvSpPr>
            <a:spLocks noChangeArrowheads="1"/>
          </p:cNvSpPr>
          <p:nvPr/>
        </p:nvSpPr>
        <p:spPr bwMode="auto">
          <a:xfrm>
            <a:off x="599093" y="1897813"/>
            <a:ext cx="7800718" cy="3990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ea typeface="宋体" panose="02010600030101010101" pitchFamily="2" charset="-122"/>
              </a:defRPr>
            </a:lvl1pPr>
            <a:lvl2pPr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lvl="1" algn="just" eaLnBrk="1" hangingPunct="1">
              <a:lnSpc>
                <a:spcPts val="2800"/>
              </a:lnSpc>
              <a:spcAft>
                <a:spcPts val="600"/>
              </a:spcAft>
            </a:pPr>
            <a:r>
              <a:rPr lang="en-US" altLang="zh-CN" sz="1600" b="1" dirty="0">
                <a:solidFill>
                  <a:srgbClr val="262673"/>
                </a:solidFill>
                <a:latin typeface="宋体" panose="02010600030101010101" pitchFamily="2" charset="-122"/>
              </a:rPr>
              <a:t>  </a:t>
            </a:r>
            <a:r>
              <a:rPr lang="zh-CN" altLang="en-US" sz="1600" b="1" dirty="0" smtClean="0">
                <a:solidFill>
                  <a:srgbClr val="0070C0"/>
                </a:solidFill>
                <a:latin typeface="宋体" panose="02010600030101010101" pitchFamily="2" charset="-122"/>
              </a:rPr>
              <a:t>（二）缺乏</a:t>
            </a:r>
            <a:r>
              <a:rPr lang="zh-CN" altLang="en-US" sz="1600" b="1" dirty="0">
                <a:solidFill>
                  <a:srgbClr val="0070C0"/>
                </a:solidFill>
                <a:latin typeface="宋体" panose="02010600030101010101" pitchFamily="2" charset="-122"/>
              </a:rPr>
              <a:t>明确的定义</a:t>
            </a:r>
            <a:endParaRPr lang="en-US" altLang="zh-CN" sz="1600" b="1" dirty="0">
              <a:solidFill>
                <a:srgbClr val="0070C0"/>
              </a:solidFill>
              <a:latin typeface="宋体" panose="02010600030101010101" pitchFamily="2" charset="-122"/>
            </a:endParaRPr>
          </a:p>
          <a:p>
            <a:pPr marL="0" lvl="1" algn="just" eaLnBrk="1" hangingPunct="1">
              <a:lnSpc>
                <a:spcPts val="2800"/>
              </a:lnSpc>
              <a:spcAft>
                <a:spcPts val="600"/>
              </a:spcAft>
            </a:pPr>
            <a:r>
              <a:rPr lang="zh-CN" altLang="en-US" sz="1600" dirty="0" smtClean="0">
                <a:latin typeface="宋体" panose="02010600030101010101" pitchFamily="2" charset="-122"/>
              </a:rPr>
              <a:t>    </a:t>
            </a:r>
            <a:r>
              <a:rPr lang="zh-CN" altLang="zh-CN" sz="1600" b="1" dirty="0">
                <a:solidFill>
                  <a:srgbClr val="C00000"/>
                </a:solidFill>
                <a:latin typeface="宋体" panose="02010600030101010101" pitchFamily="2" charset="-122"/>
              </a:rPr>
              <a:t>很多课题</a:t>
            </a:r>
            <a:r>
              <a:rPr lang="zh-CN" altLang="en-US" sz="1600" b="1" dirty="0">
                <a:solidFill>
                  <a:srgbClr val="C00000"/>
                </a:solidFill>
                <a:latin typeface="宋体" panose="02010600030101010101" pitchFamily="2" charset="-122"/>
              </a:rPr>
              <a:t>申报书</a:t>
            </a:r>
            <a:r>
              <a:rPr lang="zh-CN" altLang="zh-CN" sz="1600" b="1" dirty="0">
                <a:solidFill>
                  <a:srgbClr val="C00000"/>
                </a:solidFill>
                <a:latin typeface="宋体" panose="02010600030101010101" pitchFamily="2" charset="-122"/>
              </a:rPr>
              <a:t>的概念缺乏明确的定义表达，或者说缺乏明确有力的判断。</a:t>
            </a:r>
            <a:endParaRPr lang="zh-CN" altLang="en-US" sz="1600" b="1" dirty="0">
              <a:solidFill>
                <a:srgbClr val="C00000"/>
              </a:solidFill>
              <a:latin typeface="宋体" panose="02010600030101010101" pitchFamily="2" charset="-122"/>
            </a:endParaRPr>
          </a:p>
          <a:p>
            <a:pPr marL="0" lvl="1" algn="just" eaLnBrk="1" hangingPunct="1">
              <a:lnSpc>
                <a:spcPts val="2800"/>
              </a:lnSpc>
              <a:spcAft>
                <a:spcPts val="600"/>
              </a:spcAft>
            </a:pPr>
            <a:r>
              <a:rPr lang="zh-CN" altLang="en-US" sz="1600" dirty="0">
                <a:latin typeface="宋体" panose="02010600030101010101" pitchFamily="2" charset="-122"/>
              </a:rPr>
              <a:t>    比如课题“促进职业学校教师在行动研究中实现专业自主发展的探索”。课题主持人对“教师专业自主发展”概念的界定如下：</a:t>
            </a:r>
          </a:p>
          <a:p>
            <a:pPr marL="0" lvl="1" algn="just" eaLnBrk="1" hangingPunct="1">
              <a:lnSpc>
                <a:spcPts val="2800"/>
              </a:lnSpc>
              <a:spcAft>
                <a:spcPts val="600"/>
              </a:spcAft>
            </a:pPr>
            <a:r>
              <a:rPr lang="zh-CN" altLang="en-US" sz="1600" dirty="0">
                <a:latin typeface="宋体" panose="02010600030101010101" pitchFamily="2" charset="-122"/>
              </a:rPr>
              <a:t>   “教师专业自主发展”不仅包含传统意义上教师从事教学工作所需的内容，而且能够从对自己的专业发展负责的角度，主动将自己教育教学中面临的突出问题转化为研究课题，实现研究与日常工作的有机结合，研究与行动一体化，围绕研究问题、筛选学习内容，制定适合自己的研究计划与目标，使行动研究的过程既是解决实际问题、落实计划目标、提高教育教学质量的过程，同时也是教师专业自主发展的过程。</a:t>
            </a:r>
          </a:p>
          <a:p>
            <a:pPr marL="0" lvl="1" algn="just" eaLnBrk="1" hangingPunct="1">
              <a:lnSpc>
                <a:spcPts val="2800"/>
              </a:lnSpc>
              <a:spcAft>
                <a:spcPts val="600"/>
              </a:spcAft>
            </a:pPr>
            <a:r>
              <a:rPr lang="zh-CN" altLang="en-US" sz="1600" dirty="0">
                <a:latin typeface="宋体" panose="02010600030101010101" pitchFamily="2" charset="-122"/>
              </a:rPr>
              <a:t>    </a:t>
            </a:r>
            <a:r>
              <a:rPr lang="zh-CN" altLang="en-US" sz="1600" b="1" dirty="0">
                <a:solidFill>
                  <a:srgbClr val="C00000"/>
                </a:solidFill>
                <a:latin typeface="宋体" panose="02010600030101010101" pitchFamily="2" charset="-122"/>
              </a:rPr>
              <a:t>既有界定过宽的毛病，又有定义飘忽的毛病。</a:t>
            </a:r>
          </a:p>
        </p:txBody>
      </p:sp>
      <p:sp>
        <p:nvSpPr>
          <p:cNvPr id="8" name="矩形 1"/>
          <p:cNvSpPr>
            <a:spLocks noChangeArrowheads="1"/>
          </p:cNvSpPr>
          <p:nvPr/>
        </p:nvSpPr>
        <p:spPr bwMode="auto">
          <a:xfrm>
            <a:off x="2679445" y="1429467"/>
            <a:ext cx="39437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dirty="0">
                <a:latin typeface="微软雅黑" panose="020B0503020204020204" pitchFamily="34" charset="-122"/>
                <a:ea typeface="微软雅黑" panose="020B0503020204020204" pitchFamily="34" charset="-122"/>
              </a:rPr>
              <a:t>“</a:t>
            </a:r>
            <a:r>
              <a:rPr lang="zh-CN" altLang="en-US" b="1" dirty="0">
                <a:latin typeface="微软雅黑" panose="020B0503020204020204" pitchFamily="34" charset="-122"/>
                <a:ea typeface="微软雅黑" panose="020B0503020204020204" pitchFamily="34" charset="-122"/>
              </a:rPr>
              <a:t>核心概念界定”</a:t>
            </a:r>
            <a:r>
              <a:rPr lang="zh-CN" altLang="en-US" b="1" dirty="0" smtClean="0">
                <a:latin typeface="微软雅黑" panose="020B0503020204020204" pitchFamily="34" charset="-122"/>
                <a:ea typeface="微软雅黑" panose="020B0503020204020204" pitchFamily="34" charset="-122"/>
              </a:rPr>
              <a:t>部分主要存在问题</a:t>
            </a:r>
            <a:r>
              <a:rPr lang="en-US" altLang="zh-CN" b="1" dirty="0">
                <a:latin typeface="微软雅黑" panose="020B0503020204020204" pitchFamily="34" charset="-122"/>
                <a:ea typeface="微软雅黑" panose="020B0503020204020204" pitchFamily="34" charset="-122"/>
              </a:rPr>
              <a:t>:</a:t>
            </a:r>
            <a:endParaRPr lang="zh-CN" altLang="en-US" b="1" dirty="0">
              <a:latin typeface="微软雅黑" panose="020B0503020204020204" pitchFamily="34" charset="-122"/>
              <a:ea typeface="微软雅黑" panose="020B0503020204020204" pitchFamily="34" charset="-122"/>
            </a:endParaRPr>
          </a:p>
        </p:txBody>
      </p:sp>
      <p:sp>
        <p:nvSpPr>
          <p:cNvPr id="10" name="文本框 9"/>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789383" y="1423359"/>
            <a:ext cx="371006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3. </a:t>
            </a:r>
            <a:r>
              <a:rPr lang="zh-CN" altLang="en-US" dirty="0" smtClean="0">
                <a:solidFill>
                  <a:srgbClr val="C00000"/>
                </a:solidFill>
                <a:latin typeface="微软雅黑" panose="020B0503020204020204" pitchFamily="34" charset="-122"/>
                <a:ea typeface="微软雅黑" panose="020B0503020204020204" pitchFamily="34" charset="-122"/>
              </a:rPr>
              <a:t>课题界定</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139097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15"/>
          <p:cNvSpPr>
            <a:spLocks noChangeArrowheads="1"/>
          </p:cNvSpPr>
          <p:nvPr/>
        </p:nvSpPr>
        <p:spPr bwMode="auto">
          <a:xfrm rot="3600000">
            <a:off x="2745150" y="2153301"/>
            <a:ext cx="450850" cy="347662"/>
          </a:xfrm>
          <a:prstGeom prst="upArrow">
            <a:avLst>
              <a:gd name="adj1" fmla="val 52833"/>
              <a:gd name="adj2" fmla="val 45940"/>
            </a:avLst>
          </a:prstGeom>
          <a:gradFill rotWithShape="0">
            <a:gsLst>
              <a:gs pos="0">
                <a:srgbClr val="E2F3D0"/>
              </a:gs>
              <a:gs pos="33000">
                <a:srgbClr val="E2F3D0"/>
              </a:gs>
              <a:gs pos="100000">
                <a:srgbClr val="A8DA73"/>
              </a:gs>
            </a:gsLst>
            <a:lin ang="5400000"/>
          </a:gradFill>
          <a:ln w="3175" algn="ctr">
            <a:solidFill>
              <a:srgbClr val="92D050"/>
            </a:solidFill>
            <a:miter lim="800000"/>
            <a:headEnd/>
            <a:tailEnd/>
          </a:ln>
        </p:spPr>
        <p:txBody>
          <a:bodyPr rot="10800000" vert="eaVert"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base">
              <a:lnSpc>
                <a:spcPct val="120000"/>
              </a:lnSpc>
              <a:defRPr/>
            </a:pPr>
            <a:endParaRPr lang="zh-CN" altLang="en-US" sz="2800" b="1" kern="0">
              <a:solidFill>
                <a:sysClr val="window" lastClr="FFFFFF"/>
              </a:solidFill>
              <a:latin typeface="微软雅黑" pitchFamily="34" charset="-122"/>
              <a:ea typeface="微软雅黑" pitchFamily="34" charset="-122"/>
            </a:endParaRPr>
          </a:p>
        </p:txBody>
      </p:sp>
      <p:sp>
        <p:nvSpPr>
          <p:cNvPr id="4" name="AutoShape 15"/>
          <p:cNvSpPr>
            <a:spLocks noChangeArrowheads="1"/>
          </p:cNvSpPr>
          <p:nvPr/>
        </p:nvSpPr>
        <p:spPr bwMode="auto">
          <a:xfrm rot="5178484">
            <a:off x="2980100" y="3362976"/>
            <a:ext cx="450850" cy="347662"/>
          </a:xfrm>
          <a:prstGeom prst="upArrow">
            <a:avLst>
              <a:gd name="adj1" fmla="val 52833"/>
              <a:gd name="adj2" fmla="val 45940"/>
            </a:avLst>
          </a:prstGeom>
          <a:gradFill rotWithShape="0">
            <a:gsLst>
              <a:gs pos="0">
                <a:srgbClr val="E2F3D0"/>
              </a:gs>
              <a:gs pos="33000">
                <a:srgbClr val="E2F3D0"/>
              </a:gs>
              <a:gs pos="100000">
                <a:srgbClr val="A8DA73"/>
              </a:gs>
            </a:gsLst>
            <a:lin ang="5400000"/>
          </a:gradFill>
          <a:ln w="3175" algn="ctr">
            <a:solidFill>
              <a:srgbClr val="92D050"/>
            </a:solidFill>
            <a:miter lim="800000"/>
            <a:headEnd/>
            <a:tailEnd/>
          </a:ln>
        </p:spPr>
        <p:txBody>
          <a:bodyPr rot="10800000" vert="eaVert"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base">
              <a:lnSpc>
                <a:spcPct val="120000"/>
              </a:lnSpc>
              <a:defRPr/>
            </a:pPr>
            <a:endParaRPr lang="zh-CN" altLang="en-US" sz="2800" b="1" kern="0">
              <a:solidFill>
                <a:sysClr val="window" lastClr="FFFFFF"/>
              </a:solidFill>
              <a:latin typeface="微软雅黑" pitchFamily="34" charset="-122"/>
              <a:ea typeface="微软雅黑" pitchFamily="34" charset="-122"/>
            </a:endParaRPr>
          </a:p>
        </p:txBody>
      </p:sp>
      <p:sp>
        <p:nvSpPr>
          <p:cNvPr id="5" name="AutoShape 15"/>
          <p:cNvSpPr>
            <a:spLocks noChangeArrowheads="1"/>
          </p:cNvSpPr>
          <p:nvPr/>
        </p:nvSpPr>
        <p:spPr bwMode="auto">
          <a:xfrm rot="8108045">
            <a:off x="2598306" y="4459144"/>
            <a:ext cx="422275" cy="371475"/>
          </a:xfrm>
          <a:prstGeom prst="upArrow">
            <a:avLst>
              <a:gd name="adj1" fmla="val 52833"/>
              <a:gd name="adj2" fmla="val 45940"/>
            </a:avLst>
          </a:prstGeom>
          <a:gradFill rotWithShape="0">
            <a:gsLst>
              <a:gs pos="0">
                <a:srgbClr val="E2F3D0"/>
              </a:gs>
              <a:gs pos="33000">
                <a:srgbClr val="E2F3D0"/>
              </a:gs>
              <a:gs pos="100000">
                <a:srgbClr val="A8DA73"/>
              </a:gs>
            </a:gsLst>
            <a:lin ang="5400000"/>
          </a:gradFill>
          <a:ln w="3175" algn="ctr">
            <a:solidFill>
              <a:srgbClr val="92D050"/>
            </a:solidFill>
            <a:miter lim="800000"/>
            <a:headEnd/>
            <a:tailEnd/>
          </a:ln>
        </p:spPr>
        <p:txBody>
          <a:bodyPr rot="10800000"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base">
              <a:lnSpc>
                <a:spcPct val="120000"/>
              </a:lnSpc>
              <a:defRPr/>
            </a:pPr>
            <a:endParaRPr lang="zh-CN" altLang="en-US" sz="2800" b="1" kern="0">
              <a:solidFill>
                <a:sysClr val="window" lastClr="FFFFFF"/>
              </a:solidFill>
              <a:latin typeface="微软雅黑" pitchFamily="34" charset="-122"/>
              <a:ea typeface="微软雅黑" pitchFamily="34" charset="-122"/>
            </a:endParaRPr>
          </a:p>
        </p:txBody>
      </p:sp>
      <p:sp>
        <p:nvSpPr>
          <p:cNvPr id="6" name="矩形 5"/>
          <p:cNvSpPr/>
          <p:nvPr/>
        </p:nvSpPr>
        <p:spPr bwMode="auto">
          <a:xfrm>
            <a:off x="3723844" y="1522269"/>
            <a:ext cx="2905557" cy="779463"/>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dir="5400000" algn="t" rotWithShape="0">
              <a:prstClr val="black">
                <a:alpha val="40000"/>
              </a:prstClr>
            </a:outerShdw>
          </a:effectLst>
        </p:spPr>
        <p:txBody>
          <a:bodyPr anchor="ctr"/>
          <a:lstStyle/>
          <a:p>
            <a:pPr algn="ctr" fontAlgn="ctr">
              <a:defRPr/>
            </a:pPr>
            <a:r>
              <a:rPr lang="zh-CN" altLang="en-US" sz="2400" b="1" dirty="0" smtClean="0">
                <a:latin typeface="楷体_GB2312" pitchFamily="49" charset="-122"/>
                <a:ea typeface="楷体_GB2312" pitchFamily="49" charset="-122"/>
              </a:rPr>
              <a:t>课题的申报</a:t>
            </a:r>
            <a:endParaRPr lang="zh-CN" altLang="en-US" sz="2400" dirty="0">
              <a:latin typeface="楷体_GB2312" pitchFamily="49" charset="-122"/>
              <a:ea typeface="楷体_GB2312" pitchFamily="49" charset="-122"/>
            </a:endParaRPr>
          </a:p>
        </p:txBody>
      </p:sp>
      <p:sp>
        <p:nvSpPr>
          <p:cNvPr id="7" name="AutoShape 4"/>
          <p:cNvSpPr>
            <a:spLocks noChangeArrowheads="1"/>
          </p:cNvSpPr>
          <p:nvPr/>
        </p:nvSpPr>
        <p:spPr bwMode="auto">
          <a:xfrm>
            <a:off x="3017406" y="1468294"/>
            <a:ext cx="944563" cy="881063"/>
          </a:xfrm>
          <a:prstGeom prst="hexagon">
            <a:avLst>
              <a:gd name="adj" fmla="val 28657"/>
              <a:gd name="vf" fmla="val 115470"/>
            </a:avLst>
          </a:prstGeom>
          <a:gradFill>
            <a:gsLst>
              <a:gs pos="33000">
                <a:srgbClr val="6DAA2D">
                  <a:lumMod val="60000"/>
                  <a:lumOff val="40000"/>
                </a:srgbClr>
              </a:gs>
              <a:gs pos="100000">
                <a:srgbClr val="6DAA2D"/>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a:extLst/>
        </p:spPr>
        <p:txBody>
          <a:bodyPr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auto">
              <a:lnSpc>
                <a:spcPct val="120000"/>
              </a:lnSpc>
              <a:spcBef>
                <a:spcPts val="0"/>
              </a:spcBef>
              <a:spcAft>
                <a:spcPts val="0"/>
              </a:spcAft>
              <a:defRPr/>
            </a:pPr>
            <a:r>
              <a:rPr lang="en-US" altLang="zh-CN" sz="2800" b="1" kern="0" dirty="0" smtClean="0">
                <a:solidFill>
                  <a:srgbClr val="000000"/>
                </a:solidFill>
                <a:latin typeface="黑体" pitchFamily="49" charset="-122"/>
                <a:ea typeface="黑体" pitchFamily="49" charset="-122"/>
                <a:cs typeface="Times New Roman" pitchFamily="18" charset="0"/>
              </a:rPr>
              <a:t>1</a:t>
            </a:r>
            <a:endParaRPr lang="en-US" altLang="zh-CN" sz="2800" b="1" kern="0" dirty="0">
              <a:solidFill>
                <a:srgbClr val="000000"/>
              </a:solidFill>
              <a:latin typeface="黑体" pitchFamily="49" charset="-122"/>
              <a:ea typeface="黑体" pitchFamily="49" charset="-122"/>
              <a:cs typeface="Times New Roman" pitchFamily="18" charset="0"/>
            </a:endParaRPr>
          </a:p>
        </p:txBody>
      </p:sp>
      <p:sp>
        <p:nvSpPr>
          <p:cNvPr id="8" name="矩形 7"/>
          <p:cNvSpPr/>
          <p:nvPr/>
        </p:nvSpPr>
        <p:spPr bwMode="auto">
          <a:xfrm>
            <a:off x="4143953" y="3033569"/>
            <a:ext cx="3046557" cy="768350"/>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dir="5400000" algn="t" rotWithShape="0">
              <a:prstClr val="black">
                <a:alpha val="40000"/>
              </a:prstClr>
            </a:outerShdw>
          </a:effectLst>
        </p:spPr>
        <p:txBody>
          <a:bodyPr anchor="ctr"/>
          <a:lstStyle/>
          <a:p>
            <a:pPr algn="ctr" fontAlgn="ctr">
              <a:defRPr/>
            </a:pPr>
            <a:r>
              <a:rPr lang="zh-CN" altLang="en-US" sz="2400" b="1" dirty="0">
                <a:latin typeface="楷体_GB2312" pitchFamily="49" charset="-122"/>
                <a:ea typeface="楷体_GB2312" pitchFamily="49" charset="-122"/>
              </a:rPr>
              <a:t>课题的研究  </a:t>
            </a:r>
          </a:p>
        </p:txBody>
      </p:sp>
      <p:sp>
        <p:nvSpPr>
          <p:cNvPr id="9" name="AutoShape 4"/>
          <p:cNvSpPr>
            <a:spLocks noChangeArrowheads="1"/>
          </p:cNvSpPr>
          <p:nvPr/>
        </p:nvSpPr>
        <p:spPr bwMode="auto">
          <a:xfrm>
            <a:off x="3450794" y="2981182"/>
            <a:ext cx="944562" cy="868362"/>
          </a:xfrm>
          <a:prstGeom prst="hexagon">
            <a:avLst>
              <a:gd name="adj" fmla="val 28657"/>
              <a:gd name="vf" fmla="val 115470"/>
            </a:avLst>
          </a:prstGeom>
          <a:gradFill>
            <a:gsLst>
              <a:gs pos="33000">
                <a:srgbClr val="6DAA2D">
                  <a:lumMod val="60000"/>
                  <a:lumOff val="40000"/>
                </a:srgbClr>
              </a:gs>
              <a:gs pos="100000">
                <a:srgbClr val="6DAA2D"/>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a:extLst/>
        </p:spPr>
        <p:txBody>
          <a:bodyPr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auto">
              <a:lnSpc>
                <a:spcPct val="120000"/>
              </a:lnSpc>
              <a:spcBef>
                <a:spcPts val="0"/>
              </a:spcBef>
              <a:spcAft>
                <a:spcPts val="0"/>
              </a:spcAft>
              <a:defRPr/>
            </a:pPr>
            <a:r>
              <a:rPr lang="en-US" altLang="zh-CN" sz="2800" b="1" kern="0" dirty="0" smtClean="0">
                <a:solidFill>
                  <a:srgbClr val="000000"/>
                </a:solidFill>
                <a:latin typeface="黑体" pitchFamily="49" charset="-122"/>
                <a:ea typeface="黑体" pitchFamily="49" charset="-122"/>
                <a:cs typeface="Times New Roman" pitchFamily="18" charset="0"/>
              </a:rPr>
              <a:t>2</a:t>
            </a:r>
            <a:endParaRPr lang="en-US" altLang="zh-CN" sz="2800" b="1" kern="0" dirty="0">
              <a:solidFill>
                <a:srgbClr val="000000"/>
              </a:solidFill>
              <a:latin typeface="黑体" pitchFamily="49" charset="-122"/>
              <a:ea typeface="黑体" pitchFamily="49" charset="-122"/>
              <a:cs typeface="Times New Roman" pitchFamily="18" charset="0"/>
            </a:endParaRPr>
          </a:p>
        </p:txBody>
      </p:sp>
      <p:sp>
        <p:nvSpPr>
          <p:cNvPr id="10" name="矩形 9"/>
          <p:cNvSpPr/>
          <p:nvPr/>
        </p:nvSpPr>
        <p:spPr bwMode="auto">
          <a:xfrm>
            <a:off x="3726588" y="4451207"/>
            <a:ext cx="2902813" cy="785812"/>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dir="5400000" algn="t" rotWithShape="0">
              <a:prstClr val="black">
                <a:alpha val="40000"/>
              </a:prstClr>
            </a:outerShdw>
          </a:effectLst>
        </p:spPr>
        <p:txBody>
          <a:bodyPr anchor="ctr"/>
          <a:lstStyle/>
          <a:p>
            <a:pPr algn="ctr" fontAlgn="ctr">
              <a:defRPr/>
            </a:pPr>
            <a:r>
              <a:rPr lang="zh-CN" altLang="en-US" sz="2400" b="1" dirty="0">
                <a:latin typeface="楷体_GB2312" pitchFamily="49" charset="-122"/>
                <a:ea typeface="楷体_GB2312" pitchFamily="49" charset="-122"/>
              </a:rPr>
              <a:t> 课题的结题</a:t>
            </a:r>
            <a:endParaRPr lang="en-US" altLang="zh-CN" sz="2400" b="1" dirty="0">
              <a:latin typeface="楷体_GB2312" pitchFamily="49" charset="-122"/>
              <a:ea typeface="楷体_GB2312" pitchFamily="49" charset="-122"/>
            </a:endParaRPr>
          </a:p>
        </p:txBody>
      </p:sp>
      <p:sp>
        <p:nvSpPr>
          <p:cNvPr id="11" name="AutoShape 4"/>
          <p:cNvSpPr>
            <a:spLocks noChangeArrowheads="1"/>
          </p:cNvSpPr>
          <p:nvPr/>
        </p:nvSpPr>
        <p:spPr bwMode="auto">
          <a:xfrm>
            <a:off x="3033281" y="4397232"/>
            <a:ext cx="950913" cy="887412"/>
          </a:xfrm>
          <a:prstGeom prst="hexagon">
            <a:avLst>
              <a:gd name="adj" fmla="val 28657"/>
              <a:gd name="vf" fmla="val 115470"/>
            </a:avLst>
          </a:prstGeom>
          <a:gradFill>
            <a:gsLst>
              <a:gs pos="33000">
                <a:srgbClr val="6DAA2D">
                  <a:lumMod val="60000"/>
                  <a:lumOff val="40000"/>
                </a:srgbClr>
              </a:gs>
              <a:gs pos="100000">
                <a:srgbClr val="6DAA2D"/>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a:extLst/>
        </p:spPr>
        <p:txBody>
          <a:bodyPr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auto">
              <a:lnSpc>
                <a:spcPct val="120000"/>
              </a:lnSpc>
              <a:spcBef>
                <a:spcPts val="0"/>
              </a:spcBef>
              <a:spcAft>
                <a:spcPts val="0"/>
              </a:spcAft>
              <a:defRPr/>
            </a:pPr>
            <a:r>
              <a:rPr lang="en-US" altLang="zh-CN" sz="2800" b="1" kern="0" dirty="0" smtClean="0">
                <a:solidFill>
                  <a:srgbClr val="000000"/>
                </a:solidFill>
                <a:latin typeface="黑体" pitchFamily="49" charset="-122"/>
                <a:ea typeface="黑体" pitchFamily="49" charset="-122"/>
                <a:cs typeface="Times New Roman" pitchFamily="18" charset="0"/>
              </a:rPr>
              <a:t>3</a:t>
            </a:r>
            <a:endParaRPr lang="en-US" altLang="zh-CN" sz="2800" b="1" kern="0" dirty="0">
              <a:solidFill>
                <a:srgbClr val="000000"/>
              </a:solidFill>
              <a:latin typeface="黑体" pitchFamily="49" charset="-122"/>
              <a:ea typeface="黑体" pitchFamily="49" charset="-122"/>
              <a:cs typeface="Times New Roman" pitchFamily="18" charset="0"/>
            </a:endParaRPr>
          </a:p>
        </p:txBody>
      </p:sp>
      <p:sp>
        <p:nvSpPr>
          <p:cNvPr id="12" name="TextBox 27"/>
          <p:cNvSpPr txBox="1">
            <a:spLocks noChangeArrowheads="1"/>
          </p:cNvSpPr>
          <p:nvPr/>
        </p:nvSpPr>
        <p:spPr bwMode="auto">
          <a:xfrm>
            <a:off x="1606119" y="2044557"/>
            <a:ext cx="733425" cy="269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3600" b="1">
                <a:solidFill>
                  <a:srgbClr val="C00000"/>
                </a:solidFill>
                <a:latin typeface="黑体" panose="02010609060101010101" pitchFamily="49" charset="-122"/>
                <a:ea typeface="黑体" panose="02010609060101010101" pitchFamily="49" charset="-122"/>
              </a:rPr>
              <a:t>内容提纲</a:t>
            </a:r>
          </a:p>
        </p:txBody>
      </p:sp>
    </p:spTree>
    <p:extLst>
      <p:ext uri="{BB962C8B-B14F-4D97-AF65-F5344CB8AC3E}">
        <p14:creationId xmlns:p14="http://schemas.microsoft.com/office/powerpoint/2010/main" val="40600695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矩形 1"/>
          <p:cNvSpPr>
            <a:spLocks noChangeArrowheads="1"/>
          </p:cNvSpPr>
          <p:nvPr/>
        </p:nvSpPr>
        <p:spPr bwMode="auto">
          <a:xfrm>
            <a:off x="580017" y="2092541"/>
            <a:ext cx="7909559" cy="3631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ts val="3000"/>
              </a:lnSpc>
              <a:spcAft>
                <a:spcPts val="600"/>
              </a:spcAft>
            </a:pPr>
            <a:r>
              <a:rPr lang="en-US" altLang="zh-CN" b="1" dirty="0">
                <a:solidFill>
                  <a:srgbClr val="262673"/>
                </a:solidFill>
                <a:latin typeface="宋体" panose="02010600030101010101" pitchFamily="2" charset="-122"/>
                <a:cs typeface="Arial" panose="020B0604020202020204" pitchFamily="34" charset="0"/>
              </a:rPr>
              <a:t>  </a:t>
            </a:r>
            <a:r>
              <a:rPr lang="en-US" altLang="zh-CN" b="1" dirty="0" smtClean="0">
                <a:solidFill>
                  <a:srgbClr val="262673"/>
                </a:solidFill>
                <a:latin typeface="宋体" panose="02010600030101010101" pitchFamily="2" charset="-122"/>
                <a:cs typeface="Arial" panose="020B0604020202020204" pitchFamily="34" charset="0"/>
              </a:rPr>
              <a:t> </a:t>
            </a:r>
            <a:r>
              <a:rPr lang="zh-CN" altLang="en-US" b="1" dirty="0" smtClean="0">
                <a:solidFill>
                  <a:srgbClr val="262673"/>
                </a:solidFill>
                <a:latin typeface="+mn-ea"/>
                <a:ea typeface="+mn-ea"/>
                <a:cs typeface="Arial" panose="020B0604020202020204" pitchFamily="34" charset="0"/>
              </a:rPr>
              <a:t>（三）界定</a:t>
            </a:r>
            <a:r>
              <a:rPr lang="zh-CN" altLang="en-US" b="1" dirty="0">
                <a:solidFill>
                  <a:srgbClr val="262673"/>
                </a:solidFill>
                <a:latin typeface="+mn-ea"/>
                <a:ea typeface="+mn-ea"/>
                <a:cs typeface="Arial" panose="020B0604020202020204" pitchFamily="34" charset="0"/>
              </a:rPr>
              <a:t>偏题</a:t>
            </a:r>
            <a:r>
              <a:rPr lang="zh-CN" altLang="en-US" b="1" dirty="0">
                <a:solidFill>
                  <a:srgbClr val="262673"/>
                </a:solidFill>
                <a:latin typeface="+mn-ea"/>
                <a:ea typeface="+mn-ea"/>
              </a:rPr>
              <a:t>：</a:t>
            </a:r>
          </a:p>
          <a:p>
            <a:pPr algn="just" eaLnBrk="1" hangingPunct="1">
              <a:lnSpc>
                <a:spcPts val="3000"/>
              </a:lnSpc>
              <a:spcAft>
                <a:spcPts val="600"/>
              </a:spcAft>
            </a:pPr>
            <a:r>
              <a:rPr lang="en-US" altLang="zh-CN" b="1" dirty="0" smtClean="0">
                <a:solidFill>
                  <a:srgbClr val="FF0000"/>
                </a:solidFill>
                <a:latin typeface="+mn-ea"/>
                <a:ea typeface="+mn-ea"/>
              </a:rPr>
              <a:t>    </a:t>
            </a:r>
            <a:r>
              <a:rPr lang="zh-CN" altLang="zh-CN" b="1" dirty="0" smtClean="0">
                <a:solidFill>
                  <a:srgbClr val="C00000"/>
                </a:solidFill>
                <a:latin typeface="+mn-ea"/>
                <a:ea typeface="+mn-ea"/>
              </a:rPr>
              <a:t>核心</a:t>
            </a:r>
            <a:r>
              <a:rPr lang="zh-CN" altLang="zh-CN" b="1" dirty="0">
                <a:solidFill>
                  <a:srgbClr val="C00000"/>
                </a:solidFill>
                <a:latin typeface="+mn-ea"/>
                <a:ea typeface="+mn-ea"/>
              </a:rPr>
              <a:t>概念的界定偏离了题目的主旨。</a:t>
            </a:r>
            <a:r>
              <a:rPr lang="zh-CN" altLang="zh-CN" dirty="0">
                <a:latin typeface="+mn-ea"/>
                <a:ea typeface="+mn-ea"/>
              </a:rPr>
              <a:t>比如“</a:t>
            </a:r>
            <a:r>
              <a:rPr lang="zh-CN" altLang="en-US" dirty="0">
                <a:latin typeface="+mn-ea"/>
                <a:ea typeface="+mn-ea"/>
              </a:rPr>
              <a:t>职业高中</a:t>
            </a:r>
            <a:r>
              <a:rPr lang="zh-CN" altLang="zh-CN" dirty="0">
                <a:latin typeface="+mn-ea"/>
                <a:ea typeface="+mn-ea"/>
              </a:rPr>
              <a:t>数学优秀课堂教学案例的研究”。主持人选了“案例”、“教学案例”、“优秀课堂教学案例”三个概念进行界定。这是一种不断</a:t>
            </a:r>
            <a:r>
              <a:rPr lang="zh-CN" altLang="en-US" dirty="0">
                <a:latin typeface="+mn-ea"/>
                <a:ea typeface="+mn-ea"/>
              </a:rPr>
              <a:t>增加</a:t>
            </a:r>
            <a:r>
              <a:rPr lang="zh-CN" altLang="zh-CN" dirty="0">
                <a:latin typeface="+mn-ea"/>
                <a:ea typeface="+mn-ea"/>
              </a:rPr>
              <a:t>内涵减少外延的界定方法。但是这个概念界定偏离了“</a:t>
            </a:r>
            <a:r>
              <a:rPr lang="zh-CN" altLang="en-US" dirty="0">
                <a:latin typeface="+mn-ea"/>
                <a:ea typeface="+mn-ea"/>
              </a:rPr>
              <a:t>职业高中</a:t>
            </a:r>
            <a:r>
              <a:rPr lang="zh-CN" altLang="zh-CN" dirty="0">
                <a:latin typeface="+mn-ea"/>
                <a:ea typeface="+mn-ea"/>
              </a:rPr>
              <a:t>数学”这个中心内容。这个课题中的概念如果要界定，有两个层面上的两个概念，一是“优秀课堂教学案例”是怎么回事，优秀的标准是什么；另一个是在“</a:t>
            </a:r>
            <a:r>
              <a:rPr lang="zh-CN" altLang="en-US" dirty="0">
                <a:latin typeface="+mn-ea"/>
                <a:ea typeface="+mn-ea"/>
              </a:rPr>
              <a:t>职业高中</a:t>
            </a:r>
            <a:r>
              <a:rPr lang="zh-CN" altLang="zh-CN" dirty="0">
                <a:latin typeface="+mn-ea"/>
                <a:ea typeface="+mn-ea"/>
              </a:rPr>
              <a:t>数学”这个范畴内的“优秀课堂教学案例”是怎么一回事，其优秀的标准又是什么。二者有关系但不能前后替代</a:t>
            </a:r>
            <a:r>
              <a:rPr lang="zh-CN" altLang="zh-CN" dirty="0" smtClean="0">
                <a:latin typeface="+mn-ea"/>
                <a:ea typeface="+mn-ea"/>
              </a:rPr>
              <a:t>。</a:t>
            </a:r>
            <a:endParaRPr lang="zh-CN" altLang="zh-CN" dirty="0">
              <a:latin typeface="+mn-ea"/>
              <a:ea typeface="+mn-ea"/>
            </a:endParaRPr>
          </a:p>
        </p:txBody>
      </p:sp>
      <p:sp>
        <p:nvSpPr>
          <p:cNvPr id="7" name="矩形 1"/>
          <p:cNvSpPr>
            <a:spLocks noChangeArrowheads="1"/>
          </p:cNvSpPr>
          <p:nvPr/>
        </p:nvSpPr>
        <p:spPr bwMode="auto">
          <a:xfrm>
            <a:off x="2679445" y="1429467"/>
            <a:ext cx="39437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dirty="0">
                <a:latin typeface="微软雅黑" panose="020B0503020204020204" pitchFamily="34" charset="-122"/>
                <a:ea typeface="微软雅黑" panose="020B0503020204020204" pitchFamily="34" charset="-122"/>
              </a:rPr>
              <a:t>“</a:t>
            </a:r>
            <a:r>
              <a:rPr lang="zh-CN" altLang="en-US" b="1" dirty="0">
                <a:latin typeface="微软雅黑" panose="020B0503020204020204" pitchFamily="34" charset="-122"/>
                <a:ea typeface="微软雅黑" panose="020B0503020204020204" pitchFamily="34" charset="-122"/>
              </a:rPr>
              <a:t>核心概念界定”</a:t>
            </a:r>
            <a:r>
              <a:rPr lang="zh-CN" altLang="en-US" b="1" dirty="0" smtClean="0">
                <a:latin typeface="微软雅黑" panose="020B0503020204020204" pitchFamily="34" charset="-122"/>
                <a:ea typeface="微软雅黑" panose="020B0503020204020204" pitchFamily="34" charset="-122"/>
              </a:rPr>
              <a:t>部分主要存在问题</a:t>
            </a:r>
            <a:r>
              <a:rPr lang="en-US" altLang="zh-CN" b="1" dirty="0">
                <a:latin typeface="微软雅黑" panose="020B0503020204020204" pitchFamily="34" charset="-122"/>
                <a:ea typeface="微软雅黑" panose="020B0503020204020204" pitchFamily="34" charset="-122"/>
              </a:rPr>
              <a:t>:</a:t>
            </a:r>
            <a:endParaRPr lang="zh-CN" altLang="en-US" b="1" dirty="0">
              <a:latin typeface="微软雅黑" panose="020B0503020204020204" pitchFamily="34" charset="-122"/>
              <a:ea typeface="微软雅黑" panose="020B0503020204020204" pitchFamily="34" charset="-122"/>
            </a:endParaRPr>
          </a:p>
        </p:txBody>
      </p:sp>
      <p:sp>
        <p:nvSpPr>
          <p:cNvPr id="10" name="文本框 9"/>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789383" y="1423359"/>
            <a:ext cx="371006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3. </a:t>
            </a:r>
            <a:r>
              <a:rPr lang="zh-CN" altLang="en-US" dirty="0" smtClean="0">
                <a:solidFill>
                  <a:srgbClr val="C00000"/>
                </a:solidFill>
                <a:latin typeface="微软雅黑" panose="020B0503020204020204" pitchFamily="34" charset="-122"/>
                <a:ea typeface="微软雅黑" panose="020B0503020204020204" pitchFamily="34" charset="-122"/>
              </a:rPr>
              <a:t>课题界定</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328153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10" name="矩形 2"/>
          <p:cNvSpPr>
            <a:spLocks noChangeArrowheads="1"/>
          </p:cNvSpPr>
          <p:nvPr/>
        </p:nvSpPr>
        <p:spPr bwMode="auto">
          <a:xfrm>
            <a:off x="726143" y="1959475"/>
            <a:ext cx="7602071" cy="3813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50000"/>
              </a:lnSpc>
            </a:pPr>
            <a:r>
              <a:rPr lang="zh-CN" altLang="en-US" dirty="0">
                <a:solidFill>
                  <a:srgbClr val="FF0000"/>
                </a:solidFill>
                <a:latin typeface="+mn-ea"/>
                <a:ea typeface="+mn-ea"/>
              </a:rPr>
              <a:t>    </a:t>
            </a:r>
            <a:r>
              <a:rPr lang="zh-CN" altLang="en-US" dirty="0">
                <a:latin typeface="+mn-ea"/>
                <a:ea typeface="+mn-ea"/>
              </a:rPr>
              <a:t>研究方案设计者都要进行文献综述，研究综述有助于研究者限定研究范围并向读者说明课题研究的重要性。</a:t>
            </a:r>
            <a:r>
              <a:rPr lang="zh-CN" altLang="en-US" b="1" dirty="0">
                <a:solidFill>
                  <a:srgbClr val="C00000"/>
                </a:solidFill>
                <a:latin typeface="+mn-ea"/>
                <a:ea typeface="+mn-ea"/>
              </a:rPr>
              <a:t>“文献”</a:t>
            </a:r>
            <a:r>
              <a:rPr lang="zh-CN" altLang="en-US" dirty="0">
                <a:latin typeface="+mn-ea"/>
                <a:ea typeface="+mn-ea"/>
              </a:rPr>
              <a:t>在</a:t>
            </a:r>
            <a:r>
              <a:rPr lang="en-US" altLang="zh-CN" dirty="0">
                <a:latin typeface="+mn-ea"/>
                <a:ea typeface="+mn-ea"/>
              </a:rPr>
              <a:t>《</a:t>
            </a:r>
            <a:r>
              <a:rPr lang="zh-CN" altLang="en-US" dirty="0">
                <a:latin typeface="+mn-ea"/>
                <a:ea typeface="+mn-ea"/>
              </a:rPr>
              <a:t>现代汉语词典（第</a:t>
            </a:r>
            <a:r>
              <a:rPr lang="en-US" altLang="zh-CN" dirty="0">
                <a:latin typeface="+mn-ea"/>
                <a:ea typeface="+mn-ea"/>
              </a:rPr>
              <a:t>6</a:t>
            </a:r>
            <a:r>
              <a:rPr lang="zh-CN" altLang="en-US" dirty="0">
                <a:latin typeface="+mn-ea"/>
                <a:ea typeface="+mn-ea"/>
              </a:rPr>
              <a:t>版）</a:t>
            </a:r>
            <a:r>
              <a:rPr lang="en-US" altLang="zh-CN" dirty="0">
                <a:latin typeface="+mn-ea"/>
                <a:ea typeface="+mn-ea"/>
              </a:rPr>
              <a:t>》</a:t>
            </a:r>
            <a:r>
              <a:rPr lang="zh-CN" altLang="en-US" dirty="0">
                <a:latin typeface="+mn-ea"/>
                <a:ea typeface="+mn-ea"/>
              </a:rPr>
              <a:t>中是指“有历史价值和参考价值的图书资料”。 </a:t>
            </a:r>
            <a:r>
              <a:rPr lang="zh-CN" altLang="en-US" b="1" dirty="0">
                <a:solidFill>
                  <a:srgbClr val="C00000"/>
                </a:solidFill>
                <a:latin typeface="+mn-ea"/>
                <a:ea typeface="+mn-ea"/>
              </a:rPr>
              <a:t>综述</a:t>
            </a:r>
            <a:r>
              <a:rPr lang="zh-CN" altLang="en-US" dirty="0">
                <a:latin typeface="+mn-ea"/>
                <a:ea typeface="+mn-ea"/>
              </a:rPr>
              <a:t>，其中综是综合。 </a:t>
            </a:r>
            <a:r>
              <a:rPr lang="zh-CN" altLang="en-US" b="1" dirty="0">
                <a:solidFill>
                  <a:srgbClr val="C00000"/>
                </a:solidFill>
                <a:latin typeface="+mn-ea"/>
                <a:ea typeface="+mn-ea"/>
              </a:rPr>
              <a:t>“综”</a:t>
            </a:r>
            <a:r>
              <a:rPr lang="zh-CN" altLang="en-US" dirty="0">
                <a:latin typeface="+mn-ea"/>
                <a:ea typeface="+mn-ea"/>
              </a:rPr>
              <a:t>是要求对文献资料进行综合分析、归纳整理，使材料更精练明确、更有逻辑层次 ；述，更多的不是叙述，而是评述和述评。只评述还不够，还要就观点、材料和方法进行综述。</a:t>
            </a:r>
            <a:r>
              <a:rPr lang="zh-CN" altLang="en-US" b="1" dirty="0">
                <a:solidFill>
                  <a:srgbClr val="C00000"/>
                </a:solidFill>
                <a:latin typeface="+mn-ea"/>
                <a:ea typeface="+mn-ea"/>
              </a:rPr>
              <a:t>“述”</a:t>
            </a:r>
            <a:r>
              <a:rPr lang="zh-CN" altLang="en-US" dirty="0">
                <a:latin typeface="+mn-ea"/>
                <a:ea typeface="+mn-ea"/>
              </a:rPr>
              <a:t>就是要求对综合整理后的文献进行比较专门的、全面的、深入的、系统的论述。总之，</a:t>
            </a:r>
            <a:r>
              <a:rPr lang="zh-CN" altLang="en-US" dirty="0">
                <a:solidFill>
                  <a:srgbClr val="C00000"/>
                </a:solidFill>
                <a:latin typeface="+mn-ea"/>
                <a:ea typeface="+mn-ea"/>
              </a:rPr>
              <a:t>文献综述是作者对某一方面问题的历史背景、前人工作、争论焦点、研究现状和发展前景等内容进行评论的科学性论文</a:t>
            </a:r>
            <a:r>
              <a:rPr lang="zh-CN" altLang="en-US" dirty="0" smtClean="0">
                <a:solidFill>
                  <a:srgbClr val="C00000"/>
                </a:solidFill>
                <a:latin typeface="+mn-ea"/>
                <a:ea typeface="+mn-ea"/>
              </a:rPr>
              <a:t>。</a:t>
            </a:r>
            <a:endParaRPr lang="zh-CN" altLang="en-US" dirty="0">
              <a:solidFill>
                <a:srgbClr val="C00000"/>
              </a:solidFill>
              <a:latin typeface="+mn-ea"/>
              <a:ea typeface="+mn-ea"/>
            </a:endParaRP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3" y="1423359"/>
            <a:ext cx="416809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5212871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2"/>
          <p:cNvSpPr>
            <a:spLocks noChangeArrowheads="1"/>
          </p:cNvSpPr>
          <p:nvPr/>
        </p:nvSpPr>
        <p:spPr bwMode="auto">
          <a:xfrm>
            <a:off x="707459" y="1897813"/>
            <a:ext cx="7683512" cy="3859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30000"/>
              </a:lnSpc>
            </a:pPr>
            <a:r>
              <a:rPr lang="zh-CN" altLang="en-US" dirty="0">
                <a:latin typeface="宋体" panose="02010600030101010101" pitchFamily="2" charset="-122"/>
              </a:rPr>
              <a:t>    </a:t>
            </a:r>
            <a:r>
              <a:rPr lang="zh-CN" altLang="en-US" b="1" dirty="0">
                <a:latin typeface="宋体" panose="02010600030101010101" pitchFamily="2" charset="-122"/>
              </a:rPr>
              <a:t>寻找代表性文献</a:t>
            </a:r>
            <a:endParaRPr lang="en-US" altLang="zh-CN" b="1" dirty="0">
              <a:latin typeface="宋体" panose="02010600030101010101" pitchFamily="2" charset="-122"/>
            </a:endParaRPr>
          </a:p>
          <a:p>
            <a:pPr algn="just" eaLnBrk="1" hangingPunct="1">
              <a:lnSpc>
                <a:spcPct val="130000"/>
              </a:lnSpc>
            </a:pPr>
            <a:r>
              <a:rPr lang="zh-CN" altLang="en-US" dirty="0">
                <a:latin typeface="宋体" panose="02010600030101010101" pitchFamily="2" charset="-122"/>
              </a:rPr>
              <a:t>    文献综述的第一步是查找文献，也就是搜集要综述的素材。一种常用的方法是直接进入各种数据库，在“文章标题、关键词、摘要”这一搜索项中填入搜索信息，再执行搜索命令。</a:t>
            </a:r>
            <a:endParaRPr lang="en-US" altLang="zh-CN" dirty="0">
              <a:latin typeface="宋体" panose="02010600030101010101" pitchFamily="2" charset="-122"/>
            </a:endParaRPr>
          </a:p>
          <a:p>
            <a:pPr eaLnBrk="1" hangingPunct="1">
              <a:lnSpc>
                <a:spcPct val="140000"/>
              </a:lnSpc>
            </a:pPr>
            <a:r>
              <a:rPr lang="en-US" altLang="zh-CN" dirty="0" smtClean="0">
                <a:latin typeface="宋体" panose="02010600030101010101" pitchFamily="2" charset="-122"/>
              </a:rPr>
              <a:t>    (</a:t>
            </a:r>
            <a:r>
              <a:rPr lang="en-US" altLang="zh-CN" dirty="0">
                <a:latin typeface="宋体" panose="02010600030101010101" pitchFamily="2" charset="-122"/>
              </a:rPr>
              <a:t>1)</a:t>
            </a:r>
            <a:r>
              <a:rPr lang="zh-CN" altLang="en-US" dirty="0">
                <a:latin typeface="宋体" panose="02010600030101010101" pitchFamily="2" charset="-122"/>
              </a:rPr>
              <a:t>首先查找并阅读发表在</a:t>
            </a:r>
            <a:r>
              <a:rPr lang="zh-CN" altLang="en-US" b="1" dirty="0">
                <a:solidFill>
                  <a:srgbClr val="C00000"/>
                </a:solidFill>
                <a:latin typeface="宋体" panose="02010600030101010101" pitchFamily="2" charset="-122"/>
              </a:rPr>
              <a:t>一流刊物</a:t>
            </a:r>
            <a:r>
              <a:rPr lang="zh-CN" altLang="en-US" dirty="0">
                <a:latin typeface="宋体" panose="02010600030101010101" pitchFamily="2" charset="-122"/>
              </a:rPr>
              <a:t>上的文章。每个学科都有自己的刊物分级和排名，要重点查阅排名靠前的刊物所刊载的文献。</a:t>
            </a:r>
            <a:endParaRPr lang="en-US" altLang="zh-CN" dirty="0">
              <a:latin typeface="宋体" panose="02010600030101010101" pitchFamily="2" charset="-122"/>
            </a:endParaRPr>
          </a:p>
          <a:p>
            <a:pPr eaLnBrk="1" hangingPunct="1">
              <a:lnSpc>
                <a:spcPct val="140000"/>
              </a:lnSpc>
            </a:pPr>
            <a:r>
              <a:rPr lang="en-US" altLang="zh-CN" dirty="0" smtClean="0">
                <a:latin typeface="宋体" panose="02010600030101010101" pitchFamily="2" charset="-122"/>
              </a:rPr>
              <a:t>    (</a:t>
            </a:r>
            <a:r>
              <a:rPr lang="en-US" altLang="zh-CN" dirty="0">
                <a:latin typeface="宋体" panose="02010600030101010101" pitchFamily="2" charset="-122"/>
              </a:rPr>
              <a:t>2)</a:t>
            </a:r>
            <a:r>
              <a:rPr lang="zh-CN" altLang="en-US" dirty="0">
                <a:latin typeface="宋体" panose="02010600030101010101" pitchFamily="2" charset="-122"/>
              </a:rPr>
              <a:t>查找</a:t>
            </a:r>
            <a:r>
              <a:rPr lang="zh-CN" altLang="en-US" b="1" dirty="0">
                <a:solidFill>
                  <a:srgbClr val="C00000"/>
                </a:solidFill>
                <a:latin typeface="宋体" panose="02010600030101010101" pitchFamily="2" charset="-122"/>
              </a:rPr>
              <a:t>权威教科书</a:t>
            </a:r>
            <a:r>
              <a:rPr lang="zh-CN" altLang="en-US" dirty="0">
                <a:latin typeface="宋体" panose="02010600030101010101" pitchFamily="2" charset="-122"/>
              </a:rPr>
              <a:t>及其提到的某领域的经典文献。</a:t>
            </a:r>
            <a:endParaRPr lang="en-US" altLang="zh-CN" dirty="0">
              <a:latin typeface="宋体" panose="02010600030101010101" pitchFamily="2" charset="-122"/>
            </a:endParaRPr>
          </a:p>
          <a:p>
            <a:pPr eaLnBrk="1" hangingPunct="1">
              <a:lnSpc>
                <a:spcPct val="140000"/>
              </a:lnSpc>
            </a:pPr>
            <a:r>
              <a:rPr lang="en-US" altLang="zh-CN" dirty="0" smtClean="0">
                <a:latin typeface="宋体" panose="02010600030101010101" pitchFamily="2" charset="-122"/>
              </a:rPr>
              <a:t>    (</a:t>
            </a:r>
            <a:r>
              <a:rPr lang="en-US" altLang="zh-CN" dirty="0">
                <a:latin typeface="宋体" panose="02010600030101010101" pitchFamily="2" charset="-122"/>
              </a:rPr>
              <a:t>3)</a:t>
            </a:r>
            <a:r>
              <a:rPr lang="zh-CN" altLang="en-US" dirty="0">
                <a:latin typeface="宋体" panose="02010600030101010101" pitchFamily="2" charset="-122"/>
              </a:rPr>
              <a:t>查找</a:t>
            </a:r>
            <a:r>
              <a:rPr lang="zh-CN" altLang="en-US" b="1" dirty="0">
                <a:solidFill>
                  <a:srgbClr val="C00000"/>
                </a:solidFill>
                <a:latin typeface="宋体" panose="02010600030101010101" pitchFamily="2" charset="-122"/>
              </a:rPr>
              <a:t>学术权威</a:t>
            </a:r>
            <a:r>
              <a:rPr lang="zh-CN" altLang="en-US" dirty="0">
                <a:latin typeface="宋体" panose="02010600030101010101" pitchFamily="2" charset="-122"/>
              </a:rPr>
              <a:t>发表的研究成果。</a:t>
            </a:r>
            <a:endParaRPr lang="en-US" altLang="zh-CN" dirty="0">
              <a:latin typeface="宋体" panose="02010600030101010101" pitchFamily="2" charset="-122"/>
            </a:endParaRPr>
          </a:p>
          <a:p>
            <a:pPr eaLnBrk="1" hangingPunct="1">
              <a:lnSpc>
                <a:spcPct val="140000"/>
              </a:lnSpc>
            </a:pPr>
            <a:r>
              <a:rPr lang="zh-CN" altLang="en-US" dirty="0">
                <a:latin typeface="宋体" panose="02010600030101010101" pitchFamily="2" charset="-122"/>
              </a:rPr>
              <a:t>    在综合采用以上方法以后，我们基本上能找到所有的代表性文献。接下来我们还应该查找较多的次要文献</a:t>
            </a:r>
            <a:r>
              <a:rPr lang="zh-CN" altLang="en-US" dirty="0" smtClean="0">
                <a:latin typeface="宋体" panose="02010600030101010101" pitchFamily="2" charset="-122"/>
              </a:rPr>
              <a:t>。</a:t>
            </a:r>
            <a:endParaRPr lang="zh-CN" altLang="en-US" dirty="0"/>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3" y="1423359"/>
            <a:ext cx="416809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7452180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矩形 2"/>
          <p:cNvSpPr>
            <a:spLocks noChangeArrowheads="1"/>
          </p:cNvSpPr>
          <p:nvPr/>
        </p:nvSpPr>
        <p:spPr bwMode="auto">
          <a:xfrm>
            <a:off x="761245" y="1959475"/>
            <a:ext cx="7504217" cy="3942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30000"/>
              </a:lnSpc>
            </a:pPr>
            <a:r>
              <a:rPr lang="zh-CN" altLang="en-US" dirty="0">
                <a:latin typeface="宋体" panose="02010600030101010101" pitchFamily="2" charset="-122"/>
              </a:rPr>
              <a:t>    </a:t>
            </a:r>
            <a:r>
              <a:rPr lang="zh-CN" altLang="en-US" b="1" dirty="0">
                <a:latin typeface="宋体" panose="02010600030101010101" pitchFamily="2" charset="-122"/>
              </a:rPr>
              <a:t>阅读文献</a:t>
            </a:r>
            <a:endParaRPr lang="en-US" altLang="zh-CN" b="1" dirty="0">
              <a:latin typeface="宋体" panose="02010600030101010101" pitchFamily="2" charset="-122"/>
            </a:endParaRPr>
          </a:p>
          <a:p>
            <a:pPr eaLnBrk="1" hangingPunct="1">
              <a:lnSpc>
                <a:spcPct val="140000"/>
              </a:lnSpc>
            </a:pPr>
            <a:r>
              <a:rPr lang="en-US" altLang="zh-CN" dirty="0" smtClean="0">
                <a:latin typeface="宋体" panose="02010600030101010101" pitchFamily="2" charset="-122"/>
              </a:rPr>
              <a:t>    (</a:t>
            </a:r>
            <a:r>
              <a:rPr lang="en-US" altLang="zh-CN" dirty="0">
                <a:latin typeface="宋体" panose="02010600030101010101" pitchFamily="2" charset="-122"/>
              </a:rPr>
              <a:t>1)</a:t>
            </a:r>
            <a:r>
              <a:rPr lang="zh-CN" altLang="en-US" dirty="0">
                <a:latin typeface="宋体" panose="02010600030101010101" pitchFamily="2" charset="-122"/>
              </a:rPr>
              <a:t>阅读摘要和结论。</a:t>
            </a:r>
            <a:endParaRPr lang="en-US" altLang="zh-CN" dirty="0">
              <a:latin typeface="宋体" panose="02010600030101010101" pitchFamily="2" charset="-122"/>
            </a:endParaRPr>
          </a:p>
          <a:p>
            <a:pPr eaLnBrk="1" hangingPunct="1">
              <a:lnSpc>
                <a:spcPct val="140000"/>
              </a:lnSpc>
            </a:pPr>
            <a:r>
              <a:rPr lang="en-US" altLang="zh-CN" dirty="0" smtClean="0">
                <a:latin typeface="宋体" panose="02010600030101010101" pitchFamily="2" charset="-122"/>
              </a:rPr>
              <a:t>    (</a:t>
            </a:r>
            <a:r>
              <a:rPr lang="en-US" altLang="zh-CN" dirty="0">
                <a:latin typeface="宋体" panose="02010600030101010101" pitchFamily="2" charset="-122"/>
              </a:rPr>
              <a:t>2)</a:t>
            </a:r>
            <a:r>
              <a:rPr lang="zh-CN" altLang="en-US" dirty="0">
                <a:latin typeface="宋体" panose="02010600030101010101" pitchFamily="2" charset="-122"/>
              </a:rPr>
              <a:t>阅读摘要、引言、发现和结论。</a:t>
            </a:r>
            <a:endParaRPr lang="en-US" altLang="zh-CN" dirty="0">
              <a:latin typeface="宋体" panose="02010600030101010101" pitchFamily="2" charset="-122"/>
            </a:endParaRPr>
          </a:p>
          <a:p>
            <a:pPr eaLnBrk="1" hangingPunct="1">
              <a:lnSpc>
                <a:spcPct val="140000"/>
              </a:lnSpc>
            </a:pPr>
            <a:r>
              <a:rPr lang="en-US" altLang="zh-CN" dirty="0" smtClean="0">
                <a:latin typeface="宋体" panose="02010600030101010101" pitchFamily="2" charset="-122"/>
              </a:rPr>
              <a:t>    (</a:t>
            </a:r>
            <a:r>
              <a:rPr lang="en-US" altLang="zh-CN" dirty="0">
                <a:latin typeface="宋体" panose="02010600030101010101" pitchFamily="2" charset="-122"/>
              </a:rPr>
              <a:t>3)</a:t>
            </a:r>
            <a:r>
              <a:rPr lang="zh-CN" altLang="en-US" dirty="0">
                <a:latin typeface="宋体" panose="02010600030101010101" pitchFamily="2" charset="-122"/>
              </a:rPr>
              <a:t>通读全文。</a:t>
            </a:r>
            <a:endParaRPr lang="en-US" altLang="zh-CN" dirty="0">
              <a:latin typeface="宋体" panose="02010600030101010101" pitchFamily="2" charset="-122"/>
            </a:endParaRPr>
          </a:p>
          <a:p>
            <a:pPr eaLnBrk="1" hangingPunct="1">
              <a:lnSpc>
                <a:spcPct val="140000"/>
              </a:lnSpc>
            </a:pPr>
            <a:r>
              <a:rPr lang="zh-CN" altLang="en-US" dirty="0">
                <a:latin typeface="宋体" panose="02010600030101010101" pitchFamily="2" charset="-122"/>
              </a:rPr>
              <a:t>    无论采用哪种阅读方法，在阅读文献时应该做好读书笔记，把篇名、作者、出处、发表时间、页码等信息记录下来。笔记应包括以下两方面的内容：一是对文章观点、方法等方面的总结；二是自己的感受和思考。读完足够多的文献，在对笔记进行分类、汇总、分析、删减和组合以后就可以得到文献综述的基本素材，并且能够列出相应的参考文献</a:t>
            </a:r>
            <a:r>
              <a:rPr lang="zh-CN" altLang="en-US" dirty="0" smtClean="0">
                <a:latin typeface="宋体" panose="02010600030101010101" pitchFamily="2" charset="-122"/>
              </a:rPr>
              <a:t>。</a:t>
            </a:r>
            <a:endParaRPr lang="en-US" altLang="zh-CN" dirty="0" smtClean="0">
              <a:latin typeface="宋体" panose="02010600030101010101" pitchFamily="2" charset="-122"/>
            </a:endParaRPr>
          </a:p>
          <a:p>
            <a:pPr eaLnBrk="1" hangingPunct="1">
              <a:lnSpc>
                <a:spcPct val="140000"/>
              </a:lnSpc>
            </a:pPr>
            <a:r>
              <a:rPr lang="en-US" altLang="zh-CN" dirty="0">
                <a:latin typeface="宋体" panose="02010600030101010101" pitchFamily="2" charset="-122"/>
              </a:rPr>
              <a:t> </a:t>
            </a:r>
            <a:r>
              <a:rPr lang="en-US" altLang="zh-CN" dirty="0" smtClean="0">
                <a:latin typeface="宋体" panose="02010600030101010101" pitchFamily="2" charset="-122"/>
              </a:rPr>
              <a:t>   </a:t>
            </a:r>
            <a:r>
              <a:rPr lang="zh-CN" altLang="en-US" b="1" dirty="0" smtClean="0">
                <a:solidFill>
                  <a:srgbClr val="C00000"/>
                </a:solidFill>
                <a:latin typeface="宋体" panose="02010600030101010101" pitchFamily="2" charset="-122"/>
              </a:rPr>
              <a:t>写</a:t>
            </a:r>
            <a:r>
              <a:rPr lang="zh-CN" altLang="en-US" b="1" dirty="0">
                <a:solidFill>
                  <a:srgbClr val="C00000"/>
                </a:solidFill>
                <a:latin typeface="宋体" panose="02010600030101010101" pitchFamily="2" charset="-122"/>
              </a:rPr>
              <a:t>一篇</a:t>
            </a:r>
            <a:r>
              <a:rPr lang="en-US" altLang="zh-CN" b="1" dirty="0">
                <a:solidFill>
                  <a:srgbClr val="C00000"/>
                </a:solidFill>
                <a:latin typeface="宋体" panose="02010600030101010101" pitchFamily="2" charset="-122"/>
              </a:rPr>
              <a:t>1</a:t>
            </a:r>
            <a:r>
              <a:rPr lang="zh-CN" altLang="en-US" b="1" dirty="0">
                <a:solidFill>
                  <a:srgbClr val="C00000"/>
                </a:solidFill>
                <a:latin typeface="宋体" panose="02010600030101010101" pitchFamily="2" charset="-122"/>
              </a:rPr>
              <a:t>万字的文献综述，应该做二三万字的笔记</a:t>
            </a:r>
            <a:r>
              <a:rPr lang="zh-CN" altLang="en-US" b="1" dirty="0" smtClean="0">
                <a:solidFill>
                  <a:srgbClr val="C00000"/>
                </a:solidFill>
                <a:latin typeface="宋体" panose="02010600030101010101" pitchFamily="2" charset="-122"/>
              </a:rPr>
              <a:t>。</a:t>
            </a:r>
            <a:endParaRPr lang="zh-CN" altLang="en-US" b="1" dirty="0">
              <a:solidFill>
                <a:srgbClr val="C00000"/>
              </a:solidFill>
            </a:endParaRPr>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3" y="1423359"/>
            <a:ext cx="416809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191516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2"/>
          <p:cNvSpPr>
            <a:spLocks noChangeArrowheads="1"/>
          </p:cNvSpPr>
          <p:nvPr/>
        </p:nvSpPr>
        <p:spPr bwMode="auto">
          <a:xfrm>
            <a:off x="743316" y="1941545"/>
            <a:ext cx="7629723" cy="3385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50000"/>
              </a:lnSpc>
            </a:pPr>
            <a:r>
              <a:rPr lang="zh-CN" altLang="en-US" sz="2000" dirty="0">
                <a:latin typeface="宋体" panose="02010600030101010101" pitchFamily="2" charset="-122"/>
              </a:rPr>
              <a:t>    </a:t>
            </a:r>
            <a:r>
              <a:rPr lang="zh-CN" altLang="en-US" b="1" dirty="0">
                <a:latin typeface="宋体" panose="02010600030101010101" pitchFamily="2" charset="-122"/>
              </a:rPr>
              <a:t>文献综述的几种结构安排</a:t>
            </a:r>
            <a:endParaRPr lang="en-US" altLang="zh-CN" b="1" dirty="0">
              <a:latin typeface="宋体" panose="02010600030101010101" pitchFamily="2" charset="-122"/>
            </a:endParaRPr>
          </a:p>
          <a:p>
            <a:pPr algn="just" eaLnBrk="1" hangingPunct="1">
              <a:lnSpc>
                <a:spcPct val="150000"/>
              </a:lnSpc>
              <a:spcAft>
                <a:spcPts val="1200"/>
              </a:spcAft>
            </a:pPr>
            <a:r>
              <a:rPr lang="zh-CN" altLang="en-US" sz="2000" dirty="0">
                <a:latin typeface="宋体" panose="02010600030101010101" pitchFamily="2" charset="-122"/>
              </a:rPr>
              <a:t>    </a:t>
            </a:r>
            <a:r>
              <a:rPr lang="zh-CN" altLang="en-US" sz="1600" dirty="0">
                <a:latin typeface="宋体" panose="02010600030101010101" pitchFamily="2" charset="-122"/>
              </a:rPr>
              <a:t>在读完文献并完成笔记整理工作以后，就可以开始考虑从什么角度撰写文献综述，也就是考虑文献综述的结构。</a:t>
            </a:r>
            <a:endParaRPr lang="en-US" altLang="zh-CN" sz="1600" dirty="0">
              <a:latin typeface="宋体" panose="02010600030101010101" pitchFamily="2" charset="-122"/>
            </a:endParaRPr>
          </a:p>
          <a:p>
            <a:pPr eaLnBrk="1" hangingPunct="1">
              <a:lnSpc>
                <a:spcPct val="150000"/>
              </a:lnSpc>
            </a:pPr>
            <a:r>
              <a:rPr lang="zh-CN" altLang="en-US" sz="1600" dirty="0" smtClean="0">
                <a:latin typeface="宋体" panose="02010600030101010101" pitchFamily="2" charset="-122"/>
              </a:rPr>
              <a:t>    （</a:t>
            </a:r>
            <a:r>
              <a:rPr lang="en-US" altLang="zh-CN" sz="1600" dirty="0" smtClean="0">
                <a:latin typeface="宋体" panose="02010600030101010101" pitchFamily="2" charset="-122"/>
              </a:rPr>
              <a:t>1</a:t>
            </a:r>
            <a:r>
              <a:rPr lang="zh-CN" altLang="en-US" sz="1600" dirty="0" smtClean="0">
                <a:latin typeface="宋体" panose="02010600030101010101" pitchFamily="2" charset="-122"/>
              </a:rPr>
              <a:t>）按照</a:t>
            </a:r>
            <a:r>
              <a:rPr lang="zh-CN" altLang="en-US" sz="1600" dirty="0">
                <a:latin typeface="宋体" panose="02010600030101010101" pitchFamily="2" charset="-122"/>
              </a:rPr>
              <a:t>综述对象的不同构成部分。这种类型的综述对象一般是某个研究领域及其组成部分。</a:t>
            </a:r>
            <a:endParaRPr lang="en-US" altLang="zh-CN" sz="1600" dirty="0">
              <a:latin typeface="宋体" panose="02010600030101010101" pitchFamily="2" charset="-122"/>
            </a:endParaRPr>
          </a:p>
          <a:p>
            <a:pPr eaLnBrk="1" hangingPunct="1">
              <a:lnSpc>
                <a:spcPct val="150000"/>
              </a:lnSpc>
            </a:pPr>
            <a:r>
              <a:rPr lang="zh-CN" altLang="en-US" sz="1600" dirty="0" smtClean="0">
                <a:latin typeface="宋体" panose="02010600030101010101" pitchFamily="2" charset="-122"/>
              </a:rPr>
              <a:t>    （</a:t>
            </a:r>
            <a:r>
              <a:rPr lang="en-US" altLang="zh-CN" sz="1600" dirty="0" smtClean="0">
                <a:latin typeface="宋体" panose="02010600030101010101" pitchFamily="2" charset="-122"/>
              </a:rPr>
              <a:t>2</a:t>
            </a:r>
            <a:r>
              <a:rPr lang="zh-CN" altLang="en-US" sz="1600" dirty="0" smtClean="0">
                <a:latin typeface="宋体" panose="02010600030101010101" pitchFamily="2" charset="-122"/>
              </a:rPr>
              <a:t>）按照</a:t>
            </a:r>
            <a:r>
              <a:rPr lang="zh-CN" altLang="en-US" sz="1600" dirty="0">
                <a:latin typeface="宋体" panose="02010600030101010101" pitchFamily="2" charset="-122"/>
              </a:rPr>
              <a:t>综述对象自身的发生、发展顺序。有些时候，综述所涉及的研究领域各组成部分之间存在明确的发生、发展顺序，按照这样的顺序进行文献综述，可以使我们更好地认识各组成部分之间互为因果的逻辑关系以及影响这种关系的因素</a:t>
            </a:r>
            <a:r>
              <a:rPr lang="zh-CN" altLang="en-US" sz="1600" dirty="0" smtClean="0">
                <a:latin typeface="宋体" panose="02010600030101010101" pitchFamily="2" charset="-122"/>
              </a:rPr>
              <a:t>。</a:t>
            </a:r>
            <a:endParaRPr lang="en-US" altLang="zh-CN" sz="1600" dirty="0">
              <a:latin typeface="宋体" panose="02010600030101010101" pitchFamily="2" charset="-122"/>
            </a:endParaRP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3" y="1423359"/>
            <a:ext cx="416809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14240280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2"/>
          <p:cNvSpPr>
            <a:spLocks noChangeArrowheads="1"/>
          </p:cNvSpPr>
          <p:nvPr/>
        </p:nvSpPr>
        <p:spPr bwMode="auto">
          <a:xfrm>
            <a:off x="752281" y="1959475"/>
            <a:ext cx="7593865"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50000"/>
              </a:lnSpc>
              <a:spcAft>
                <a:spcPts val="600"/>
              </a:spcAft>
            </a:pPr>
            <a:r>
              <a:rPr lang="zh-CN" altLang="en-US" sz="2000" dirty="0">
                <a:latin typeface="宋体" panose="02010600030101010101" pitchFamily="2" charset="-122"/>
              </a:rPr>
              <a:t>    </a:t>
            </a:r>
            <a:r>
              <a:rPr lang="zh-CN" altLang="en-US" b="1" dirty="0">
                <a:latin typeface="宋体" panose="02010600030101010101" pitchFamily="2" charset="-122"/>
              </a:rPr>
              <a:t>文献综述的几种结构安排</a:t>
            </a:r>
            <a:endParaRPr lang="en-US" altLang="zh-CN" b="1" dirty="0">
              <a:latin typeface="宋体" panose="02010600030101010101" pitchFamily="2" charset="-122"/>
            </a:endParaRPr>
          </a:p>
          <a:p>
            <a:pPr eaLnBrk="1" hangingPunct="1">
              <a:lnSpc>
                <a:spcPct val="150000"/>
              </a:lnSpc>
            </a:pPr>
            <a:r>
              <a:rPr lang="zh-CN" altLang="en-US" sz="1600" dirty="0" smtClean="0">
                <a:latin typeface="宋体" panose="02010600030101010101" pitchFamily="2" charset="-122"/>
              </a:rPr>
              <a:t>    （</a:t>
            </a:r>
            <a:r>
              <a:rPr lang="en-US" altLang="zh-CN" sz="1600" dirty="0" smtClean="0">
                <a:latin typeface="宋体" panose="02010600030101010101" pitchFamily="2" charset="-122"/>
              </a:rPr>
              <a:t>3</a:t>
            </a:r>
            <a:r>
              <a:rPr lang="zh-CN" altLang="en-US" sz="1600" dirty="0" smtClean="0">
                <a:latin typeface="宋体" panose="02010600030101010101" pitchFamily="2" charset="-122"/>
              </a:rPr>
              <a:t>）按照</a:t>
            </a:r>
            <a:r>
              <a:rPr lang="zh-CN" altLang="en-US" sz="1600" dirty="0">
                <a:latin typeface="宋体" panose="02010600030101010101" pitchFamily="2" charset="-122"/>
              </a:rPr>
              <a:t>主要的研究范式、学术流派、研究视角或观点。许多学科在发展过程中会出现不同的研究范式、学术流派，针对同一研究问题或研究对象也会形成较多的研究视角和学术观点。因此，我们在做文献综述时可以根据不同的范式、流派、研究视角或观点来梳理现有文献。</a:t>
            </a:r>
            <a:endParaRPr lang="en-US" altLang="zh-CN" sz="1600" dirty="0">
              <a:latin typeface="宋体" panose="02010600030101010101" pitchFamily="2" charset="-122"/>
            </a:endParaRPr>
          </a:p>
          <a:p>
            <a:pPr eaLnBrk="1" hangingPunct="1">
              <a:lnSpc>
                <a:spcPct val="150000"/>
              </a:lnSpc>
            </a:pPr>
            <a:r>
              <a:rPr lang="zh-CN" altLang="en-US" sz="1600" dirty="0" smtClean="0">
                <a:latin typeface="宋体" panose="02010600030101010101" pitchFamily="2" charset="-122"/>
              </a:rPr>
              <a:t>    （</a:t>
            </a:r>
            <a:r>
              <a:rPr lang="en-US" altLang="zh-CN" sz="1600" dirty="0" smtClean="0">
                <a:latin typeface="宋体" panose="02010600030101010101" pitchFamily="2" charset="-122"/>
              </a:rPr>
              <a:t>4</a:t>
            </a:r>
            <a:r>
              <a:rPr lang="zh-CN" altLang="en-US" sz="1600" dirty="0" smtClean="0">
                <a:latin typeface="宋体" panose="02010600030101010101" pitchFamily="2" charset="-122"/>
              </a:rPr>
              <a:t>）按照</a:t>
            </a:r>
            <a:r>
              <a:rPr lang="zh-CN" altLang="en-US" sz="1600" dirty="0">
                <a:latin typeface="宋体" panose="02010600030101010101" pitchFamily="2" charset="-122"/>
              </a:rPr>
              <a:t>研究阶段。</a:t>
            </a:r>
            <a:endParaRPr lang="en-US" altLang="zh-CN" sz="1600" dirty="0">
              <a:latin typeface="宋体" panose="02010600030101010101" pitchFamily="2" charset="-122"/>
            </a:endParaRPr>
          </a:p>
          <a:p>
            <a:pPr eaLnBrk="1" hangingPunct="1">
              <a:lnSpc>
                <a:spcPct val="150000"/>
              </a:lnSpc>
            </a:pPr>
            <a:r>
              <a:rPr lang="zh-CN" altLang="en-US" sz="1600" dirty="0" smtClean="0">
                <a:latin typeface="宋体" panose="02010600030101010101" pitchFamily="2" charset="-122"/>
              </a:rPr>
              <a:t>    （</a:t>
            </a:r>
            <a:r>
              <a:rPr lang="en-US" altLang="zh-CN" sz="1600" dirty="0" smtClean="0">
                <a:latin typeface="宋体" panose="02010600030101010101" pitchFamily="2" charset="-122"/>
              </a:rPr>
              <a:t>5</a:t>
            </a:r>
            <a:r>
              <a:rPr lang="zh-CN" altLang="en-US" sz="1600" dirty="0" smtClean="0">
                <a:latin typeface="宋体" panose="02010600030101010101" pitchFamily="2" charset="-122"/>
              </a:rPr>
              <a:t>）其他</a:t>
            </a:r>
            <a:r>
              <a:rPr lang="zh-CN" altLang="en-US" sz="1600" dirty="0">
                <a:latin typeface="宋体" panose="02010600030101010101" pitchFamily="2" charset="-122"/>
              </a:rPr>
              <a:t>结构安排。除了上述几种比较常见的结构安排外，还有一些文献综述类文章以主要人物、研究方法等为线索来进行综述。</a:t>
            </a:r>
            <a:endParaRPr lang="en-US" altLang="zh-CN" sz="1600" dirty="0">
              <a:latin typeface="宋体" panose="02010600030101010101" pitchFamily="2" charset="-122"/>
            </a:endParaRPr>
          </a:p>
          <a:p>
            <a:pPr eaLnBrk="1" hangingPunct="1">
              <a:lnSpc>
                <a:spcPct val="150000"/>
              </a:lnSpc>
            </a:pPr>
            <a:r>
              <a:rPr lang="en-US" altLang="zh-CN" sz="1600" dirty="0">
                <a:latin typeface="宋体" panose="02010600030101010101" pitchFamily="2" charset="-122"/>
              </a:rPr>
              <a:t>    </a:t>
            </a:r>
            <a:r>
              <a:rPr lang="zh-CN" altLang="en-US" sz="1600" dirty="0">
                <a:latin typeface="宋体" panose="02010600030101010101" pitchFamily="2" charset="-122"/>
              </a:rPr>
              <a:t>不管我们采用哪种结构，一篇好的文献综述必须有明确的展开逻辑和顺序，应该清晰地告诉读者为什么采用这种或这些结构安排。</a:t>
            </a:r>
            <a:endParaRPr lang="zh-CN" altLang="en-US" dirty="0"/>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3" y="1423359"/>
            <a:ext cx="416809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563060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矩形 2"/>
          <p:cNvSpPr>
            <a:spLocks noChangeArrowheads="1"/>
          </p:cNvSpPr>
          <p:nvPr/>
        </p:nvSpPr>
        <p:spPr bwMode="auto">
          <a:xfrm>
            <a:off x="789383" y="1868214"/>
            <a:ext cx="7520899" cy="4170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ts val="2400"/>
              </a:lnSpc>
              <a:spcAft>
                <a:spcPts val="600"/>
              </a:spcAft>
            </a:pPr>
            <a:r>
              <a:rPr lang="zh-CN" altLang="en-US" sz="2000" dirty="0">
                <a:latin typeface="宋体" panose="02010600030101010101" pitchFamily="2" charset="-122"/>
              </a:rPr>
              <a:t>    </a:t>
            </a:r>
            <a:r>
              <a:rPr lang="zh-CN" altLang="en-US" sz="2000" b="1" dirty="0">
                <a:latin typeface="宋体" panose="02010600030101010101" pitchFamily="2" charset="-122"/>
              </a:rPr>
              <a:t>文献综述写作的建议</a:t>
            </a:r>
            <a:endParaRPr lang="en-US" altLang="zh-CN" sz="2000" b="1" dirty="0">
              <a:latin typeface="宋体" panose="02010600030101010101" pitchFamily="2" charset="-122"/>
            </a:endParaRPr>
          </a:p>
          <a:p>
            <a:pPr algn="just" eaLnBrk="1" hangingPunct="1">
              <a:lnSpc>
                <a:spcPts val="2400"/>
              </a:lnSpc>
            </a:pPr>
            <a:r>
              <a:rPr lang="en-US" altLang="zh-CN" sz="1600" dirty="0" smtClean="0">
                <a:latin typeface="宋体" panose="02010600030101010101" pitchFamily="2" charset="-122"/>
              </a:rPr>
              <a:t>    </a:t>
            </a:r>
            <a:r>
              <a:rPr lang="zh-CN" altLang="en-US" sz="1600" dirty="0" smtClean="0">
                <a:latin typeface="宋体" panose="02010600030101010101" pitchFamily="2" charset="-122"/>
              </a:rPr>
              <a:t>（</a:t>
            </a:r>
            <a:r>
              <a:rPr lang="en-US" altLang="zh-CN" sz="1600" dirty="0" smtClean="0">
                <a:latin typeface="宋体" panose="02010600030101010101" pitchFamily="2" charset="-122"/>
              </a:rPr>
              <a:t>1</a:t>
            </a:r>
            <a:r>
              <a:rPr lang="zh-CN" altLang="en-US" sz="1600" dirty="0" smtClean="0">
                <a:latin typeface="宋体" panose="02010600030101010101" pitchFamily="2" charset="-122"/>
              </a:rPr>
              <a:t>）</a:t>
            </a:r>
            <a:r>
              <a:rPr lang="zh-CN" altLang="zh-CN" sz="1600" dirty="0" smtClean="0">
                <a:latin typeface="宋体" panose="02010600030101010101" pitchFamily="2" charset="-122"/>
              </a:rPr>
              <a:t>切忌</a:t>
            </a:r>
            <a:r>
              <a:rPr lang="zh-CN" altLang="zh-CN" sz="1600" dirty="0">
                <a:latin typeface="宋体" panose="02010600030101010101" pitchFamily="2" charset="-122"/>
              </a:rPr>
              <a:t>只述不评。</a:t>
            </a:r>
            <a:r>
              <a:rPr lang="zh-CN" altLang="en-US" sz="1600" dirty="0">
                <a:latin typeface="宋体" panose="02010600030101010101" pitchFamily="2" charset="-122"/>
              </a:rPr>
              <a:t>一篇好的综述文章在广泛阅读和清晰交代前人文献的基础上，应该能够提出作者白己的观点，也就是应该能够有所评论或总结。我们认为一篇综述性文章中“述”与“评”的比例以</a:t>
            </a:r>
            <a:r>
              <a:rPr lang="en-US" altLang="zh-CN" sz="1600" dirty="0">
                <a:latin typeface="宋体" panose="02010600030101010101" pitchFamily="2" charset="-122"/>
              </a:rPr>
              <a:t>7</a:t>
            </a:r>
            <a:r>
              <a:rPr lang="en-US" altLang="zh-CN" sz="1600" dirty="0">
                <a:latin typeface="宋体" panose="02010600030101010101" pitchFamily="2" charset="-122"/>
                <a:cs typeface="Arial" panose="020B0604020202020204" pitchFamily="34" charset="0"/>
              </a:rPr>
              <a:t>:</a:t>
            </a:r>
            <a:r>
              <a:rPr lang="en-US" altLang="zh-CN" sz="1600" dirty="0">
                <a:latin typeface="宋体" panose="02010600030101010101" pitchFamily="2" charset="-122"/>
              </a:rPr>
              <a:t>3</a:t>
            </a:r>
            <a:r>
              <a:rPr lang="zh-CN" altLang="en-US" sz="1600" dirty="0">
                <a:latin typeface="宋体" panose="02010600030101010101" pitchFamily="2" charset="-122"/>
              </a:rPr>
              <a:t>为宜。</a:t>
            </a:r>
            <a:endParaRPr lang="en-US" altLang="zh-CN" sz="1600" dirty="0">
              <a:latin typeface="宋体" panose="02010600030101010101" pitchFamily="2" charset="-122"/>
            </a:endParaRPr>
          </a:p>
          <a:p>
            <a:pPr eaLnBrk="1" hangingPunct="1">
              <a:lnSpc>
                <a:spcPts val="2400"/>
              </a:lnSpc>
            </a:pPr>
            <a:r>
              <a:rPr lang="en-US" altLang="zh-CN" sz="1600" dirty="0" smtClean="0">
                <a:latin typeface="宋体" panose="02010600030101010101" pitchFamily="2" charset="-122"/>
              </a:rPr>
              <a:t>    </a:t>
            </a:r>
            <a:r>
              <a:rPr lang="zh-CN" altLang="en-US" sz="1600" dirty="0" smtClean="0">
                <a:latin typeface="宋体" panose="02010600030101010101" pitchFamily="2" charset="-122"/>
              </a:rPr>
              <a:t>（</a:t>
            </a:r>
            <a:r>
              <a:rPr lang="en-US" altLang="zh-CN" sz="1600" dirty="0" smtClean="0">
                <a:latin typeface="宋体" panose="02010600030101010101" pitchFamily="2" charset="-122"/>
              </a:rPr>
              <a:t>2</a:t>
            </a:r>
            <a:r>
              <a:rPr lang="zh-CN" altLang="en-US" sz="1600" dirty="0" smtClean="0">
                <a:latin typeface="宋体" panose="02010600030101010101" pitchFamily="2" charset="-122"/>
              </a:rPr>
              <a:t>）</a:t>
            </a:r>
            <a:r>
              <a:rPr lang="zh-CN" altLang="zh-CN" sz="1600" dirty="0" smtClean="0">
                <a:latin typeface="宋体" panose="02010600030101010101" pitchFamily="2" charset="-122"/>
              </a:rPr>
              <a:t>确保</a:t>
            </a:r>
            <a:r>
              <a:rPr lang="zh-CN" altLang="zh-CN" sz="1600" dirty="0">
                <a:latin typeface="宋体" panose="02010600030101010101" pitchFamily="2" charset="-122"/>
              </a:rPr>
              <a:t>准确、清晰。其中，“准确”要求综述客观，在表述前人观点时不要加入</a:t>
            </a:r>
            <a:r>
              <a:rPr lang="zh-CN" altLang="en-US" sz="1600" dirty="0">
                <a:latin typeface="宋体" panose="02010600030101010101" pitchFamily="2" charset="-122"/>
              </a:rPr>
              <a:t>自己</a:t>
            </a:r>
            <a:r>
              <a:rPr lang="zh-CN" altLang="zh-CN" sz="1600" dirty="0">
                <a:latin typeface="宋体" panose="02010600030101010101" pitchFamily="2" charset="-122"/>
              </a:rPr>
              <a:t>的价值判断，只需说明被综述文献的主要观点和脉络。在综述过程中切忌断章取义，对文献做人为的取舍。对某篇文献而言，不管你喜欢与否，只要内容与综述主题相关，就必须将其列出。“清晰”是指文献综述各构成部分之</a:t>
            </a:r>
            <a:r>
              <a:rPr lang="zh-CN" altLang="en-US" sz="1600" dirty="0">
                <a:latin typeface="宋体" panose="02010600030101010101" pitchFamily="2" charset="-122"/>
              </a:rPr>
              <a:t>间</a:t>
            </a:r>
            <a:r>
              <a:rPr lang="zh-CN" altLang="zh-CN" sz="1600" dirty="0">
                <a:latin typeface="宋体" panose="02010600030101010101" pitchFamily="2" charset="-122"/>
              </a:rPr>
              <a:t>的关系清楚、层次分明，让读者看后一目了然。</a:t>
            </a:r>
            <a:endParaRPr lang="en-US" altLang="zh-CN" sz="1600" dirty="0">
              <a:latin typeface="宋体" panose="02010600030101010101" pitchFamily="2" charset="-122"/>
            </a:endParaRPr>
          </a:p>
          <a:p>
            <a:pPr eaLnBrk="1" hangingPunct="1">
              <a:lnSpc>
                <a:spcPts val="2400"/>
              </a:lnSpc>
            </a:pPr>
            <a:r>
              <a:rPr lang="en-US" altLang="zh-CN" sz="1600" dirty="0" smtClean="0">
                <a:latin typeface="宋体" panose="02010600030101010101" pitchFamily="2" charset="-122"/>
              </a:rPr>
              <a:t>    </a:t>
            </a:r>
            <a:r>
              <a:rPr lang="zh-CN" altLang="en-US" sz="1600" dirty="0" smtClean="0">
                <a:latin typeface="宋体" panose="02010600030101010101" pitchFamily="2" charset="-122"/>
              </a:rPr>
              <a:t>（</a:t>
            </a:r>
            <a:r>
              <a:rPr lang="en-US" altLang="zh-CN" sz="1600" dirty="0" smtClean="0">
                <a:latin typeface="宋体" panose="02010600030101010101" pitchFamily="2" charset="-122"/>
              </a:rPr>
              <a:t>3</a:t>
            </a:r>
            <a:r>
              <a:rPr lang="zh-CN" altLang="en-US" sz="1600" dirty="0" smtClean="0">
                <a:latin typeface="宋体" panose="02010600030101010101" pitchFamily="2" charset="-122"/>
              </a:rPr>
              <a:t>）</a:t>
            </a:r>
            <a:r>
              <a:rPr lang="zh-CN" altLang="zh-CN" sz="1600" dirty="0" smtClean="0">
                <a:latin typeface="宋体" panose="02010600030101010101" pitchFamily="2" charset="-122"/>
              </a:rPr>
              <a:t>组织</a:t>
            </a:r>
            <a:r>
              <a:rPr lang="zh-CN" altLang="zh-CN" sz="1600" dirty="0">
                <a:latin typeface="宋体" panose="02010600030101010101" pitchFamily="2" charset="-122"/>
              </a:rPr>
              <a:t>好材料，避免罗列、堆砌。我们在做文献综述时常犯的一种毛病就是罗列与堆砌材料。因此，我们在整理笔记并进行写作时一定要有所取舍;</a:t>
            </a:r>
          </a:p>
          <a:p>
            <a:pPr eaLnBrk="1" hangingPunct="1">
              <a:lnSpc>
                <a:spcPts val="2400"/>
              </a:lnSpc>
            </a:pPr>
            <a:r>
              <a:rPr lang="zh-CN" altLang="zh-CN" sz="1600" dirty="0">
                <a:latin typeface="宋体" panose="02010600030101010101" pitchFamily="2" charset="-122"/>
              </a:rPr>
              <a:t>与综述主题无关或关系不大的观点，即使已经为它们花费了很多的时问和精力，该舍弃的还得舍弃</a:t>
            </a:r>
            <a:r>
              <a:rPr lang="zh-CN" altLang="zh-CN" sz="1600" dirty="0" smtClean="0">
                <a:latin typeface="宋体" panose="02010600030101010101" pitchFamily="2" charset="-122"/>
              </a:rPr>
              <a:t>。</a:t>
            </a:r>
            <a:endParaRPr lang="zh-CN" altLang="en-US" dirty="0"/>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3" y="1423359"/>
            <a:ext cx="416809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127320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矩形 2"/>
          <p:cNvSpPr>
            <a:spLocks noChangeArrowheads="1"/>
          </p:cNvSpPr>
          <p:nvPr/>
        </p:nvSpPr>
        <p:spPr bwMode="auto">
          <a:xfrm>
            <a:off x="789383" y="1868214"/>
            <a:ext cx="7520899" cy="300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ts val="2400"/>
              </a:lnSpc>
              <a:spcAft>
                <a:spcPts val="600"/>
              </a:spcAft>
            </a:pPr>
            <a:r>
              <a:rPr lang="zh-CN" altLang="en-US" sz="2000" dirty="0">
                <a:latin typeface="宋体" panose="02010600030101010101" pitchFamily="2" charset="-122"/>
              </a:rPr>
              <a:t>    </a:t>
            </a:r>
            <a:r>
              <a:rPr lang="zh-CN" altLang="en-US" sz="2000" b="1" dirty="0">
                <a:latin typeface="宋体" panose="02010600030101010101" pitchFamily="2" charset="-122"/>
              </a:rPr>
              <a:t>文献综述写作的建议</a:t>
            </a:r>
            <a:endParaRPr lang="en-US" altLang="zh-CN" sz="2000" b="1" dirty="0">
              <a:latin typeface="宋体" panose="02010600030101010101" pitchFamily="2" charset="-122"/>
            </a:endParaRPr>
          </a:p>
          <a:p>
            <a:pPr algn="just" eaLnBrk="1" hangingPunct="1">
              <a:lnSpc>
                <a:spcPct val="150000"/>
              </a:lnSpc>
            </a:pPr>
            <a:r>
              <a:rPr lang="zh-CN" altLang="en-US" sz="1600" dirty="0" smtClean="0">
                <a:latin typeface="宋体" panose="02010600030101010101" pitchFamily="2" charset="-122"/>
              </a:rPr>
              <a:t>    （</a:t>
            </a:r>
            <a:r>
              <a:rPr lang="en-US" altLang="zh-CN" sz="1600" dirty="0" smtClean="0">
                <a:latin typeface="宋体" panose="02010600030101010101" pitchFamily="2" charset="-122"/>
              </a:rPr>
              <a:t>4</a:t>
            </a:r>
            <a:r>
              <a:rPr lang="zh-CN" altLang="en-US" sz="1600" dirty="0" smtClean="0">
                <a:latin typeface="宋体" panose="02010600030101010101" pitchFamily="2" charset="-122"/>
              </a:rPr>
              <a:t>）</a:t>
            </a:r>
            <a:r>
              <a:rPr lang="zh-CN" altLang="zh-CN" sz="1600" dirty="0" smtClean="0">
                <a:latin typeface="宋体" panose="02010600030101010101" pitchFamily="2" charset="-122"/>
              </a:rPr>
              <a:t>缩小</a:t>
            </a:r>
            <a:r>
              <a:rPr lang="zh-CN" altLang="zh-CN" sz="1600" dirty="0">
                <a:latin typeface="宋体" panose="02010600030101010101" pitchFamily="2" charset="-122"/>
              </a:rPr>
              <a:t>范围，突出重点。其中，缩小范围是指综述时不要做“大题目”，要做“小题目”</a:t>
            </a:r>
            <a:r>
              <a:rPr lang="zh-CN" altLang="en-US" sz="1600" dirty="0">
                <a:latin typeface="宋体" panose="02010600030101010101" pitchFamily="2" charset="-122"/>
              </a:rPr>
              <a:t>；</a:t>
            </a:r>
            <a:r>
              <a:rPr lang="zh-CN" altLang="zh-CN" sz="1600" dirty="0">
                <a:latin typeface="宋体" panose="02010600030101010101" pitchFamily="2" charset="-122"/>
              </a:rPr>
              <a:t>重点突出是指在做综述时，只需综述与主题直接相关的文献即可，切忌介绍已经成为常识的知识。</a:t>
            </a:r>
            <a:endParaRPr lang="en-US" altLang="zh-CN" sz="1600" dirty="0">
              <a:latin typeface="宋体" panose="02010600030101010101" pitchFamily="2" charset="-122"/>
            </a:endParaRPr>
          </a:p>
          <a:p>
            <a:pPr eaLnBrk="1" hangingPunct="1">
              <a:lnSpc>
                <a:spcPct val="150000"/>
              </a:lnSpc>
            </a:pPr>
            <a:r>
              <a:rPr lang="zh-CN" altLang="en-US" sz="1600" dirty="0" smtClean="0">
                <a:latin typeface="宋体" panose="02010600030101010101" pitchFamily="2" charset="-122"/>
              </a:rPr>
              <a:t>    （</a:t>
            </a:r>
            <a:r>
              <a:rPr lang="en-US" altLang="zh-CN" sz="1600" dirty="0" smtClean="0">
                <a:latin typeface="宋体" panose="02010600030101010101" pitchFamily="2" charset="-122"/>
              </a:rPr>
              <a:t>5</a:t>
            </a:r>
            <a:r>
              <a:rPr lang="zh-CN" altLang="en-US" sz="1600" dirty="0" smtClean="0">
                <a:latin typeface="宋体" panose="02010600030101010101" pitchFamily="2" charset="-122"/>
              </a:rPr>
              <a:t>）</a:t>
            </a:r>
            <a:r>
              <a:rPr lang="zh-CN" altLang="zh-CN" sz="1600" dirty="0" smtClean="0">
                <a:latin typeface="宋体" panose="02010600030101010101" pitchFamily="2" charset="-122"/>
              </a:rPr>
              <a:t>认真</a:t>
            </a:r>
            <a:r>
              <a:rPr lang="zh-CN" altLang="zh-CN" sz="1600" dirty="0">
                <a:latin typeface="宋体" panose="02010600030101010101" pitchFamily="2" charset="-122"/>
              </a:rPr>
              <a:t>阅读文献。必须老老实实逐篇阅读已有相关文献，每一篇被引用的文献至少要阅读内容摘要和结论，大部分文献应该阅读摘要、引言、发现和结论，少数重要文献必须通读全文。</a:t>
            </a:r>
            <a:r>
              <a:rPr lang="en-US" altLang="zh-CN" sz="1600" dirty="0">
                <a:latin typeface="宋体" panose="02010600030101010101" pitchFamily="2" charset="-122"/>
              </a:rPr>
              <a:t>        </a:t>
            </a:r>
            <a:endParaRPr lang="zh-CN" altLang="en-US" dirty="0">
              <a:latin typeface="宋体" panose="02010600030101010101" pitchFamily="2" charset="-122"/>
            </a:endParaRPr>
          </a:p>
          <a:p>
            <a:pPr eaLnBrk="1" hangingPunct="1">
              <a:lnSpc>
                <a:spcPts val="2400"/>
              </a:lnSpc>
            </a:pPr>
            <a:endParaRPr lang="zh-CN" altLang="en-US" dirty="0"/>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3" y="1423359"/>
            <a:ext cx="4168099"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5326638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1"/>
          <p:cNvSpPr>
            <a:spLocks noChangeArrowheads="1"/>
          </p:cNvSpPr>
          <p:nvPr/>
        </p:nvSpPr>
        <p:spPr bwMode="auto">
          <a:xfrm>
            <a:off x="789383" y="2655443"/>
            <a:ext cx="7494005" cy="3404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pPr>
            <a:r>
              <a:rPr lang="zh-CN" altLang="en-US" b="1" dirty="0" smtClean="0"/>
              <a:t>       </a:t>
            </a:r>
            <a:r>
              <a:rPr lang="zh-CN" altLang="en-US" sz="1600" dirty="0" smtClean="0">
                <a:latin typeface="宋体" panose="02010600030101010101" pitchFamily="2" charset="-122"/>
              </a:rPr>
              <a:t>发达国家</a:t>
            </a:r>
            <a:r>
              <a:rPr lang="zh-CN" altLang="en-US" sz="1600" dirty="0">
                <a:latin typeface="宋体" panose="02010600030101010101" pitchFamily="2" charset="-122"/>
              </a:rPr>
              <a:t>少有“乡</a:t>
            </a:r>
            <a:r>
              <a:rPr lang="en-US" altLang="zh-CN" sz="1600" dirty="0">
                <a:latin typeface="宋体" panose="02010600030101010101" pitchFamily="2" charset="-122"/>
              </a:rPr>
              <a:t>-</a:t>
            </a:r>
            <a:r>
              <a:rPr lang="zh-CN" altLang="en-US" sz="1600" dirty="0">
                <a:latin typeface="宋体" panose="02010600030101010101" pitchFamily="2" charset="-122"/>
              </a:rPr>
              <a:t>城移民”现象，但西方国家多有国家</a:t>
            </a:r>
            <a:r>
              <a:rPr lang="en-US" altLang="zh-CN" sz="1600" dirty="0">
                <a:latin typeface="宋体" panose="02010600030101010101" pitchFamily="2" charset="-122"/>
              </a:rPr>
              <a:t>-</a:t>
            </a:r>
            <a:r>
              <a:rPr lang="zh-CN" altLang="en-US" sz="1600" dirty="0">
                <a:latin typeface="宋体" panose="02010600030101010101" pitchFamily="2" charset="-122"/>
              </a:rPr>
              <a:t>国家之间的移民和城</a:t>
            </a:r>
            <a:r>
              <a:rPr lang="en-US" altLang="zh-CN" sz="1600" dirty="0">
                <a:latin typeface="宋体" panose="02010600030101010101" pitchFamily="2" charset="-122"/>
              </a:rPr>
              <a:t>-</a:t>
            </a:r>
            <a:r>
              <a:rPr lang="zh-CN" altLang="en-US" sz="1600" dirty="0">
                <a:latin typeface="宋体" panose="02010600030101010101" pitchFamily="2" charset="-122"/>
              </a:rPr>
              <a:t>城之间的人口流动，因此在人口迁移和移民教育理论方面的研究成果很丰富。其中，移民教育问题是一个重要研究领域，形成了一些与移民教育研究相关的理论，主要有遗传理论、文化论、结构说和综合说，有研究者还将迁移人口的教育分为同化主义教育、一体化教育和多元化教育。关于移民子女教育的研究主要集中在对移民儿童的教育权利、家庭环境、迁移对儿童的影响、移民儿童的困境、移民与教育改革等方面；多数研究者主张给学生提供文化选择的权利与机会，努力消除对亚文化和少数民族的歧视及由此而产生的心理痛苦，培养学生跨文化的适应能力</a:t>
            </a:r>
            <a:r>
              <a:rPr lang="zh-CN" altLang="en-US" sz="1600" dirty="0" smtClean="0">
                <a:latin typeface="宋体" panose="02010600030101010101" pitchFamily="2" charset="-122"/>
              </a:rPr>
              <a:t>。</a:t>
            </a:r>
            <a:endParaRPr lang="zh-CN" altLang="en-US" sz="1600" dirty="0">
              <a:latin typeface="宋体" panose="02010600030101010101" pitchFamily="2" charset="-122"/>
            </a:endParaRPr>
          </a:p>
        </p:txBody>
      </p:sp>
      <p:sp>
        <p:nvSpPr>
          <p:cNvPr id="9" name="矩形 1"/>
          <p:cNvSpPr>
            <a:spLocks noChangeArrowheads="1"/>
          </p:cNvSpPr>
          <p:nvPr/>
        </p:nvSpPr>
        <p:spPr bwMode="auto">
          <a:xfrm>
            <a:off x="1234888" y="1842646"/>
            <a:ext cx="6477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b="1" dirty="0"/>
              <a:t>“</a:t>
            </a:r>
            <a:r>
              <a:rPr lang="zh-CN" altLang="en-US" b="1" dirty="0"/>
              <a:t>江苏省流动人口子女教育的城市融入状况及其策略研究</a:t>
            </a:r>
          </a:p>
          <a:p>
            <a:pPr algn="ctr" eaLnBrk="1" hangingPunct="1"/>
            <a:r>
              <a:rPr lang="en-US" altLang="zh-CN" b="1" dirty="0"/>
              <a:t>——</a:t>
            </a:r>
            <a:r>
              <a:rPr lang="zh-CN" altLang="en-US" b="1" dirty="0"/>
              <a:t>以苏南地区为例”课题文献综述</a:t>
            </a: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3" y="1423359"/>
            <a:ext cx="5073535"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r>
              <a:rPr lang="zh-CN" altLang="en-US" dirty="0" smtClean="0">
                <a:solidFill>
                  <a:srgbClr val="C00000"/>
                </a:solidFill>
                <a:latin typeface="微软雅黑" panose="020B0503020204020204" pitchFamily="34" charset="-122"/>
                <a:ea typeface="微软雅黑" panose="020B0503020204020204" pitchFamily="34" charset="-122"/>
              </a:rPr>
              <a:t>）</a:t>
            </a: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latin typeface="微软雅黑" panose="020B0503020204020204" pitchFamily="34" charset="-122"/>
                <a:ea typeface="微软雅黑" panose="020B0503020204020204" pitchFamily="34" charset="-122"/>
              </a:rPr>
              <a:t>举例</a:t>
            </a:r>
            <a:endParaRPr lang="zh-CN" altLang="en-US" dirty="0">
              <a:solidFill>
                <a:srgbClr val="C00000"/>
              </a:solidFill>
              <a:latin typeface="微软雅黑" panose="020B0503020204020204" pitchFamily="34" charset="-122"/>
              <a:ea typeface="微软雅黑" panose="020B0503020204020204" pitchFamily="34" charset="-122"/>
            </a:endParaRP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7427394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1"/>
          <p:cNvSpPr>
            <a:spLocks noChangeArrowheads="1"/>
          </p:cNvSpPr>
          <p:nvPr/>
        </p:nvSpPr>
        <p:spPr bwMode="auto">
          <a:xfrm>
            <a:off x="789383" y="2520968"/>
            <a:ext cx="7538829" cy="3426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ts val="2600"/>
              </a:lnSpc>
            </a:pPr>
            <a:r>
              <a:rPr lang="zh-CN" altLang="en-US" sz="1600" dirty="0" smtClean="0">
                <a:latin typeface="宋体" panose="02010600030101010101" pitchFamily="2" charset="-122"/>
              </a:rPr>
              <a:t>    美国</a:t>
            </a:r>
            <a:r>
              <a:rPr lang="zh-CN" altLang="en-US" sz="1600" dirty="0">
                <a:latin typeface="宋体" panose="02010600030101010101" pitchFamily="2" charset="-122"/>
              </a:rPr>
              <a:t>是接收移民较多的国家之一，学校在移民儿童教育上积累了大量经验，面临的主要问题是</a:t>
            </a:r>
            <a:r>
              <a:rPr lang="en-US" altLang="zh-CN" sz="1600" dirty="0">
                <a:latin typeface="宋体" panose="02010600030101010101" pitchFamily="2" charset="-122"/>
              </a:rPr>
              <a:t>:</a:t>
            </a:r>
            <a:r>
              <a:rPr lang="zh-CN" altLang="en-US" sz="1600" dirty="0">
                <a:latin typeface="宋体" panose="02010600030101010101" pitchFamily="2" charset="-122"/>
              </a:rPr>
              <a:t>移民儿童的受教育机会平等、学校适应和教育质量问题。除此以外，美国学龄人口的流动率较高，美国学者对流动儿童的教育问题也给予了特别的关注。许多研究表明，学龄人口频繁的流动既不利于流动儿童自身的学习，也会对学校甚至学区的教育产生影响。为此，美国通过完善立法、利用网络传递流动学生信息、帮助贫困的流动家庭、加强学校</a:t>
            </a:r>
            <a:r>
              <a:rPr lang="en-US" altLang="zh-CN" sz="1600" dirty="0">
                <a:latin typeface="宋体" panose="02010600030101010101" pitchFamily="2" charset="-122"/>
              </a:rPr>
              <a:t>(</a:t>
            </a:r>
            <a:r>
              <a:rPr lang="zh-CN" altLang="en-US" sz="1600" dirty="0">
                <a:latin typeface="宋体" panose="02010600030101010101" pitchFamily="2" charset="-122"/>
              </a:rPr>
              <a:t>社区</a:t>
            </a:r>
            <a:r>
              <a:rPr lang="en-US" altLang="zh-CN" sz="1600" dirty="0">
                <a:latin typeface="宋体" panose="02010600030101010101" pitchFamily="2" charset="-122"/>
              </a:rPr>
              <a:t>)</a:t>
            </a:r>
            <a:r>
              <a:rPr lang="zh-CN" altLang="en-US" sz="1600" dirty="0">
                <a:latin typeface="宋体" panose="02010600030101010101" pitchFamily="2" charset="-122"/>
              </a:rPr>
              <a:t>与流动儿童家庭的联系等措施，力图做到“不让一个孩子掉队”。</a:t>
            </a:r>
            <a:r>
              <a:rPr lang="zh-CN" altLang="en-US" sz="1600" b="1" dirty="0">
                <a:solidFill>
                  <a:srgbClr val="C00000"/>
                </a:solidFill>
                <a:latin typeface="宋体" panose="02010600030101010101" pitchFamily="2" charset="-122"/>
              </a:rPr>
              <a:t>（述）</a:t>
            </a:r>
          </a:p>
          <a:p>
            <a:pPr eaLnBrk="1" hangingPunct="1">
              <a:lnSpc>
                <a:spcPts val="2600"/>
              </a:lnSpc>
            </a:pPr>
            <a:r>
              <a:rPr lang="zh-CN" altLang="en-US" sz="1600" dirty="0">
                <a:latin typeface="宋体" panose="02010600030101010101" pitchFamily="2" charset="-122"/>
              </a:rPr>
              <a:t>    中国进城务工农民子女教育问题与西方移民儿童教育问题在研究的理论维度与逻辑语境方面不同；但儿童对异地的教育适应性却是共同存在的社会问题。因此，其研究成果对我本课题研究有一定的借鉴意义。</a:t>
            </a:r>
            <a:r>
              <a:rPr lang="zh-CN" altLang="en-US" sz="1600" dirty="0">
                <a:solidFill>
                  <a:srgbClr val="FF0000"/>
                </a:solidFill>
                <a:latin typeface="宋体" panose="02010600030101010101" pitchFamily="2" charset="-122"/>
              </a:rPr>
              <a:t> </a:t>
            </a:r>
            <a:r>
              <a:rPr lang="zh-CN" altLang="en-US" sz="1600" b="1" dirty="0">
                <a:solidFill>
                  <a:srgbClr val="C00000"/>
                </a:solidFill>
                <a:latin typeface="宋体" panose="02010600030101010101" pitchFamily="2" charset="-122"/>
              </a:rPr>
              <a:t>（评）</a:t>
            </a:r>
          </a:p>
        </p:txBody>
      </p:sp>
      <p:sp>
        <p:nvSpPr>
          <p:cNvPr id="9" name="矩形 1"/>
          <p:cNvSpPr>
            <a:spLocks noChangeArrowheads="1"/>
          </p:cNvSpPr>
          <p:nvPr/>
        </p:nvSpPr>
        <p:spPr bwMode="auto">
          <a:xfrm>
            <a:off x="1234888" y="1842646"/>
            <a:ext cx="6477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b="1" dirty="0"/>
              <a:t>“</a:t>
            </a:r>
            <a:r>
              <a:rPr lang="zh-CN" altLang="en-US" b="1" dirty="0"/>
              <a:t>江苏省流动人口子女教育的城市融入状况及其策略研究</a:t>
            </a:r>
          </a:p>
          <a:p>
            <a:pPr algn="ctr" eaLnBrk="1" hangingPunct="1"/>
            <a:r>
              <a:rPr lang="en-US" altLang="zh-CN" b="1" dirty="0"/>
              <a:t>——</a:t>
            </a:r>
            <a:r>
              <a:rPr lang="zh-CN" altLang="en-US" b="1" dirty="0"/>
              <a:t>以苏南地区为例”课题文献综述</a:t>
            </a: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3" y="1423359"/>
            <a:ext cx="5073535"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r>
              <a:rPr lang="zh-CN" altLang="en-US" dirty="0" smtClean="0">
                <a:solidFill>
                  <a:srgbClr val="C00000"/>
                </a:solidFill>
                <a:latin typeface="微软雅黑" panose="020B0503020204020204" pitchFamily="34" charset="-122"/>
                <a:ea typeface="微软雅黑" panose="020B0503020204020204" pitchFamily="34" charset="-122"/>
              </a:rPr>
              <a:t>）</a:t>
            </a: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latin typeface="微软雅黑" panose="020B0503020204020204" pitchFamily="34" charset="-122"/>
                <a:ea typeface="微软雅黑" panose="020B0503020204020204" pitchFamily="34" charset="-122"/>
              </a:rPr>
              <a:t>举例</a:t>
            </a:r>
            <a:endParaRPr lang="zh-CN" altLang="en-US" dirty="0">
              <a:solidFill>
                <a:srgbClr val="C00000"/>
              </a:solidFill>
              <a:latin typeface="微软雅黑" panose="020B0503020204020204" pitchFamily="34" charset="-122"/>
              <a:ea typeface="微软雅黑" panose="020B0503020204020204" pitchFamily="34" charset="-122"/>
            </a:endParaRP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052897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27"/>
          <p:cNvSpPr txBox="1">
            <a:spLocks noChangeArrowheads="1"/>
          </p:cNvSpPr>
          <p:nvPr/>
        </p:nvSpPr>
        <p:spPr bwMode="auto">
          <a:xfrm>
            <a:off x="1083604" y="2707748"/>
            <a:ext cx="701536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4400" b="1" dirty="0" smtClean="0">
                <a:solidFill>
                  <a:srgbClr val="C00000"/>
                </a:solidFill>
                <a:latin typeface="黑体" panose="02010609060101010101" pitchFamily="49" charset="-122"/>
                <a:ea typeface="黑体" panose="02010609060101010101" pitchFamily="49" charset="-122"/>
              </a:rPr>
              <a:t>第一部分  课题的申报</a:t>
            </a:r>
            <a:endParaRPr lang="zh-CN" altLang="en-US" sz="4400" b="1" dirty="0">
              <a:solidFill>
                <a:srgbClr val="C0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4573008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矩形 1"/>
          <p:cNvSpPr>
            <a:spLocks noChangeArrowheads="1"/>
          </p:cNvSpPr>
          <p:nvPr/>
        </p:nvSpPr>
        <p:spPr bwMode="auto">
          <a:xfrm>
            <a:off x="815786" y="2521713"/>
            <a:ext cx="7696200" cy="34093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35000"/>
              </a:lnSpc>
            </a:pPr>
            <a:r>
              <a:rPr lang="zh-CN" altLang="en-US" b="1" dirty="0"/>
              <a:t>       </a:t>
            </a:r>
            <a:r>
              <a:rPr lang="zh-CN" altLang="en-US" sz="1600" dirty="0">
                <a:latin typeface="宋体" panose="02010600030101010101" pitchFamily="2" charset="-122"/>
              </a:rPr>
              <a:t>国内学者真正意义上对流动人口子女教育问题进行单独学术探讨开始于上世纪</a:t>
            </a:r>
            <a:r>
              <a:rPr lang="en-US" altLang="zh-CN" sz="1600" dirty="0">
                <a:latin typeface="宋体" panose="02010600030101010101" pitchFamily="2" charset="-122"/>
              </a:rPr>
              <a:t>90</a:t>
            </a:r>
            <a:r>
              <a:rPr lang="zh-CN" altLang="en-US" sz="1600" dirty="0">
                <a:latin typeface="宋体" panose="02010600030101010101" pitchFamily="2" charset="-122"/>
              </a:rPr>
              <a:t>年代。进入新世纪，流动人口子女教育问题逐渐成为大家关注的焦点，每年都有几十篇文章讨论这个问题。归纳起来，这些文章大致涉及以下一些内容：探讨民工子女教育的现状及成因，指出解决流动人口子女教育问题的重大意义和具体政策；区域研究的范围主要集中在经济较为发达地区，包括江苏、上海等省市；从制度和政策层面探讨影响民工子女入学难的障碍，指出民工子女义务教育政策实施的可行性和缺陷；从社会学、伦理学、经济学和法学角度，对民工子女教育公平问题进行了多元化审视与多角度分析，将教育公平和构建和谐社会相联系；从分析个体社会化过程中断、家庭物质困难、子女入城后的变化和教育方法选择困难等方面探讨民工子女受教育问题的成因。</a:t>
            </a:r>
            <a:r>
              <a:rPr lang="zh-CN" altLang="en-US" sz="1600" b="1" dirty="0">
                <a:solidFill>
                  <a:srgbClr val="C00000"/>
                </a:solidFill>
                <a:latin typeface="宋体" panose="02010600030101010101" pitchFamily="2" charset="-122"/>
              </a:rPr>
              <a:t>（述</a:t>
            </a:r>
            <a:r>
              <a:rPr lang="zh-CN" altLang="en-US" sz="1600" b="1" dirty="0" smtClean="0">
                <a:solidFill>
                  <a:srgbClr val="C00000"/>
                </a:solidFill>
                <a:latin typeface="宋体" panose="02010600030101010101" pitchFamily="2" charset="-122"/>
              </a:rPr>
              <a:t>）    </a:t>
            </a:r>
            <a:endParaRPr lang="zh-CN" altLang="en-US" sz="1600" b="1" dirty="0">
              <a:solidFill>
                <a:srgbClr val="C00000"/>
              </a:solidFill>
              <a:latin typeface="宋体" panose="02010600030101010101" pitchFamily="2" charset="-122"/>
            </a:endParaRPr>
          </a:p>
        </p:txBody>
      </p:sp>
      <p:sp>
        <p:nvSpPr>
          <p:cNvPr id="6" name="矩形 1"/>
          <p:cNvSpPr>
            <a:spLocks noChangeArrowheads="1"/>
          </p:cNvSpPr>
          <p:nvPr/>
        </p:nvSpPr>
        <p:spPr bwMode="auto">
          <a:xfrm>
            <a:off x="1234888" y="1842646"/>
            <a:ext cx="6477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b="1" dirty="0"/>
              <a:t>“</a:t>
            </a:r>
            <a:r>
              <a:rPr lang="zh-CN" altLang="en-US" b="1" dirty="0"/>
              <a:t>江苏省流动人口子女教育的城市融入状况及其策略研究</a:t>
            </a:r>
          </a:p>
          <a:p>
            <a:pPr algn="ctr" eaLnBrk="1" hangingPunct="1"/>
            <a:r>
              <a:rPr lang="en-US" altLang="zh-CN" b="1" dirty="0"/>
              <a:t>——</a:t>
            </a:r>
            <a:r>
              <a:rPr lang="zh-CN" altLang="en-US" b="1" dirty="0"/>
              <a:t>以苏南地区为例”课题文献综述</a:t>
            </a:r>
          </a:p>
        </p:txBody>
      </p:sp>
      <p:sp>
        <p:nvSpPr>
          <p:cNvPr id="9" name="文本框 8"/>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3" y="1423359"/>
            <a:ext cx="5073535"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r>
              <a:rPr lang="zh-CN" altLang="en-US" dirty="0" smtClean="0">
                <a:solidFill>
                  <a:srgbClr val="C00000"/>
                </a:solidFill>
                <a:latin typeface="微软雅黑" panose="020B0503020204020204" pitchFamily="34" charset="-122"/>
                <a:ea typeface="微软雅黑" panose="020B0503020204020204" pitchFamily="34" charset="-122"/>
              </a:rPr>
              <a:t>）</a:t>
            </a: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latin typeface="微软雅黑" panose="020B0503020204020204" pitchFamily="34" charset="-122"/>
                <a:ea typeface="微软雅黑" panose="020B0503020204020204" pitchFamily="34" charset="-122"/>
              </a:rPr>
              <a:t>举例</a:t>
            </a:r>
            <a:endParaRPr lang="zh-CN" altLang="en-US" dirty="0">
              <a:solidFill>
                <a:srgbClr val="C00000"/>
              </a:solidFill>
              <a:latin typeface="微软雅黑" panose="020B0503020204020204" pitchFamily="34" charset="-122"/>
              <a:ea typeface="微软雅黑" panose="020B0503020204020204" pitchFamily="34" charset="-122"/>
            </a:endParaRP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9946182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矩形 1"/>
          <p:cNvSpPr>
            <a:spLocks noChangeArrowheads="1"/>
          </p:cNvSpPr>
          <p:nvPr/>
        </p:nvSpPr>
        <p:spPr bwMode="auto">
          <a:xfrm>
            <a:off x="815786" y="2548608"/>
            <a:ext cx="7696200" cy="1511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pPr>
            <a:r>
              <a:rPr lang="zh-CN" altLang="en-US" sz="1600" dirty="0" smtClean="0">
                <a:latin typeface="宋体" panose="02010600030101010101" pitchFamily="2" charset="-122"/>
              </a:rPr>
              <a:t>    虽然</a:t>
            </a:r>
            <a:r>
              <a:rPr lang="zh-CN" altLang="en-US" sz="1600" dirty="0">
                <a:latin typeface="宋体" panose="02010600030101010101" pitchFamily="2" charset="-122"/>
              </a:rPr>
              <a:t>研究者对进城民工子女教育问题作了大量的现状描述、调查分析及对策探讨。但同时也存在诸如研究视角不够宽阔、研究对象过于单一等不足。好在一些学者已经注意到这一点，也出现了多学科、多视角、关注过程的研究流动人口子女教育的成果。这都对本课题的研究有启发。</a:t>
            </a:r>
            <a:r>
              <a:rPr lang="zh-CN" altLang="en-US" sz="1600" b="1" dirty="0">
                <a:solidFill>
                  <a:srgbClr val="C00000"/>
                </a:solidFill>
                <a:latin typeface="宋体" panose="02010600030101010101" pitchFamily="2" charset="-122"/>
              </a:rPr>
              <a:t>（评</a:t>
            </a:r>
            <a:r>
              <a:rPr lang="zh-CN" altLang="en-US" sz="1600" b="1" dirty="0" smtClean="0">
                <a:solidFill>
                  <a:srgbClr val="C00000"/>
                </a:solidFill>
                <a:latin typeface="宋体" panose="02010600030101010101" pitchFamily="2" charset="-122"/>
              </a:rPr>
              <a:t>）</a:t>
            </a:r>
            <a:endParaRPr lang="zh-CN" altLang="en-US" sz="1600" dirty="0">
              <a:latin typeface="宋体" panose="02010600030101010101" pitchFamily="2" charset="-122"/>
            </a:endParaRPr>
          </a:p>
        </p:txBody>
      </p:sp>
      <p:sp>
        <p:nvSpPr>
          <p:cNvPr id="6" name="矩形 1"/>
          <p:cNvSpPr>
            <a:spLocks noChangeArrowheads="1"/>
          </p:cNvSpPr>
          <p:nvPr/>
        </p:nvSpPr>
        <p:spPr bwMode="auto">
          <a:xfrm>
            <a:off x="1234888" y="1842646"/>
            <a:ext cx="6477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b="1" dirty="0"/>
              <a:t>“</a:t>
            </a:r>
            <a:r>
              <a:rPr lang="zh-CN" altLang="en-US" b="1" dirty="0"/>
              <a:t>江苏省流动人口子女教育的城市融入状况及其策略研究</a:t>
            </a:r>
          </a:p>
          <a:p>
            <a:pPr algn="ctr" eaLnBrk="1" hangingPunct="1"/>
            <a:r>
              <a:rPr lang="en-US" altLang="zh-CN" b="1" dirty="0"/>
              <a:t>——</a:t>
            </a:r>
            <a:r>
              <a:rPr lang="zh-CN" altLang="en-US" b="1" dirty="0"/>
              <a:t>以苏南地区为例”课题文献综述</a:t>
            </a:r>
          </a:p>
        </p:txBody>
      </p:sp>
      <p:sp>
        <p:nvSpPr>
          <p:cNvPr id="9" name="文本框 8"/>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3" y="1423359"/>
            <a:ext cx="5073535"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r>
              <a:rPr lang="zh-CN" altLang="en-US" dirty="0" smtClean="0">
                <a:solidFill>
                  <a:srgbClr val="C00000"/>
                </a:solidFill>
                <a:latin typeface="微软雅黑" panose="020B0503020204020204" pitchFamily="34" charset="-122"/>
                <a:ea typeface="微软雅黑" panose="020B0503020204020204" pitchFamily="34" charset="-122"/>
              </a:rPr>
              <a:t>）</a:t>
            </a: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latin typeface="微软雅黑" panose="020B0503020204020204" pitchFamily="34" charset="-122"/>
                <a:ea typeface="微软雅黑" panose="020B0503020204020204" pitchFamily="34" charset="-122"/>
              </a:rPr>
              <a:t>举例</a:t>
            </a:r>
            <a:endParaRPr lang="zh-CN" altLang="en-US" dirty="0">
              <a:solidFill>
                <a:srgbClr val="C00000"/>
              </a:solidFill>
              <a:latin typeface="微软雅黑" panose="020B0503020204020204" pitchFamily="34" charset="-122"/>
              <a:ea typeface="微软雅黑" panose="020B0503020204020204" pitchFamily="34" charset="-122"/>
            </a:endParaRP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3798091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1"/>
          <p:cNvSpPr>
            <a:spLocks noChangeArrowheads="1"/>
          </p:cNvSpPr>
          <p:nvPr/>
        </p:nvSpPr>
        <p:spPr bwMode="auto">
          <a:xfrm>
            <a:off x="702629" y="2610015"/>
            <a:ext cx="7643796" cy="3426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indent="0" algn="just" eaLnBrk="1" hangingPunct="1">
              <a:lnSpc>
                <a:spcPts val="2600"/>
              </a:lnSpc>
            </a:pPr>
            <a:r>
              <a:rPr lang="zh-CN" altLang="en-US" sz="1600" dirty="0" smtClean="0"/>
              <a:t>       目前</a:t>
            </a:r>
            <a:r>
              <a:rPr lang="zh-CN" altLang="en-US" sz="1600" dirty="0"/>
              <a:t>关于本课题相关研究成果主要集中于三个领域：一是关于高技能人才的内涵与</a:t>
            </a:r>
            <a:r>
              <a:rPr lang="zh-CN" altLang="en-US" sz="1600" dirty="0" smtClean="0"/>
              <a:t>培养</a:t>
            </a:r>
            <a:r>
              <a:rPr lang="zh-CN" altLang="en-US" sz="1600" dirty="0"/>
              <a:t>研究，二是制造业发展与技能人才培养的关系研究，三是区域高技能人才队伍建设</a:t>
            </a:r>
            <a:r>
              <a:rPr lang="zh-CN" altLang="en-US" sz="1600" dirty="0" smtClean="0"/>
              <a:t>研究</a:t>
            </a:r>
            <a:r>
              <a:rPr lang="zh-CN" altLang="en-US" sz="1600" dirty="0"/>
              <a:t>。</a:t>
            </a:r>
          </a:p>
          <a:p>
            <a:pPr marL="0" indent="0" eaLnBrk="1" hangingPunct="1">
              <a:lnSpc>
                <a:spcPts val="2600"/>
              </a:lnSpc>
            </a:pPr>
            <a:r>
              <a:rPr lang="en-US" altLang="zh-CN" sz="1600" dirty="0" smtClean="0">
                <a:latin typeface="宋体" panose="02010600030101010101" pitchFamily="2" charset="-122"/>
              </a:rPr>
              <a:t>    </a:t>
            </a:r>
            <a:r>
              <a:rPr lang="en-US" altLang="zh-CN" sz="1600" b="1" dirty="0" smtClean="0">
                <a:solidFill>
                  <a:srgbClr val="C00000"/>
                </a:solidFill>
                <a:latin typeface="宋体" panose="02010600030101010101" pitchFamily="2" charset="-122"/>
              </a:rPr>
              <a:t>1. </a:t>
            </a:r>
            <a:r>
              <a:rPr lang="zh-CN" altLang="en-US" sz="1600" b="1" dirty="0" smtClean="0">
                <a:solidFill>
                  <a:srgbClr val="C00000"/>
                </a:solidFill>
                <a:latin typeface="宋体" panose="02010600030101010101" pitchFamily="2" charset="-122"/>
              </a:rPr>
              <a:t>高</a:t>
            </a:r>
            <a:r>
              <a:rPr lang="zh-CN" altLang="en-US" sz="1600" b="1" dirty="0">
                <a:solidFill>
                  <a:srgbClr val="C00000"/>
                </a:solidFill>
                <a:latin typeface="宋体" panose="02010600030101010101" pitchFamily="2" charset="-122"/>
              </a:rPr>
              <a:t>技能人才的内涵与培养</a:t>
            </a:r>
            <a:r>
              <a:rPr lang="zh-CN" altLang="en-US" sz="1600" b="1" dirty="0" smtClean="0">
                <a:solidFill>
                  <a:srgbClr val="C00000"/>
                </a:solidFill>
                <a:latin typeface="宋体" panose="02010600030101010101" pitchFamily="2" charset="-122"/>
              </a:rPr>
              <a:t>研究。</a:t>
            </a:r>
            <a:r>
              <a:rPr lang="zh-CN" altLang="en-US" sz="1600" dirty="0" smtClean="0">
                <a:latin typeface="宋体" panose="02010600030101010101" pitchFamily="2" charset="-122"/>
              </a:rPr>
              <a:t>“高技能人才”</a:t>
            </a:r>
            <a:r>
              <a:rPr lang="zh-CN" altLang="en-US" sz="1600" dirty="0">
                <a:latin typeface="宋体" panose="02010600030101010101" pitchFamily="2" charset="-122"/>
              </a:rPr>
              <a:t>的首次提出是在</a:t>
            </a:r>
            <a:r>
              <a:rPr lang="en-US" altLang="zh-CN" sz="1600" dirty="0">
                <a:latin typeface="宋体" panose="02010600030101010101" pitchFamily="2" charset="-122"/>
              </a:rPr>
              <a:t>2003</a:t>
            </a:r>
            <a:r>
              <a:rPr lang="zh-CN" altLang="en-US" sz="1600" dirty="0">
                <a:latin typeface="宋体" panose="02010600030101010101" pitchFamily="2" charset="-122"/>
              </a:rPr>
              <a:t>年底召开的全国人才工作会议上，并将高技能人才纳入</a:t>
            </a:r>
            <a:r>
              <a:rPr lang="zh-CN" altLang="en-US" sz="1600" dirty="0" smtClean="0">
                <a:latin typeface="宋体" panose="02010600030101010101" pitchFamily="2" charset="-122"/>
              </a:rPr>
              <a:t>国家“人才强国”</a:t>
            </a:r>
            <a:r>
              <a:rPr lang="zh-CN" altLang="en-US" sz="1600" dirty="0">
                <a:latin typeface="宋体" panose="02010600030101010101" pitchFamily="2" charset="-122"/>
              </a:rPr>
              <a:t>战略总体规划</a:t>
            </a:r>
            <a:r>
              <a:rPr lang="zh-CN" altLang="en-US" sz="1600" dirty="0" smtClean="0">
                <a:latin typeface="宋体" panose="02010600030101010101" pitchFamily="2" charset="-122"/>
              </a:rPr>
              <a:t>。此后</a:t>
            </a:r>
            <a:r>
              <a:rPr lang="zh-CN" altLang="en-US" sz="1600" dirty="0">
                <a:latin typeface="宋体" panose="02010600030101010101" pitchFamily="2" charset="-122"/>
              </a:rPr>
              <a:t>，</a:t>
            </a:r>
            <a:r>
              <a:rPr lang="en-US" altLang="zh-CN" sz="1600" dirty="0">
                <a:latin typeface="宋体" panose="02010600030101010101" pitchFamily="2" charset="-122"/>
              </a:rPr>
              <a:t>《2003-2007</a:t>
            </a:r>
            <a:r>
              <a:rPr lang="zh-CN" altLang="en-US" sz="1600" dirty="0">
                <a:latin typeface="宋体" panose="02010600030101010101" pitchFamily="2" charset="-122"/>
              </a:rPr>
              <a:t>年教育振兴行动计划</a:t>
            </a:r>
            <a:r>
              <a:rPr lang="en-US" altLang="zh-CN" sz="1600" dirty="0">
                <a:latin typeface="宋体" panose="02010600030101010101" pitchFamily="2" charset="-122"/>
              </a:rPr>
              <a:t>》</a:t>
            </a:r>
            <a:r>
              <a:rPr lang="zh-CN" altLang="en-US" sz="1600" dirty="0">
                <a:latin typeface="宋体" panose="02010600030101010101" pitchFamily="2" charset="-122"/>
              </a:rPr>
              <a:t>、等文件也都提到了</a:t>
            </a:r>
            <a:r>
              <a:rPr lang="zh-CN" altLang="en-US" sz="1600" dirty="0" smtClean="0">
                <a:latin typeface="宋体" panose="02010600030101010101" pitchFamily="2" charset="-122"/>
              </a:rPr>
              <a:t>“高技能人才”</a:t>
            </a:r>
            <a:r>
              <a:rPr lang="zh-CN" altLang="en-US" sz="1600" dirty="0">
                <a:latin typeface="宋体" panose="02010600030101010101" pitchFamily="2" charset="-122"/>
              </a:rPr>
              <a:t>队伍建设。有学者认为这些文件对“高技能人才”的界定与理解是一脉相承的，认为</a:t>
            </a:r>
            <a:r>
              <a:rPr lang="zh-CN" altLang="en-US" sz="1600" dirty="0" smtClean="0">
                <a:latin typeface="宋体" panose="02010600030101010101" pitchFamily="2" charset="-122"/>
              </a:rPr>
              <a:t>“高技能人才”</a:t>
            </a:r>
            <a:r>
              <a:rPr lang="zh-CN" altLang="en-US" sz="1600" dirty="0">
                <a:latin typeface="宋体" panose="02010600030101010101" pitchFamily="2" charset="-122"/>
              </a:rPr>
              <a:t>是“推动技术创新和实现科技成果转化不可缺少的重要力量”。但是对于高技能人才的</a:t>
            </a:r>
            <a:r>
              <a:rPr lang="zh-CN" altLang="en-US" sz="1600" dirty="0" smtClean="0">
                <a:latin typeface="宋体" panose="02010600030101010101" pitchFamily="2" charset="-122"/>
              </a:rPr>
              <a:t>内涵</a:t>
            </a:r>
            <a:r>
              <a:rPr lang="zh-CN" altLang="en-US" sz="1600" dirty="0">
                <a:latin typeface="宋体" panose="02010600030101010101" pitchFamily="2" charset="-122"/>
              </a:rPr>
              <a:t>，不同研究者的研究结论有所差别。这些差别主要集中在对“高技能”之“高”的认定</a:t>
            </a:r>
            <a:r>
              <a:rPr lang="zh-CN" altLang="en-US" sz="1600" dirty="0" smtClean="0">
                <a:latin typeface="宋体" panose="02010600030101010101" pitchFamily="2" charset="-122"/>
              </a:rPr>
              <a:t>。</a:t>
            </a:r>
            <a:endParaRPr lang="zh-CN" altLang="en-US" sz="1600" dirty="0">
              <a:latin typeface="宋体" panose="02010600030101010101" pitchFamily="2" charset="-122"/>
            </a:endParaRPr>
          </a:p>
        </p:txBody>
      </p:sp>
      <p:sp>
        <p:nvSpPr>
          <p:cNvPr id="9" name="矩形 2"/>
          <p:cNvSpPr>
            <a:spLocks noChangeArrowheads="1"/>
          </p:cNvSpPr>
          <p:nvPr/>
        </p:nvSpPr>
        <p:spPr bwMode="auto">
          <a:xfrm>
            <a:off x="789383" y="1803501"/>
            <a:ext cx="7470289"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dirty="0">
                <a:latin typeface="+mn-ea"/>
                <a:ea typeface="+mn-ea"/>
              </a:rPr>
              <a:t> </a:t>
            </a:r>
            <a:r>
              <a:rPr lang="en-US" altLang="zh-CN" b="1" dirty="0">
                <a:latin typeface="+mn-ea"/>
                <a:ea typeface="+mn-ea"/>
              </a:rPr>
              <a:t>2015</a:t>
            </a:r>
            <a:r>
              <a:rPr lang="zh-CN" altLang="en-US" b="1" dirty="0">
                <a:latin typeface="+mn-ea"/>
                <a:ea typeface="+mn-ea"/>
              </a:rPr>
              <a:t>年度江苏省社会科学基金项目“中国制造</a:t>
            </a:r>
            <a:r>
              <a:rPr lang="en-US" altLang="zh-CN" b="1" dirty="0">
                <a:latin typeface="+mn-ea"/>
                <a:ea typeface="+mn-ea"/>
              </a:rPr>
              <a:t>2025</a:t>
            </a:r>
            <a:r>
              <a:rPr lang="zh-CN" altLang="en-US" b="1" dirty="0">
                <a:latin typeface="+mn-ea"/>
                <a:ea typeface="+mn-ea"/>
              </a:rPr>
              <a:t>与江苏省高技能人才队伍建设研究”文献综述</a:t>
            </a: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3" y="1423359"/>
            <a:ext cx="5073535"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r>
              <a:rPr lang="zh-CN" altLang="en-US" dirty="0" smtClean="0">
                <a:solidFill>
                  <a:srgbClr val="C00000"/>
                </a:solidFill>
                <a:latin typeface="微软雅黑" panose="020B0503020204020204" pitchFamily="34" charset="-122"/>
                <a:ea typeface="微软雅黑" panose="020B0503020204020204" pitchFamily="34" charset="-122"/>
              </a:rPr>
              <a:t>）</a:t>
            </a: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latin typeface="微软雅黑" panose="020B0503020204020204" pitchFamily="34" charset="-122"/>
                <a:ea typeface="微软雅黑" panose="020B0503020204020204" pitchFamily="34" charset="-122"/>
              </a:rPr>
              <a:t>举例</a:t>
            </a:r>
            <a:endParaRPr lang="zh-CN" altLang="en-US" dirty="0">
              <a:solidFill>
                <a:srgbClr val="C00000"/>
              </a:solidFill>
              <a:latin typeface="微软雅黑" panose="020B0503020204020204" pitchFamily="34" charset="-122"/>
              <a:ea typeface="微软雅黑" panose="020B0503020204020204" pitchFamily="34" charset="-122"/>
            </a:endParaRP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8154894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1"/>
          <p:cNvSpPr>
            <a:spLocks noChangeArrowheads="1"/>
          </p:cNvSpPr>
          <p:nvPr/>
        </p:nvSpPr>
        <p:spPr bwMode="auto">
          <a:xfrm>
            <a:off x="702629" y="2610015"/>
            <a:ext cx="7643796" cy="2909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indent="0" algn="just" eaLnBrk="1" hangingPunct="1">
              <a:lnSpc>
                <a:spcPts val="2800"/>
              </a:lnSpc>
            </a:pPr>
            <a:r>
              <a:rPr lang="zh-CN" altLang="en-US" sz="1600" dirty="0" smtClean="0">
                <a:latin typeface="宋体" panose="02010600030101010101" pitchFamily="2" charset="-122"/>
              </a:rPr>
              <a:t>    有</a:t>
            </a:r>
            <a:r>
              <a:rPr lang="zh-CN" altLang="en-US" sz="1600" dirty="0">
                <a:latin typeface="宋体" panose="02010600030101010101" pitchFamily="2" charset="-122"/>
              </a:rPr>
              <a:t>学者</a:t>
            </a:r>
            <a:r>
              <a:rPr lang="zh-CN" altLang="en-US" sz="1600" dirty="0" smtClean="0">
                <a:latin typeface="宋体" panose="02010600030101010101" pitchFamily="2" charset="-122"/>
              </a:rPr>
              <a:t>认为</a:t>
            </a:r>
            <a:r>
              <a:rPr lang="zh-CN" altLang="en-US" sz="1600" dirty="0">
                <a:latin typeface="宋体" panose="02010600030101010101" pitchFamily="2" charset="-122"/>
              </a:rPr>
              <a:t>高技能人才应是一个综合的概念。</a:t>
            </a:r>
            <a:r>
              <a:rPr lang="en-US" altLang="zh-CN" sz="1600" dirty="0">
                <a:latin typeface="宋体" panose="02010600030101010101" pitchFamily="2" charset="-122"/>
              </a:rPr>
              <a:t>……</a:t>
            </a:r>
            <a:r>
              <a:rPr lang="zh-CN" altLang="en-US" sz="1600" dirty="0">
                <a:latin typeface="宋体" panose="02010600030101010101" pitchFamily="2" charset="-122"/>
              </a:rPr>
              <a:t>。也有学者认为高技能人才应该和与之相对的中低层次</a:t>
            </a:r>
            <a:r>
              <a:rPr lang="zh-CN" altLang="en-US" sz="1600" dirty="0" smtClean="0">
                <a:latin typeface="宋体" panose="02010600030101010101" pitchFamily="2" charset="-122"/>
              </a:rPr>
              <a:t>技能人才</a:t>
            </a:r>
            <a:r>
              <a:rPr lang="zh-CN" altLang="en-US" sz="1600" dirty="0">
                <a:latin typeface="宋体" panose="02010600030101010101" pitchFamily="2" charset="-122"/>
              </a:rPr>
              <a:t>相区别，可以用层次理论加以限定。例如</a:t>
            </a:r>
            <a:r>
              <a:rPr lang="en-US" altLang="zh-CN" sz="1600" dirty="0">
                <a:latin typeface="宋体" panose="02010600030101010101" pitchFamily="2" charset="-122"/>
              </a:rPr>
              <a:t>……</a:t>
            </a:r>
            <a:r>
              <a:rPr lang="zh-CN" altLang="en-US" sz="1600" dirty="0">
                <a:latin typeface="宋体" panose="02010600030101010101" pitchFamily="2" charset="-122"/>
              </a:rPr>
              <a:t>。类似的还有查有梁先生提出的学术型、技能型</a:t>
            </a:r>
            <a:r>
              <a:rPr lang="zh-CN" altLang="en-US" sz="1600" dirty="0" smtClean="0">
                <a:latin typeface="宋体" panose="02010600030101010101" pitchFamily="2" charset="-122"/>
              </a:rPr>
              <a:t>、艺术型</a:t>
            </a:r>
            <a:r>
              <a:rPr lang="zh-CN" altLang="en-US" sz="1600" dirty="0">
                <a:latin typeface="宋体" panose="02010600030101010101" pitchFamily="2" charset="-122"/>
              </a:rPr>
              <a:t>和管理型人才。同时也有学者将高技能人才与“衣领”的颜色相匹配，例如“高级蓝领”</a:t>
            </a:r>
            <a:r>
              <a:rPr lang="zh-CN" altLang="en-US" sz="1600" dirty="0" smtClean="0">
                <a:latin typeface="宋体" panose="02010600030101010101" pitchFamily="2" charset="-122"/>
              </a:rPr>
              <a:t>、“灰领”</a:t>
            </a:r>
            <a:r>
              <a:rPr lang="zh-CN" altLang="en-US" sz="1600" dirty="0">
                <a:latin typeface="宋体" panose="02010600030101010101" pitchFamily="2" charset="-122"/>
              </a:rPr>
              <a:t>、“银领”等称谓就是针对新的发展中的高技能群体而言。</a:t>
            </a:r>
          </a:p>
          <a:p>
            <a:pPr marL="0" indent="0" eaLnBrk="1" hangingPunct="1">
              <a:lnSpc>
                <a:spcPts val="2800"/>
              </a:lnSpc>
            </a:pPr>
            <a:r>
              <a:rPr lang="zh-CN" altLang="en-US" sz="1600" dirty="0" smtClean="0">
                <a:latin typeface="宋体" panose="02010600030101010101" pitchFamily="2" charset="-122"/>
              </a:rPr>
              <a:t>    高</a:t>
            </a:r>
            <a:r>
              <a:rPr lang="zh-CN" altLang="en-US" sz="1600" dirty="0">
                <a:latin typeface="宋体" panose="02010600030101010101" pitchFamily="2" charset="-122"/>
              </a:rPr>
              <a:t>技能人才的培养研究主要集中在培养模式的研究之上。从宏观视角来看，目前我国高技能</a:t>
            </a:r>
            <a:r>
              <a:rPr lang="zh-CN" altLang="en-US" sz="1600" dirty="0" smtClean="0">
                <a:latin typeface="宋体" panose="02010600030101010101" pitchFamily="2" charset="-122"/>
              </a:rPr>
              <a:t>人才</a:t>
            </a:r>
            <a:r>
              <a:rPr lang="zh-CN" altLang="en-US" sz="1600" dirty="0">
                <a:latin typeface="宋体" panose="02010600030101010101" pitchFamily="2" charset="-122"/>
              </a:rPr>
              <a:t>的培养主要包括三种方式：一是职业学校培养，二是校企合作培养，三是企业培养</a:t>
            </a:r>
            <a:r>
              <a:rPr lang="zh-CN" altLang="en-US" sz="1600" dirty="0" smtClean="0">
                <a:latin typeface="宋体" panose="02010600030101010101" pitchFamily="2" charset="-122"/>
              </a:rPr>
              <a:t>。</a:t>
            </a:r>
            <a:endParaRPr lang="zh-CN" altLang="en-US" sz="1600" dirty="0">
              <a:latin typeface="宋体" panose="02010600030101010101" pitchFamily="2" charset="-122"/>
            </a:endParaRPr>
          </a:p>
        </p:txBody>
      </p:sp>
      <p:sp>
        <p:nvSpPr>
          <p:cNvPr id="9" name="矩形 2"/>
          <p:cNvSpPr>
            <a:spLocks noChangeArrowheads="1"/>
          </p:cNvSpPr>
          <p:nvPr/>
        </p:nvSpPr>
        <p:spPr bwMode="auto">
          <a:xfrm>
            <a:off x="789383" y="1803501"/>
            <a:ext cx="7470289"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dirty="0">
                <a:latin typeface="+mn-ea"/>
                <a:ea typeface="+mn-ea"/>
              </a:rPr>
              <a:t> </a:t>
            </a:r>
            <a:r>
              <a:rPr lang="en-US" altLang="zh-CN" b="1" dirty="0">
                <a:latin typeface="+mn-ea"/>
                <a:ea typeface="+mn-ea"/>
              </a:rPr>
              <a:t>2015</a:t>
            </a:r>
            <a:r>
              <a:rPr lang="zh-CN" altLang="en-US" b="1" dirty="0">
                <a:latin typeface="+mn-ea"/>
                <a:ea typeface="+mn-ea"/>
              </a:rPr>
              <a:t>年度江苏省社会科学基金项目“中国制造</a:t>
            </a:r>
            <a:r>
              <a:rPr lang="en-US" altLang="zh-CN" b="1" dirty="0">
                <a:latin typeface="+mn-ea"/>
                <a:ea typeface="+mn-ea"/>
              </a:rPr>
              <a:t>2025</a:t>
            </a:r>
            <a:r>
              <a:rPr lang="zh-CN" altLang="en-US" b="1" dirty="0">
                <a:latin typeface="+mn-ea"/>
                <a:ea typeface="+mn-ea"/>
              </a:rPr>
              <a:t>与江苏省高技能人才队伍建设研究”文献综述</a:t>
            </a: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3" y="1423359"/>
            <a:ext cx="5073535"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r>
              <a:rPr lang="zh-CN" altLang="en-US" dirty="0" smtClean="0">
                <a:solidFill>
                  <a:srgbClr val="C00000"/>
                </a:solidFill>
                <a:latin typeface="微软雅黑" panose="020B0503020204020204" pitchFamily="34" charset="-122"/>
                <a:ea typeface="微软雅黑" panose="020B0503020204020204" pitchFamily="34" charset="-122"/>
              </a:rPr>
              <a:t>）</a:t>
            </a: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latin typeface="微软雅黑" panose="020B0503020204020204" pitchFamily="34" charset="-122"/>
                <a:ea typeface="微软雅黑" panose="020B0503020204020204" pitchFamily="34" charset="-122"/>
              </a:rPr>
              <a:t>举例</a:t>
            </a:r>
            <a:endParaRPr lang="zh-CN" altLang="en-US" dirty="0">
              <a:solidFill>
                <a:srgbClr val="C00000"/>
              </a:solidFill>
              <a:latin typeface="微软雅黑" panose="020B0503020204020204" pitchFamily="34" charset="-122"/>
              <a:ea typeface="微软雅黑" panose="020B0503020204020204" pitchFamily="34" charset="-122"/>
            </a:endParaRP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936799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1"/>
          <p:cNvSpPr>
            <a:spLocks noChangeArrowheads="1"/>
          </p:cNvSpPr>
          <p:nvPr/>
        </p:nvSpPr>
        <p:spPr bwMode="auto">
          <a:xfrm>
            <a:off x="702629" y="2610015"/>
            <a:ext cx="7643796" cy="2550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indent="0" algn="just" eaLnBrk="1" hangingPunct="1">
              <a:lnSpc>
                <a:spcPts val="2800"/>
              </a:lnSpc>
            </a:pPr>
            <a:r>
              <a:rPr lang="zh-CN" altLang="en-US" sz="1600" dirty="0" smtClean="0">
                <a:latin typeface="宋体" panose="02010600030101010101" pitchFamily="2" charset="-122"/>
              </a:rPr>
              <a:t>    职业学校培养强调</a:t>
            </a:r>
            <a:r>
              <a:rPr lang="zh-CN" altLang="en-US" sz="1600" dirty="0">
                <a:latin typeface="宋体" panose="02010600030101010101" pitchFamily="2" charset="-122"/>
              </a:rPr>
              <a:t>的是通过职业学校系统式教学（包括理论教学与实训教学），使学生在仿真环境下培养技能；</a:t>
            </a:r>
            <a:r>
              <a:rPr lang="zh-CN" altLang="en-US" sz="1600" dirty="0" smtClean="0">
                <a:latin typeface="宋体" panose="02010600030101010101" pitchFamily="2" charset="-122"/>
              </a:rPr>
              <a:t>校企</a:t>
            </a:r>
            <a:r>
              <a:rPr lang="zh-CN" altLang="en-US" sz="1600" dirty="0">
                <a:latin typeface="宋体" panose="02010600030101010101" pitchFamily="2" charset="-122"/>
              </a:rPr>
              <a:t>合作培养强调通过学校理论与工厂实践相结合的方式，学校和企业双主体培养技能人才。德国的</a:t>
            </a:r>
            <a:r>
              <a:rPr lang="zh-CN" altLang="en-US" sz="1600" dirty="0" smtClean="0">
                <a:latin typeface="宋体" panose="02010600030101010101" pitchFamily="2" charset="-122"/>
              </a:rPr>
              <a:t>双元</a:t>
            </a:r>
            <a:r>
              <a:rPr lang="zh-CN" altLang="en-US" sz="1600" dirty="0">
                <a:latin typeface="宋体" panose="02010600030101010101" pitchFamily="2" charset="-122"/>
              </a:rPr>
              <a:t>制就是典型案例。我国也广泛存在部分学校与企业开展人才培养合作的案例，如订单班、冠名</a:t>
            </a:r>
            <a:r>
              <a:rPr lang="zh-CN" altLang="en-US" sz="1600" dirty="0" smtClean="0">
                <a:latin typeface="宋体" panose="02010600030101010101" pitchFamily="2" charset="-122"/>
              </a:rPr>
              <a:t>班等</a:t>
            </a:r>
            <a:r>
              <a:rPr lang="zh-CN" altLang="en-US" sz="1600" dirty="0">
                <a:latin typeface="宋体" panose="02010600030101010101" pitchFamily="2" charset="-122"/>
              </a:rPr>
              <a:t>；企业培养强调企业以真实生产环境为依托，在工作岗位上培养高技能人才。这种培养大多以</a:t>
            </a:r>
            <a:r>
              <a:rPr lang="zh-CN" altLang="en-US" sz="1600" dirty="0" smtClean="0">
                <a:latin typeface="宋体" panose="02010600030101010101" pitchFamily="2" charset="-122"/>
              </a:rPr>
              <a:t>积累工龄</a:t>
            </a:r>
            <a:r>
              <a:rPr lang="zh-CN" altLang="en-US" sz="1600" dirty="0">
                <a:latin typeface="宋体" panose="02010600030101010101" pitchFamily="2" charset="-122"/>
              </a:rPr>
              <a:t>和工作经验为主线，辅之以一定的理论学习，主要通过工人自主探索和练习以达到高技能水准</a:t>
            </a:r>
            <a:r>
              <a:rPr lang="zh-CN" altLang="en-US" sz="1600" dirty="0" smtClean="0">
                <a:latin typeface="宋体" panose="02010600030101010101" pitchFamily="2" charset="-122"/>
              </a:rPr>
              <a:t>。</a:t>
            </a:r>
            <a:endParaRPr lang="zh-CN" altLang="en-US" sz="1600" dirty="0">
              <a:latin typeface="宋体" panose="02010600030101010101" pitchFamily="2" charset="-122"/>
            </a:endParaRPr>
          </a:p>
        </p:txBody>
      </p:sp>
      <p:sp>
        <p:nvSpPr>
          <p:cNvPr id="9" name="矩形 2"/>
          <p:cNvSpPr>
            <a:spLocks noChangeArrowheads="1"/>
          </p:cNvSpPr>
          <p:nvPr/>
        </p:nvSpPr>
        <p:spPr bwMode="auto">
          <a:xfrm>
            <a:off x="789383" y="1803501"/>
            <a:ext cx="7470289"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dirty="0">
                <a:latin typeface="+mn-ea"/>
                <a:ea typeface="+mn-ea"/>
              </a:rPr>
              <a:t> </a:t>
            </a:r>
            <a:r>
              <a:rPr lang="en-US" altLang="zh-CN" b="1" dirty="0">
                <a:latin typeface="+mn-ea"/>
                <a:ea typeface="+mn-ea"/>
              </a:rPr>
              <a:t>2015</a:t>
            </a:r>
            <a:r>
              <a:rPr lang="zh-CN" altLang="en-US" b="1" dirty="0">
                <a:latin typeface="+mn-ea"/>
                <a:ea typeface="+mn-ea"/>
              </a:rPr>
              <a:t>年度江苏省社会科学基金项目“中国制造</a:t>
            </a:r>
            <a:r>
              <a:rPr lang="en-US" altLang="zh-CN" b="1" dirty="0">
                <a:latin typeface="+mn-ea"/>
                <a:ea typeface="+mn-ea"/>
              </a:rPr>
              <a:t>2025</a:t>
            </a:r>
            <a:r>
              <a:rPr lang="zh-CN" altLang="en-US" b="1" dirty="0">
                <a:latin typeface="+mn-ea"/>
                <a:ea typeface="+mn-ea"/>
              </a:rPr>
              <a:t>与江苏省高技能人才队伍建设研究”文献综述</a:t>
            </a: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3" y="1423359"/>
            <a:ext cx="5073535"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r>
              <a:rPr lang="zh-CN" altLang="en-US" dirty="0" smtClean="0">
                <a:solidFill>
                  <a:srgbClr val="C00000"/>
                </a:solidFill>
                <a:latin typeface="微软雅黑" panose="020B0503020204020204" pitchFamily="34" charset="-122"/>
                <a:ea typeface="微软雅黑" panose="020B0503020204020204" pitchFamily="34" charset="-122"/>
              </a:rPr>
              <a:t>）</a:t>
            </a: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latin typeface="微软雅黑" panose="020B0503020204020204" pitchFamily="34" charset="-122"/>
                <a:ea typeface="微软雅黑" panose="020B0503020204020204" pitchFamily="34" charset="-122"/>
              </a:rPr>
              <a:t>举例</a:t>
            </a:r>
            <a:endParaRPr lang="zh-CN" altLang="en-US" dirty="0">
              <a:solidFill>
                <a:srgbClr val="C00000"/>
              </a:solidFill>
              <a:latin typeface="微软雅黑" panose="020B0503020204020204" pitchFamily="34" charset="-122"/>
              <a:ea typeface="微软雅黑" panose="020B0503020204020204" pitchFamily="34" charset="-122"/>
            </a:endParaRP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99478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矩形 1"/>
          <p:cNvSpPr>
            <a:spLocks noChangeArrowheads="1"/>
          </p:cNvSpPr>
          <p:nvPr/>
        </p:nvSpPr>
        <p:spPr bwMode="auto">
          <a:xfrm>
            <a:off x="739454" y="2610015"/>
            <a:ext cx="7641866" cy="2964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ts val="2800"/>
              </a:lnSpc>
            </a:pPr>
            <a:r>
              <a:rPr lang="zh-CN" altLang="en-US" sz="1600" b="1" dirty="0"/>
              <a:t>      </a:t>
            </a:r>
            <a:r>
              <a:rPr lang="en-US" altLang="zh-CN" sz="1600" b="1" dirty="0">
                <a:solidFill>
                  <a:srgbClr val="C00000"/>
                </a:solidFill>
                <a:latin typeface="宋体" panose="02010600030101010101" pitchFamily="2" charset="-122"/>
              </a:rPr>
              <a:t>2.</a:t>
            </a:r>
            <a:r>
              <a:rPr lang="zh-CN" altLang="en-US" sz="1600" b="1" dirty="0">
                <a:solidFill>
                  <a:srgbClr val="C00000"/>
                </a:solidFill>
                <a:latin typeface="宋体" panose="02010600030101010101" pitchFamily="2" charset="-122"/>
              </a:rPr>
              <a:t>制造业与技能人才培养的关系</a:t>
            </a:r>
            <a:r>
              <a:rPr lang="zh-CN" altLang="en-US" sz="1600" b="1" dirty="0" smtClean="0">
                <a:solidFill>
                  <a:srgbClr val="C00000"/>
                </a:solidFill>
                <a:latin typeface="宋体" panose="02010600030101010101" pitchFamily="2" charset="-122"/>
              </a:rPr>
              <a:t>研究。</a:t>
            </a:r>
            <a:r>
              <a:rPr lang="zh-CN" altLang="en-US" sz="1600" dirty="0" smtClean="0">
                <a:latin typeface="宋体" panose="02010600030101010101" pitchFamily="2" charset="-122"/>
              </a:rPr>
              <a:t>制造业</a:t>
            </a:r>
            <a:r>
              <a:rPr lang="zh-CN" altLang="en-US" sz="1600" dirty="0">
                <a:latin typeface="宋体" panose="02010600030101010101" pitchFamily="2" charset="-122"/>
              </a:rPr>
              <a:t>与技能人才培养的关系研究重点集中在制造业对技能人才需求、我国制造业发展的人力资源优势分析以及制造业高技能人才培养的研究之上。张彩丽在</a:t>
            </a:r>
            <a:r>
              <a:rPr lang="en-US" altLang="zh-CN" sz="1600" dirty="0">
                <a:latin typeface="宋体" panose="02010600030101010101" pitchFamily="2" charset="-122"/>
              </a:rPr>
              <a:t>《</a:t>
            </a:r>
            <a:r>
              <a:rPr lang="zh-CN" altLang="en-US" sz="1600" dirty="0">
                <a:latin typeface="宋体" panose="02010600030101010101" pitchFamily="2" charset="-122"/>
              </a:rPr>
              <a:t>论“中国制造”向以人才、技术进步为核心的“中国智造”的转变</a:t>
            </a:r>
            <a:r>
              <a:rPr lang="en-US" altLang="zh-CN" sz="1600" dirty="0">
                <a:latin typeface="宋体" panose="02010600030101010101" pitchFamily="2" charset="-122"/>
              </a:rPr>
              <a:t>》</a:t>
            </a:r>
            <a:r>
              <a:rPr lang="zh-CN" altLang="en-US" sz="1600" dirty="0">
                <a:latin typeface="宋体" panose="02010600030101010101" pitchFamily="2" charset="-122"/>
              </a:rPr>
              <a:t>中认为</a:t>
            </a:r>
            <a:r>
              <a:rPr lang="en-US" altLang="zh-CN" sz="1600" dirty="0">
                <a:latin typeface="宋体" panose="02010600030101010101" pitchFamily="2" charset="-122"/>
              </a:rPr>
              <a:t>……</a:t>
            </a:r>
            <a:r>
              <a:rPr lang="zh-CN" altLang="en-US" sz="1600" dirty="0">
                <a:latin typeface="宋体" panose="02010600030101010101" pitchFamily="2" charset="-122"/>
              </a:rPr>
              <a:t>，文章从多角度分析了</a:t>
            </a:r>
            <a:r>
              <a:rPr lang="en-US" altLang="zh-CN" sz="1600" dirty="0">
                <a:latin typeface="宋体" panose="02010600030101010101" pitchFamily="2" charset="-122"/>
              </a:rPr>
              <a:t>……</a:t>
            </a:r>
            <a:r>
              <a:rPr lang="zh-CN" altLang="en-US" sz="1600" dirty="0">
                <a:latin typeface="宋体" panose="02010600030101010101" pitchFamily="2" charset="-122"/>
              </a:rPr>
              <a:t>。陈德权等在</a:t>
            </a:r>
            <a:r>
              <a:rPr lang="en-US" altLang="zh-CN" sz="1600" dirty="0">
                <a:latin typeface="宋体" panose="02010600030101010101" pitchFamily="2" charset="-122"/>
              </a:rPr>
              <a:t>《</a:t>
            </a:r>
            <a:r>
              <a:rPr lang="zh-CN" altLang="en-US" sz="1600" dirty="0">
                <a:latin typeface="宋体" panose="02010600030101010101" pitchFamily="2" charset="-122"/>
              </a:rPr>
              <a:t>论中国制造业技能人才的培养</a:t>
            </a:r>
            <a:r>
              <a:rPr lang="en-US" altLang="zh-CN" sz="1600" dirty="0">
                <a:latin typeface="宋体" panose="02010600030101010101" pitchFamily="2" charset="-122"/>
              </a:rPr>
              <a:t>》</a:t>
            </a:r>
            <a:r>
              <a:rPr lang="zh-CN" altLang="en-US" sz="1600" dirty="0">
                <a:latin typeface="宋体" panose="02010600030101010101" pitchFamily="2" charset="-122"/>
              </a:rPr>
              <a:t>一文中认为</a:t>
            </a:r>
            <a:r>
              <a:rPr lang="en-US" altLang="zh-CN" sz="1600" dirty="0">
                <a:latin typeface="宋体" panose="02010600030101010101" pitchFamily="2" charset="-122"/>
              </a:rPr>
              <a:t>……</a:t>
            </a:r>
            <a:r>
              <a:rPr lang="zh-CN" altLang="en-US" sz="1600" dirty="0">
                <a:latin typeface="宋体" panose="02010600030101010101" pitchFamily="2" charset="-122"/>
              </a:rPr>
              <a:t>。王迪钊在</a:t>
            </a:r>
            <a:r>
              <a:rPr lang="en-US" altLang="zh-CN" sz="1600" dirty="0">
                <a:latin typeface="宋体" panose="02010600030101010101" pitchFamily="2" charset="-122"/>
              </a:rPr>
              <a:t>《</a:t>
            </a:r>
            <a:r>
              <a:rPr lang="zh-CN" altLang="en-US" sz="1600" dirty="0">
                <a:latin typeface="宋体" panose="02010600030101010101" pitchFamily="2" charset="-122"/>
              </a:rPr>
              <a:t>制造型企业技能性人才短缺管理新模式研究</a:t>
            </a:r>
            <a:r>
              <a:rPr lang="en-US" altLang="zh-CN" sz="1600" dirty="0">
                <a:latin typeface="宋体" panose="02010600030101010101" pitchFamily="2" charset="-122"/>
              </a:rPr>
              <a:t>》</a:t>
            </a:r>
            <a:r>
              <a:rPr lang="zh-CN" altLang="en-US" sz="1600" dirty="0">
                <a:latin typeface="宋体" panose="02010600030101010101" pitchFamily="2" charset="-122"/>
              </a:rPr>
              <a:t>一文中从企业的视角</a:t>
            </a:r>
            <a:r>
              <a:rPr lang="en-US" altLang="zh-CN" sz="1600" dirty="0">
                <a:latin typeface="宋体" panose="02010600030101010101" pitchFamily="2" charset="-122"/>
              </a:rPr>
              <a:t>,</a:t>
            </a:r>
            <a:r>
              <a:rPr lang="zh-CN" altLang="en-US" sz="1600" dirty="0">
                <a:latin typeface="宋体" panose="02010600030101010101" pitchFamily="2" charset="-122"/>
              </a:rPr>
              <a:t>提出了</a:t>
            </a:r>
            <a:r>
              <a:rPr lang="en-US" altLang="zh-CN" sz="1600" dirty="0">
                <a:latin typeface="宋体" panose="02010600030101010101" pitchFamily="2" charset="-122"/>
              </a:rPr>
              <a:t>……</a:t>
            </a:r>
            <a:r>
              <a:rPr lang="zh-CN" altLang="en-US" sz="1600" dirty="0">
                <a:latin typeface="宋体" panose="02010600030101010101" pitchFamily="2" charset="-122"/>
              </a:rPr>
              <a:t>。吕鑫祥在</a:t>
            </a:r>
            <a:r>
              <a:rPr lang="en-US" altLang="zh-CN" sz="1600" dirty="0">
                <a:latin typeface="宋体" panose="02010600030101010101" pitchFamily="2" charset="-122"/>
              </a:rPr>
              <a:t>《</a:t>
            </a:r>
            <a:r>
              <a:rPr lang="zh-CN" altLang="en-US" sz="1600" dirty="0">
                <a:latin typeface="宋体" panose="02010600030101010101" pitchFamily="2" charset="-122"/>
              </a:rPr>
              <a:t>现代制造业发展与高技能人才培养</a:t>
            </a:r>
            <a:r>
              <a:rPr lang="en-US" altLang="zh-CN" sz="1600" dirty="0">
                <a:latin typeface="宋体" panose="02010600030101010101" pitchFamily="2" charset="-122"/>
              </a:rPr>
              <a:t>》</a:t>
            </a:r>
            <a:r>
              <a:rPr lang="zh-CN" altLang="en-US" sz="1600" dirty="0">
                <a:latin typeface="宋体" panose="02010600030101010101" pitchFamily="2" charset="-122"/>
              </a:rPr>
              <a:t>一文中认为</a:t>
            </a:r>
            <a:r>
              <a:rPr lang="en-US" altLang="zh-CN" sz="1600" dirty="0">
                <a:latin typeface="宋体" panose="02010600030101010101" pitchFamily="2" charset="-122"/>
              </a:rPr>
              <a:t>……</a:t>
            </a:r>
            <a:r>
              <a:rPr lang="zh-CN" altLang="en-US" sz="1600" dirty="0">
                <a:latin typeface="宋体" panose="02010600030101010101" pitchFamily="2" charset="-122"/>
              </a:rPr>
              <a:t>。杨克在</a:t>
            </a:r>
            <a:r>
              <a:rPr lang="en-US" altLang="zh-CN" sz="1600" dirty="0">
                <a:latin typeface="宋体" panose="02010600030101010101" pitchFamily="2" charset="-122"/>
              </a:rPr>
              <a:t>《</a:t>
            </a:r>
            <a:r>
              <a:rPr lang="zh-CN" altLang="en-US" sz="1600" dirty="0">
                <a:latin typeface="宋体" panose="02010600030101010101" pitchFamily="2" charset="-122"/>
              </a:rPr>
              <a:t>中国制造业多元制技能人才培养模式</a:t>
            </a:r>
            <a:r>
              <a:rPr lang="en-US" altLang="zh-CN" sz="1600" dirty="0">
                <a:latin typeface="宋体" panose="02010600030101010101" pitchFamily="2" charset="-122"/>
              </a:rPr>
              <a:t>》</a:t>
            </a:r>
            <a:r>
              <a:rPr lang="zh-CN" altLang="en-US" sz="1600" dirty="0">
                <a:latin typeface="宋体" panose="02010600030101010101" pitchFamily="2" charset="-122"/>
              </a:rPr>
              <a:t>一文中通过分析</a:t>
            </a:r>
            <a:r>
              <a:rPr lang="en-US" altLang="zh-CN" sz="1600" dirty="0">
                <a:latin typeface="宋体" panose="02010600030101010101" pitchFamily="2" charset="-122"/>
              </a:rPr>
              <a:t>……</a:t>
            </a:r>
            <a:r>
              <a:rPr lang="zh-CN" altLang="en-US" sz="1600" dirty="0">
                <a:latin typeface="宋体" panose="02010600030101010101" pitchFamily="2" charset="-122"/>
              </a:rPr>
              <a:t>成功做法，得出</a:t>
            </a:r>
            <a:r>
              <a:rPr lang="en-US" altLang="zh-CN" sz="1600" dirty="0">
                <a:latin typeface="宋体" panose="02010600030101010101" pitchFamily="2" charset="-122"/>
              </a:rPr>
              <a:t>……</a:t>
            </a:r>
            <a:r>
              <a:rPr lang="zh-CN" altLang="en-US" sz="1600" dirty="0" smtClean="0">
                <a:latin typeface="宋体" panose="02010600030101010101" pitchFamily="2" charset="-122"/>
              </a:rPr>
              <a:t>。</a:t>
            </a:r>
            <a:endParaRPr lang="zh-CN" altLang="en-US" sz="1600" dirty="0">
              <a:latin typeface="宋体" panose="02010600030101010101" pitchFamily="2" charset="-122"/>
            </a:endParaRPr>
          </a:p>
        </p:txBody>
      </p:sp>
      <p:sp>
        <p:nvSpPr>
          <p:cNvPr id="6" name="矩形 2"/>
          <p:cNvSpPr>
            <a:spLocks noChangeArrowheads="1"/>
          </p:cNvSpPr>
          <p:nvPr/>
        </p:nvSpPr>
        <p:spPr bwMode="auto">
          <a:xfrm>
            <a:off x="789383" y="1803501"/>
            <a:ext cx="7470289"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dirty="0">
                <a:latin typeface="+mn-ea"/>
                <a:ea typeface="+mn-ea"/>
              </a:rPr>
              <a:t> </a:t>
            </a:r>
            <a:r>
              <a:rPr lang="en-US" altLang="zh-CN" b="1" dirty="0">
                <a:latin typeface="+mn-ea"/>
                <a:ea typeface="+mn-ea"/>
              </a:rPr>
              <a:t>2015</a:t>
            </a:r>
            <a:r>
              <a:rPr lang="zh-CN" altLang="en-US" b="1" dirty="0">
                <a:latin typeface="+mn-ea"/>
                <a:ea typeface="+mn-ea"/>
              </a:rPr>
              <a:t>年度江苏省社会科学基金项目“中国制造</a:t>
            </a:r>
            <a:r>
              <a:rPr lang="en-US" altLang="zh-CN" b="1" dirty="0">
                <a:latin typeface="+mn-ea"/>
                <a:ea typeface="+mn-ea"/>
              </a:rPr>
              <a:t>2025</a:t>
            </a:r>
            <a:r>
              <a:rPr lang="zh-CN" altLang="en-US" b="1" dirty="0">
                <a:latin typeface="+mn-ea"/>
                <a:ea typeface="+mn-ea"/>
              </a:rPr>
              <a:t>与江苏省高技能人才队伍建设研究”文献综述</a:t>
            </a:r>
          </a:p>
        </p:txBody>
      </p:sp>
      <p:sp>
        <p:nvSpPr>
          <p:cNvPr id="9" name="文本框 8"/>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3" y="1423359"/>
            <a:ext cx="5073535"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r>
              <a:rPr lang="zh-CN" altLang="en-US" dirty="0" smtClean="0">
                <a:solidFill>
                  <a:srgbClr val="C00000"/>
                </a:solidFill>
                <a:latin typeface="微软雅黑" panose="020B0503020204020204" pitchFamily="34" charset="-122"/>
                <a:ea typeface="微软雅黑" panose="020B0503020204020204" pitchFamily="34" charset="-122"/>
              </a:rPr>
              <a:t>）</a:t>
            </a: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latin typeface="微软雅黑" panose="020B0503020204020204" pitchFamily="34" charset="-122"/>
                <a:ea typeface="微软雅黑" panose="020B0503020204020204" pitchFamily="34" charset="-122"/>
              </a:rPr>
              <a:t>举例</a:t>
            </a:r>
            <a:endParaRPr lang="zh-CN" altLang="en-US" dirty="0">
              <a:solidFill>
                <a:srgbClr val="C00000"/>
              </a:solidFill>
              <a:latin typeface="微软雅黑" panose="020B0503020204020204" pitchFamily="34" charset="-122"/>
              <a:ea typeface="微软雅黑" panose="020B0503020204020204" pitchFamily="34" charset="-122"/>
            </a:endParaRP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094001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矩形 1"/>
          <p:cNvSpPr>
            <a:spLocks noChangeArrowheads="1"/>
          </p:cNvSpPr>
          <p:nvPr/>
        </p:nvSpPr>
        <p:spPr bwMode="auto">
          <a:xfrm>
            <a:off x="739454" y="2610015"/>
            <a:ext cx="7641866" cy="3268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ts val="2800"/>
              </a:lnSpc>
            </a:pPr>
            <a:r>
              <a:rPr lang="zh-CN" altLang="en-US" sz="1600" dirty="0" smtClean="0">
                <a:latin typeface="宋体" panose="02010600030101010101" pitchFamily="2" charset="-122"/>
              </a:rPr>
              <a:t>    王君磊</a:t>
            </a:r>
            <a:r>
              <a:rPr lang="zh-CN" altLang="en-US" sz="1600" dirty="0">
                <a:latin typeface="宋体" panose="02010600030101010101" pitchFamily="2" charset="-122"/>
              </a:rPr>
              <a:t>在</a:t>
            </a:r>
            <a:r>
              <a:rPr lang="en-US" altLang="zh-CN" sz="1600" dirty="0">
                <a:latin typeface="宋体" panose="02010600030101010101" pitchFamily="2" charset="-122"/>
              </a:rPr>
              <a:t>《</a:t>
            </a:r>
            <a:r>
              <a:rPr lang="zh-CN" altLang="en-US" sz="1600" dirty="0">
                <a:latin typeface="宋体" panose="02010600030101010101" pitchFamily="2" charset="-122"/>
              </a:rPr>
              <a:t>发展职业教育对我国制造增长贡献的研究</a:t>
            </a:r>
            <a:r>
              <a:rPr lang="en-US" altLang="zh-CN" sz="1600" dirty="0">
                <a:latin typeface="宋体" panose="02010600030101010101" pitchFamily="2" charset="-122"/>
              </a:rPr>
              <a:t>》</a:t>
            </a:r>
            <a:r>
              <a:rPr lang="zh-CN" altLang="en-US" sz="1600" dirty="0">
                <a:latin typeface="宋体" panose="02010600030101010101" pitchFamily="2" charset="-122"/>
              </a:rPr>
              <a:t>一文中将定性分析与定量分析相结合，分析得</a:t>
            </a:r>
            <a:r>
              <a:rPr lang="en-US" altLang="zh-CN" sz="1600" dirty="0">
                <a:latin typeface="宋体" panose="02010600030101010101" pitchFamily="2" charset="-122"/>
              </a:rPr>
              <a:t>……</a:t>
            </a:r>
            <a:r>
              <a:rPr lang="zh-CN" altLang="en-US" sz="1600" dirty="0">
                <a:latin typeface="宋体" panose="02010600030101010101" pitchFamily="2" charset="-122"/>
              </a:rPr>
              <a:t>。并针对我国制造业和职业教育的发展现状，提出了</a:t>
            </a:r>
            <a:r>
              <a:rPr lang="en-US" altLang="zh-CN" sz="1600" dirty="0">
                <a:latin typeface="宋体" panose="02010600030101010101" pitchFamily="2" charset="-122"/>
              </a:rPr>
              <a:t>……</a:t>
            </a:r>
            <a:r>
              <a:rPr lang="zh-CN" altLang="en-US" sz="1600" dirty="0">
                <a:latin typeface="宋体" panose="02010600030101010101" pitchFamily="2" charset="-122"/>
              </a:rPr>
              <a:t>的政策建议。卢志米</a:t>
            </a:r>
            <a:r>
              <a:rPr lang="en-US" altLang="zh-CN" sz="1600" dirty="0">
                <a:latin typeface="宋体" panose="02010600030101010101" pitchFamily="2" charset="-122"/>
              </a:rPr>
              <a:t>《</a:t>
            </a:r>
            <a:r>
              <a:rPr lang="zh-CN" altLang="en-US" sz="1600" dirty="0">
                <a:latin typeface="宋体" panose="02010600030101010101" pitchFamily="2" charset="-122"/>
              </a:rPr>
              <a:t>产业结构升级背景下高技能人才培养的对策研究</a:t>
            </a:r>
            <a:r>
              <a:rPr lang="en-US" altLang="zh-CN" sz="1600" dirty="0">
                <a:latin typeface="宋体" panose="02010600030101010101" pitchFamily="2" charset="-122"/>
              </a:rPr>
              <a:t>》</a:t>
            </a:r>
            <a:r>
              <a:rPr lang="zh-CN" altLang="en-US" sz="1600" dirty="0">
                <a:latin typeface="宋体" panose="02010600030101010101" pitchFamily="2" charset="-122"/>
              </a:rPr>
              <a:t>一文基于产业结构升级与高技能人才耦合发展的规律，从整合社会资源实现产教共荣、深化校企合作、创新体制机制、提高师资质量、提高办学国际化水平和优化社会发展环境等角度出发提出产业结构升级与高技能人才培养耦合发展的对策建议。</a:t>
            </a:r>
            <a:r>
              <a:rPr lang="en-US" altLang="zh-CN" sz="1600" dirty="0">
                <a:latin typeface="宋体" panose="02010600030101010101" pitchFamily="2" charset="-122"/>
              </a:rPr>
              <a:t>Paul Matthews</a:t>
            </a:r>
            <a:r>
              <a:rPr lang="zh-CN" altLang="en-US" sz="1600" dirty="0">
                <a:latin typeface="宋体" panose="02010600030101010101" pitchFamily="2" charset="-122"/>
              </a:rPr>
              <a:t>等在</a:t>
            </a:r>
            <a:r>
              <a:rPr lang="en-US" altLang="zh-CN" sz="1600" dirty="0">
                <a:latin typeface="宋体" panose="02010600030101010101" pitchFamily="2" charset="-122"/>
              </a:rPr>
              <a:t>《</a:t>
            </a:r>
            <a:r>
              <a:rPr lang="zh-CN" altLang="en-US" sz="1600" dirty="0">
                <a:latin typeface="宋体" panose="02010600030101010101" pitchFamily="2" charset="-122"/>
              </a:rPr>
              <a:t>你所不了解的中国制造优势</a:t>
            </a:r>
            <a:r>
              <a:rPr lang="en-US" altLang="zh-CN" sz="1600" dirty="0">
                <a:latin typeface="宋体" panose="02010600030101010101" pitchFamily="2" charset="-122"/>
              </a:rPr>
              <a:t>》</a:t>
            </a:r>
            <a:r>
              <a:rPr lang="zh-CN" altLang="en-US" sz="1600" dirty="0">
                <a:latin typeface="宋体" panose="02010600030101010101" pitchFamily="2" charset="-122"/>
              </a:rPr>
              <a:t>一文中认为</a:t>
            </a:r>
            <a:r>
              <a:rPr lang="en-US" altLang="zh-CN" sz="1600" dirty="0">
                <a:latin typeface="宋体" panose="02010600030101010101" pitchFamily="2" charset="-122"/>
              </a:rPr>
              <a:t>……</a:t>
            </a:r>
            <a:r>
              <a:rPr lang="zh-CN" altLang="en-US" sz="1600" dirty="0">
                <a:latin typeface="宋体" panose="02010600030101010101" pitchFamily="2" charset="-122"/>
              </a:rPr>
              <a:t>。北师大梁希民在</a:t>
            </a:r>
            <a:r>
              <a:rPr lang="en-US" altLang="zh-CN" sz="1600" dirty="0">
                <a:latin typeface="宋体" panose="02010600030101010101" pitchFamily="2" charset="-122"/>
              </a:rPr>
              <a:t>《</a:t>
            </a:r>
            <a:r>
              <a:rPr lang="zh-CN" altLang="en-US" sz="1600" dirty="0">
                <a:latin typeface="宋体" panose="02010600030101010101" pitchFamily="2" charset="-122"/>
              </a:rPr>
              <a:t>韩国职业教育与工业化</a:t>
            </a:r>
            <a:r>
              <a:rPr lang="en-US" altLang="zh-CN" sz="1600" dirty="0">
                <a:latin typeface="宋体" panose="02010600030101010101" pitchFamily="2" charset="-122"/>
              </a:rPr>
              <a:t>》</a:t>
            </a:r>
            <a:r>
              <a:rPr lang="zh-CN" altLang="en-US" sz="1600" dirty="0">
                <a:latin typeface="宋体" panose="02010600030101010101" pitchFamily="2" charset="-122"/>
              </a:rPr>
              <a:t>一文中则对韩国职业教育与工业化发展的关系进行了梳理，并指出了其中存在的问题与韩国教育改革的尝试</a:t>
            </a:r>
            <a:r>
              <a:rPr lang="zh-CN" altLang="en-US" sz="1600" dirty="0" smtClean="0">
                <a:latin typeface="宋体" panose="02010600030101010101" pitchFamily="2" charset="-122"/>
              </a:rPr>
              <a:t>。</a:t>
            </a:r>
            <a:endParaRPr lang="zh-CN" altLang="en-US" sz="1600" dirty="0">
              <a:latin typeface="宋体" panose="02010600030101010101" pitchFamily="2" charset="-122"/>
            </a:endParaRPr>
          </a:p>
        </p:txBody>
      </p:sp>
      <p:sp>
        <p:nvSpPr>
          <p:cNvPr id="6" name="矩形 2"/>
          <p:cNvSpPr>
            <a:spLocks noChangeArrowheads="1"/>
          </p:cNvSpPr>
          <p:nvPr/>
        </p:nvSpPr>
        <p:spPr bwMode="auto">
          <a:xfrm>
            <a:off x="789383" y="1803501"/>
            <a:ext cx="7470289"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dirty="0">
                <a:latin typeface="+mn-ea"/>
                <a:ea typeface="+mn-ea"/>
              </a:rPr>
              <a:t> </a:t>
            </a:r>
            <a:r>
              <a:rPr lang="en-US" altLang="zh-CN" b="1" dirty="0">
                <a:latin typeface="+mn-ea"/>
                <a:ea typeface="+mn-ea"/>
              </a:rPr>
              <a:t>2015</a:t>
            </a:r>
            <a:r>
              <a:rPr lang="zh-CN" altLang="en-US" b="1" dirty="0">
                <a:latin typeface="+mn-ea"/>
                <a:ea typeface="+mn-ea"/>
              </a:rPr>
              <a:t>年度江苏省社会科学基金项目“中国制造</a:t>
            </a:r>
            <a:r>
              <a:rPr lang="en-US" altLang="zh-CN" b="1" dirty="0">
                <a:latin typeface="+mn-ea"/>
                <a:ea typeface="+mn-ea"/>
              </a:rPr>
              <a:t>2025</a:t>
            </a:r>
            <a:r>
              <a:rPr lang="zh-CN" altLang="en-US" b="1" dirty="0">
                <a:latin typeface="+mn-ea"/>
                <a:ea typeface="+mn-ea"/>
              </a:rPr>
              <a:t>与江苏省高技能人才队伍建设研究”文献综述</a:t>
            </a:r>
          </a:p>
        </p:txBody>
      </p:sp>
      <p:sp>
        <p:nvSpPr>
          <p:cNvPr id="9" name="文本框 8"/>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3" y="1423359"/>
            <a:ext cx="5073535"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r>
              <a:rPr lang="zh-CN" altLang="en-US" dirty="0" smtClean="0">
                <a:solidFill>
                  <a:srgbClr val="C00000"/>
                </a:solidFill>
                <a:latin typeface="微软雅黑" panose="020B0503020204020204" pitchFamily="34" charset="-122"/>
                <a:ea typeface="微软雅黑" panose="020B0503020204020204" pitchFamily="34" charset="-122"/>
              </a:rPr>
              <a:t>）</a:t>
            </a: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latin typeface="微软雅黑" panose="020B0503020204020204" pitchFamily="34" charset="-122"/>
                <a:ea typeface="微软雅黑" panose="020B0503020204020204" pitchFamily="34" charset="-122"/>
              </a:rPr>
              <a:t>举例</a:t>
            </a:r>
            <a:endParaRPr lang="zh-CN" altLang="en-US" dirty="0">
              <a:solidFill>
                <a:srgbClr val="C00000"/>
              </a:solidFill>
              <a:latin typeface="微软雅黑" panose="020B0503020204020204" pitchFamily="34" charset="-122"/>
              <a:ea typeface="微软雅黑" panose="020B0503020204020204" pitchFamily="34" charset="-122"/>
            </a:endParaRP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7717694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1"/>
          <p:cNvSpPr>
            <a:spLocks noChangeArrowheads="1"/>
          </p:cNvSpPr>
          <p:nvPr/>
        </p:nvSpPr>
        <p:spPr bwMode="auto">
          <a:xfrm>
            <a:off x="887995" y="2674679"/>
            <a:ext cx="7470289" cy="2989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pPr>
            <a:r>
              <a:rPr lang="zh-CN" altLang="en-US" sz="1600" b="1" dirty="0"/>
              <a:t>      </a:t>
            </a:r>
            <a:r>
              <a:rPr lang="en-US" altLang="zh-CN" sz="1600" b="1" dirty="0">
                <a:solidFill>
                  <a:srgbClr val="C00000"/>
                </a:solidFill>
                <a:latin typeface="黑体" panose="02010609060101010101" pitchFamily="49" charset="-122"/>
                <a:ea typeface="黑体" panose="02010609060101010101" pitchFamily="49" charset="-122"/>
              </a:rPr>
              <a:t>3</a:t>
            </a:r>
            <a:r>
              <a:rPr lang="en-US" altLang="zh-CN" sz="1600" b="1" dirty="0" smtClean="0">
                <a:solidFill>
                  <a:srgbClr val="C00000"/>
                </a:solidFill>
                <a:latin typeface="黑体" panose="02010609060101010101" pitchFamily="49" charset="-122"/>
                <a:ea typeface="黑体" panose="02010609060101010101" pitchFamily="49" charset="-122"/>
              </a:rPr>
              <a:t>. </a:t>
            </a:r>
            <a:r>
              <a:rPr lang="zh-CN" altLang="en-US" sz="1600" b="1" dirty="0" smtClean="0">
                <a:solidFill>
                  <a:srgbClr val="C00000"/>
                </a:solidFill>
                <a:latin typeface="黑体" panose="02010609060101010101" pitchFamily="49" charset="-122"/>
                <a:ea typeface="黑体" panose="02010609060101010101" pitchFamily="49" charset="-122"/>
              </a:rPr>
              <a:t>区域</a:t>
            </a:r>
            <a:r>
              <a:rPr lang="zh-CN" altLang="en-US" sz="1600" b="1" dirty="0">
                <a:solidFill>
                  <a:srgbClr val="C00000"/>
                </a:solidFill>
                <a:latin typeface="黑体" panose="02010609060101010101" pitchFamily="49" charset="-122"/>
                <a:ea typeface="黑体" panose="02010609060101010101" pitchFamily="49" charset="-122"/>
              </a:rPr>
              <a:t>制造业发展背景下高技能人才队伍建设</a:t>
            </a:r>
            <a:r>
              <a:rPr lang="zh-CN" altLang="en-US" sz="1600" b="1" dirty="0" smtClean="0">
                <a:solidFill>
                  <a:srgbClr val="C00000"/>
                </a:solidFill>
                <a:latin typeface="黑体" panose="02010609060101010101" pitchFamily="49" charset="-122"/>
                <a:ea typeface="黑体" panose="02010609060101010101" pitchFamily="49" charset="-122"/>
              </a:rPr>
              <a:t>研究。</a:t>
            </a:r>
            <a:r>
              <a:rPr lang="zh-CN" altLang="en-US" sz="1600" dirty="0" smtClean="0">
                <a:latin typeface="宋体" panose="02010600030101010101" pitchFamily="2" charset="-122"/>
              </a:rPr>
              <a:t>区域</a:t>
            </a:r>
            <a:r>
              <a:rPr lang="zh-CN" altLang="en-US" sz="1600" dirty="0">
                <a:latin typeface="宋体" panose="02010600030101010101" pitchFamily="2" charset="-122"/>
              </a:rPr>
              <a:t>制造业发展背景下高技能人才队伍建设研究以区域制造业发展情况为背景，讨论本地区高技能人才队伍建设的现状、问题与对策。这些个案式的分析丰富了区域高技能人才队伍建设的研究成果，有的放矢的针对区域各行业，尤其是制造业发展研究高技能人才的成长规律与培养方案。杨晓明在</a:t>
            </a:r>
            <a:r>
              <a:rPr lang="en-US" altLang="zh-CN" sz="1600" dirty="0">
                <a:latin typeface="宋体" panose="02010600030101010101" pitchFamily="2" charset="-122"/>
              </a:rPr>
              <a:t>《</a:t>
            </a:r>
            <a:r>
              <a:rPr lang="zh-CN" altLang="en-US" sz="1600" dirty="0">
                <a:latin typeface="宋体" panose="02010600030101010101" pitchFamily="2" charset="-122"/>
              </a:rPr>
              <a:t>江苏省高级技能人才供需缺口原因与解决对策研究</a:t>
            </a:r>
            <a:r>
              <a:rPr lang="en-US" altLang="zh-CN" sz="1600" dirty="0">
                <a:latin typeface="宋体" panose="02010600030101010101" pitchFamily="2" charset="-122"/>
              </a:rPr>
              <a:t>》</a:t>
            </a:r>
            <a:r>
              <a:rPr lang="zh-CN" altLang="en-US" sz="1600" dirty="0">
                <a:latin typeface="宋体" panose="02010600030101010101" pitchFamily="2" charset="-122"/>
              </a:rPr>
              <a:t>一文中对</a:t>
            </a:r>
            <a:r>
              <a:rPr lang="en-US" altLang="zh-CN" sz="1600" dirty="0">
                <a:latin typeface="宋体" panose="02010600030101010101" pitchFamily="2" charset="-122"/>
              </a:rPr>
              <a:t>……</a:t>
            </a:r>
            <a:r>
              <a:rPr lang="zh-CN" altLang="en-US" sz="1600" dirty="0">
                <a:latin typeface="宋体" panose="02010600030101010101" pitchFamily="2" charset="-122"/>
              </a:rPr>
              <a:t>；吕宏芬等在</a:t>
            </a:r>
            <a:r>
              <a:rPr lang="en-US" altLang="zh-CN" sz="1600" dirty="0">
                <a:latin typeface="宋体" panose="02010600030101010101" pitchFamily="2" charset="-122"/>
              </a:rPr>
              <a:t>《</a:t>
            </a:r>
            <a:r>
              <a:rPr lang="zh-CN" altLang="en-US" sz="1600" dirty="0">
                <a:latin typeface="宋体" panose="02010600030101010101" pitchFamily="2" charset="-122"/>
              </a:rPr>
              <a:t>高技能人才与产业结构关联性研究</a:t>
            </a:r>
            <a:r>
              <a:rPr lang="en-US" altLang="zh-CN" sz="1600" dirty="0">
                <a:latin typeface="宋体" panose="02010600030101010101" pitchFamily="2" charset="-122"/>
              </a:rPr>
              <a:t>:</a:t>
            </a:r>
            <a:r>
              <a:rPr lang="zh-CN" altLang="en-US" sz="1600" dirty="0">
                <a:latin typeface="宋体" panose="02010600030101010101" pitchFamily="2" charset="-122"/>
              </a:rPr>
              <a:t>浙江案例</a:t>
            </a:r>
            <a:r>
              <a:rPr lang="en-US" altLang="zh-CN" sz="1600" dirty="0">
                <a:latin typeface="宋体" panose="02010600030101010101" pitchFamily="2" charset="-122"/>
              </a:rPr>
              <a:t>》</a:t>
            </a:r>
            <a:r>
              <a:rPr lang="zh-CN" altLang="en-US" sz="1600" dirty="0">
                <a:latin typeface="宋体" panose="02010600030101010101" pitchFamily="2" charset="-122"/>
              </a:rPr>
              <a:t>一文中</a:t>
            </a:r>
            <a:r>
              <a:rPr lang="en-US" altLang="zh-CN" sz="1600" dirty="0">
                <a:latin typeface="宋体" panose="02010600030101010101" pitchFamily="2" charset="-122"/>
              </a:rPr>
              <a:t>……</a:t>
            </a:r>
            <a:r>
              <a:rPr lang="zh-CN" altLang="en-US" sz="1600" dirty="0">
                <a:latin typeface="宋体" panose="02010600030101010101" pitchFamily="2" charset="-122"/>
              </a:rPr>
              <a:t>。戴涵莘等在</a:t>
            </a:r>
            <a:r>
              <a:rPr lang="en-US" altLang="zh-CN" sz="1600" dirty="0">
                <a:latin typeface="宋体" panose="02010600030101010101" pitchFamily="2" charset="-122"/>
              </a:rPr>
              <a:t>《</a:t>
            </a:r>
            <a:r>
              <a:rPr lang="zh-CN" altLang="en-US" sz="1600" dirty="0">
                <a:latin typeface="宋体" panose="02010600030101010101" pitchFamily="2" charset="-122"/>
              </a:rPr>
              <a:t>以“园区经济”为特征的区域高技能人才培养模式研究</a:t>
            </a:r>
            <a:r>
              <a:rPr lang="en-US" altLang="zh-CN" sz="1600" dirty="0">
                <a:latin typeface="宋体" panose="02010600030101010101" pitchFamily="2" charset="-122"/>
              </a:rPr>
              <a:t>》</a:t>
            </a:r>
            <a:r>
              <a:rPr lang="zh-CN" altLang="en-US" sz="1600" dirty="0">
                <a:latin typeface="宋体" panose="02010600030101010101" pitchFamily="2" charset="-122"/>
              </a:rPr>
              <a:t>一文中通过分析苏州</a:t>
            </a:r>
            <a:r>
              <a:rPr lang="en-US" altLang="zh-CN" sz="1600" dirty="0">
                <a:latin typeface="宋体" panose="02010600030101010101" pitchFamily="2" charset="-122"/>
              </a:rPr>
              <a:t>……</a:t>
            </a:r>
            <a:r>
              <a:rPr lang="zh-CN" altLang="en-US" sz="1600" dirty="0" smtClean="0">
                <a:latin typeface="宋体" panose="02010600030101010101" pitchFamily="2" charset="-122"/>
              </a:rPr>
              <a:t>。</a:t>
            </a:r>
            <a:endParaRPr lang="zh-CN" altLang="en-US" sz="1600" dirty="0">
              <a:latin typeface="宋体" panose="02010600030101010101" pitchFamily="2" charset="-122"/>
            </a:endParaRPr>
          </a:p>
        </p:txBody>
      </p:sp>
      <p:sp>
        <p:nvSpPr>
          <p:cNvPr id="8" name="矩形 2"/>
          <p:cNvSpPr>
            <a:spLocks noChangeArrowheads="1"/>
          </p:cNvSpPr>
          <p:nvPr/>
        </p:nvSpPr>
        <p:spPr bwMode="auto">
          <a:xfrm>
            <a:off x="789383" y="1803501"/>
            <a:ext cx="7470289"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dirty="0">
                <a:latin typeface="+mn-ea"/>
                <a:ea typeface="+mn-ea"/>
              </a:rPr>
              <a:t> </a:t>
            </a:r>
            <a:r>
              <a:rPr lang="en-US" altLang="zh-CN" b="1" dirty="0">
                <a:latin typeface="+mn-ea"/>
                <a:ea typeface="+mn-ea"/>
              </a:rPr>
              <a:t>2015</a:t>
            </a:r>
            <a:r>
              <a:rPr lang="zh-CN" altLang="en-US" b="1" dirty="0">
                <a:latin typeface="+mn-ea"/>
                <a:ea typeface="+mn-ea"/>
              </a:rPr>
              <a:t>年度江苏省社会科学基金项目“中国制造</a:t>
            </a:r>
            <a:r>
              <a:rPr lang="en-US" altLang="zh-CN" b="1" dirty="0">
                <a:latin typeface="+mn-ea"/>
                <a:ea typeface="+mn-ea"/>
              </a:rPr>
              <a:t>2025</a:t>
            </a:r>
            <a:r>
              <a:rPr lang="zh-CN" altLang="en-US" b="1" dirty="0">
                <a:latin typeface="+mn-ea"/>
                <a:ea typeface="+mn-ea"/>
              </a:rPr>
              <a:t>与江苏省高技能人才队伍建设研究”文献综述</a:t>
            </a:r>
          </a:p>
        </p:txBody>
      </p:sp>
      <p:sp>
        <p:nvSpPr>
          <p:cNvPr id="9" name="文本框 8"/>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3" y="1423359"/>
            <a:ext cx="5073535"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r>
              <a:rPr lang="zh-CN" altLang="en-US" dirty="0" smtClean="0">
                <a:solidFill>
                  <a:srgbClr val="C00000"/>
                </a:solidFill>
                <a:latin typeface="微软雅黑" panose="020B0503020204020204" pitchFamily="34" charset="-122"/>
                <a:ea typeface="微软雅黑" panose="020B0503020204020204" pitchFamily="34" charset="-122"/>
              </a:rPr>
              <a:t>）</a:t>
            </a: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latin typeface="微软雅黑" panose="020B0503020204020204" pitchFamily="34" charset="-122"/>
                <a:ea typeface="微软雅黑" panose="020B0503020204020204" pitchFamily="34" charset="-122"/>
              </a:rPr>
              <a:t>举例</a:t>
            </a:r>
            <a:endParaRPr lang="zh-CN" altLang="en-US" dirty="0">
              <a:solidFill>
                <a:srgbClr val="C00000"/>
              </a:solidFill>
              <a:latin typeface="微软雅黑" panose="020B0503020204020204" pitchFamily="34" charset="-122"/>
              <a:ea typeface="微软雅黑" panose="020B0503020204020204" pitchFamily="34" charset="-122"/>
            </a:endParaRP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337870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1"/>
          <p:cNvSpPr>
            <a:spLocks noChangeArrowheads="1"/>
          </p:cNvSpPr>
          <p:nvPr/>
        </p:nvSpPr>
        <p:spPr bwMode="auto">
          <a:xfrm>
            <a:off x="887995" y="2674679"/>
            <a:ext cx="7470289" cy="2989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pPr>
            <a:r>
              <a:rPr lang="zh-CN" altLang="en-US" sz="1600" dirty="0" smtClean="0">
                <a:latin typeface="宋体" panose="02010600030101010101" pitchFamily="2" charset="-122"/>
              </a:rPr>
              <a:t>    可以</a:t>
            </a:r>
            <a:r>
              <a:rPr lang="zh-CN" altLang="en-US" sz="1600" dirty="0">
                <a:latin typeface="宋体" panose="02010600030101010101" pitchFamily="2" charset="-122"/>
              </a:rPr>
              <a:t>说，目前关于高技能人才的研究已有较为丰富的成果，研究方法多样，且深入到了问题的应用层面。但是政策环境与经济发展形势已经发生了较大变化，高技能人才队伍的定位与市场需求也随之变迁，加之对江苏省高技能人才队伍研究的成果少，研究数据较为陈旧，研究方式单一，不能很好的对新形势下江苏省高技能队伍建设提供有效指导。本研究将在上述研究成果的基础上，以“中国制造</a:t>
            </a:r>
            <a:r>
              <a:rPr lang="en-US" altLang="zh-CN" sz="1600" dirty="0">
                <a:latin typeface="宋体" panose="02010600030101010101" pitchFamily="2" charset="-122"/>
              </a:rPr>
              <a:t>2025”</a:t>
            </a:r>
            <a:r>
              <a:rPr lang="zh-CN" altLang="en-US" sz="1600" dirty="0">
                <a:latin typeface="宋体" panose="02010600030101010101" pitchFamily="2" charset="-122"/>
              </a:rPr>
              <a:t>的新政策定位为研究背景，以江苏省经济发展及高技能人才队伍建设主体为研究对象，充分考虑在“中国制造</a:t>
            </a:r>
            <a:r>
              <a:rPr lang="en-US" altLang="zh-CN" sz="1600" dirty="0">
                <a:latin typeface="宋体" panose="02010600030101010101" pitchFamily="2" charset="-122"/>
              </a:rPr>
              <a:t>2025”</a:t>
            </a:r>
            <a:r>
              <a:rPr lang="zh-CN" altLang="en-US" sz="1600" dirty="0">
                <a:latin typeface="宋体" panose="02010600030101010101" pitchFamily="2" charset="-122"/>
              </a:rPr>
              <a:t>的背景下如何打造一支服务“江苏制造</a:t>
            </a:r>
            <a:r>
              <a:rPr lang="en-US" altLang="zh-CN" sz="1600" dirty="0">
                <a:latin typeface="宋体" panose="02010600030101010101" pitchFamily="2" charset="-122"/>
              </a:rPr>
              <a:t>2025”</a:t>
            </a:r>
            <a:r>
              <a:rPr lang="zh-CN" altLang="en-US" sz="1600" dirty="0">
                <a:latin typeface="宋体" panose="02010600030101010101" pitchFamily="2" charset="-122"/>
              </a:rPr>
              <a:t>的高技能人才队伍</a:t>
            </a:r>
            <a:r>
              <a:rPr lang="zh-CN" altLang="en-US" sz="1600" dirty="0" smtClean="0">
                <a:latin typeface="宋体" panose="02010600030101010101" pitchFamily="2" charset="-122"/>
              </a:rPr>
              <a:t>。</a:t>
            </a:r>
            <a:endParaRPr lang="zh-CN" altLang="en-US" sz="1600" dirty="0">
              <a:latin typeface="宋体" panose="02010600030101010101" pitchFamily="2" charset="-122"/>
            </a:endParaRPr>
          </a:p>
        </p:txBody>
      </p:sp>
      <p:sp>
        <p:nvSpPr>
          <p:cNvPr id="8" name="矩形 2"/>
          <p:cNvSpPr>
            <a:spLocks noChangeArrowheads="1"/>
          </p:cNvSpPr>
          <p:nvPr/>
        </p:nvSpPr>
        <p:spPr bwMode="auto">
          <a:xfrm>
            <a:off x="789383" y="1803501"/>
            <a:ext cx="7470289"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30000"/>
              </a:lnSpc>
            </a:pPr>
            <a:r>
              <a:rPr lang="zh-CN" altLang="en-US" dirty="0">
                <a:latin typeface="+mn-ea"/>
                <a:ea typeface="+mn-ea"/>
              </a:rPr>
              <a:t> </a:t>
            </a:r>
            <a:r>
              <a:rPr lang="en-US" altLang="zh-CN" b="1" dirty="0">
                <a:latin typeface="+mn-ea"/>
                <a:ea typeface="+mn-ea"/>
              </a:rPr>
              <a:t>2015</a:t>
            </a:r>
            <a:r>
              <a:rPr lang="zh-CN" altLang="en-US" b="1" dirty="0">
                <a:latin typeface="+mn-ea"/>
                <a:ea typeface="+mn-ea"/>
              </a:rPr>
              <a:t>年度江苏省社会科学基金项目“中国制造</a:t>
            </a:r>
            <a:r>
              <a:rPr lang="en-US" altLang="zh-CN" b="1" dirty="0">
                <a:latin typeface="+mn-ea"/>
                <a:ea typeface="+mn-ea"/>
              </a:rPr>
              <a:t>2025</a:t>
            </a:r>
            <a:r>
              <a:rPr lang="zh-CN" altLang="en-US" b="1" dirty="0">
                <a:latin typeface="+mn-ea"/>
                <a:ea typeface="+mn-ea"/>
              </a:rPr>
              <a:t>与江苏省高技能人才队伍建设研究”文献综述</a:t>
            </a:r>
          </a:p>
        </p:txBody>
      </p:sp>
      <p:sp>
        <p:nvSpPr>
          <p:cNvPr id="9" name="文本框 8"/>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3" y="1423359"/>
            <a:ext cx="5073535"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4. </a:t>
            </a:r>
            <a:r>
              <a:rPr lang="zh-CN" altLang="en-US" dirty="0" smtClean="0">
                <a:solidFill>
                  <a:srgbClr val="C00000"/>
                </a:solidFill>
                <a:latin typeface="微软雅黑" panose="020B0503020204020204" pitchFamily="34" charset="-122"/>
                <a:ea typeface="微软雅黑" panose="020B0503020204020204" pitchFamily="34" charset="-122"/>
              </a:rPr>
              <a:t>国内外</a:t>
            </a:r>
            <a:r>
              <a:rPr lang="zh-CN" altLang="en-US" dirty="0">
                <a:solidFill>
                  <a:srgbClr val="C00000"/>
                </a:solidFill>
                <a:latin typeface="微软雅黑" panose="020B0503020204020204" pitchFamily="34" charset="-122"/>
                <a:ea typeface="微软雅黑" panose="020B0503020204020204" pitchFamily="34" charset="-122"/>
              </a:rPr>
              <a:t>研究现状述评（文献综述</a:t>
            </a:r>
            <a:r>
              <a:rPr lang="zh-CN" altLang="en-US" dirty="0" smtClean="0">
                <a:solidFill>
                  <a:srgbClr val="C00000"/>
                </a:solidFill>
                <a:latin typeface="微软雅黑" panose="020B0503020204020204" pitchFamily="34" charset="-122"/>
                <a:ea typeface="微软雅黑" panose="020B0503020204020204" pitchFamily="34" charset="-122"/>
              </a:rPr>
              <a:t>）</a:t>
            </a:r>
            <a:r>
              <a:rPr lang="en-US" altLang="zh-CN" dirty="0" smtClean="0">
                <a:solidFill>
                  <a:srgbClr val="C00000"/>
                </a:solidFill>
                <a:latin typeface="微软雅黑" panose="020B0503020204020204" pitchFamily="34" charset="-122"/>
                <a:ea typeface="微软雅黑" panose="020B0503020204020204" pitchFamily="34" charset="-122"/>
              </a:rPr>
              <a:t>——</a:t>
            </a:r>
            <a:r>
              <a:rPr lang="zh-CN" altLang="en-US" dirty="0" smtClean="0">
                <a:solidFill>
                  <a:srgbClr val="C00000"/>
                </a:solidFill>
                <a:latin typeface="微软雅黑" panose="020B0503020204020204" pitchFamily="34" charset="-122"/>
                <a:ea typeface="微软雅黑" panose="020B0503020204020204" pitchFamily="34" charset="-122"/>
              </a:rPr>
              <a:t>举例</a:t>
            </a:r>
            <a:endParaRPr lang="zh-CN" altLang="en-US" dirty="0">
              <a:solidFill>
                <a:srgbClr val="C00000"/>
              </a:solidFill>
              <a:latin typeface="微软雅黑" panose="020B0503020204020204" pitchFamily="34" charset="-122"/>
              <a:ea typeface="微软雅黑" panose="020B0503020204020204" pitchFamily="34" charset="-122"/>
            </a:endParaRPr>
          </a:p>
          <a:p>
            <a:pPr eaLnBrk="1" hangingPunct="1"/>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730298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9" name="矩形 2"/>
          <p:cNvSpPr>
            <a:spLocks noChangeArrowheads="1"/>
          </p:cNvSpPr>
          <p:nvPr/>
        </p:nvSpPr>
        <p:spPr bwMode="auto">
          <a:xfrm>
            <a:off x="959712" y="2038536"/>
            <a:ext cx="7234029"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50000"/>
              </a:lnSpc>
            </a:pPr>
            <a:r>
              <a:rPr lang="zh-CN" altLang="en-US" b="1" dirty="0">
                <a:solidFill>
                  <a:srgbClr val="C00000"/>
                </a:solidFill>
                <a:latin typeface="宋体" panose="02010600030101010101" pitchFamily="2" charset="-122"/>
              </a:rPr>
              <a:t>理论（学术）价值</a:t>
            </a:r>
            <a:r>
              <a:rPr lang="zh-CN" altLang="en-US" b="1" dirty="0">
                <a:solidFill>
                  <a:srgbClr val="FF0000"/>
                </a:solidFill>
                <a:latin typeface="宋体" panose="02010600030101010101" pitchFamily="2" charset="-122"/>
              </a:rPr>
              <a:t>：</a:t>
            </a:r>
            <a:endParaRPr lang="en-US" altLang="zh-CN" b="1" dirty="0">
              <a:solidFill>
                <a:srgbClr val="FF0000"/>
              </a:solidFill>
              <a:latin typeface="宋体" panose="02010600030101010101" pitchFamily="2" charset="-122"/>
            </a:endParaRPr>
          </a:p>
          <a:p>
            <a:pPr algn="just" eaLnBrk="1" hangingPunct="1">
              <a:lnSpc>
                <a:spcPct val="150000"/>
              </a:lnSpc>
            </a:pPr>
            <a:r>
              <a:rPr lang="en-US" altLang="zh-CN" b="1" dirty="0">
                <a:solidFill>
                  <a:srgbClr val="FF0000"/>
                </a:solidFill>
                <a:latin typeface="宋体" panose="02010600030101010101" pitchFamily="2" charset="-122"/>
              </a:rPr>
              <a:t>    </a:t>
            </a:r>
            <a:r>
              <a:rPr lang="zh-CN" altLang="en-US" dirty="0">
                <a:latin typeface="宋体" panose="02010600030101010101" pitchFamily="2" charset="-122"/>
              </a:rPr>
              <a:t>一般表明所选择的问题在学术上能够填补空白，或者能修正、发展某种理论等。宏观些、理论些。</a:t>
            </a:r>
          </a:p>
          <a:p>
            <a:pPr algn="just" eaLnBrk="1" hangingPunct="1">
              <a:lnSpc>
                <a:spcPct val="150000"/>
              </a:lnSpc>
            </a:pPr>
            <a:r>
              <a:rPr lang="zh-CN" altLang="en-US" dirty="0">
                <a:latin typeface="宋体" panose="02010600030101010101" pitchFamily="2" charset="-122"/>
              </a:rPr>
              <a:t>    </a:t>
            </a:r>
            <a:r>
              <a:rPr lang="zh-CN" altLang="en-US" dirty="0" smtClean="0"/>
              <a:t>理论</a:t>
            </a:r>
            <a:r>
              <a:rPr lang="zh-CN" altLang="en-US" dirty="0"/>
              <a:t>是一套系统解释和预测现象（事实）的概念、定义和命题。</a:t>
            </a:r>
            <a:endParaRPr lang="zh-CN" altLang="en-US" dirty="0">
              <a:latin typeface="宋体" panose="02010600030101010101" pitchFamily="2" charset="-122"/>
            </a:endParaRPr>
          </a:p>
          <a:p>
            <a:pPr algn="just" eaLnBrk="1" hangingPunct="1">
              <a:lnSpc>
                <a:spcPct val="150000"/>
              </a:lnSpc>
            </a:pPr>
            <a:r>
              <a:rPr lang="zh-CN" altLang="en-US" b="1" dirty="0">
                <a:solidFill>
                  <a:srgbClr val="C00000"/>
                </a:solidFill>
                <a:latin typeface="宋体" panose="02010600030101010101" pitchFamily="2" charset="-122"/>
              </a:rPr>
              <a:t>实践（应用）价值：</a:t>
            </a:r>
            <a:endParaRPr lang="en-US" altLang="zh-CN" b="1" dirty="0">
              <a:solidFill>
                <a:srgbClr val="C00000"/>
              </a:solidFill>
              <a:latin typeface="宋体" panose="02010600030101010101" pitchFamily="2" charset="-122"/>
            </a:endParaRPr>
          </a:p>
          <a:p>
            <a:pPr algn="just" eaLnBrk="1" hangingPunct="1">
              <a:lnSpc>
                <a:spcPct val="150000"/>
              </a:lnSpc>
            </a:pPr>
            <a:r>
              <a:rPr lang="en-US" altLang="zh-CN" b="1" dirty="0">
                <a:solidFill>
                  <a:srgbClr val="FF0000"/>
                </a:solidFill>
                <a:latin typeface="宋体" panose="02010600030101010101" pitchFamily="2" charset="-122"/>
              </a:rPr>
              <a:t>    </a:t>
            </a:r>
            <a:r>
              <a:rPr lang="zh-CN" altLang="en-US" dirty="0">
                <a:latin typeface="宋体" panose="02010600030101010101" pitchFamily="2" charset="-122"/>
              </a:rPr>
              <a:t>是指所选择的课题有助于解决教育现实问题，有助于提高教育质量，能为实践工作者提供可操作的方法或技术。微观些、实际些。</a:t>
            </a:r>
          </a:p>
          <a:p>
            <a:pPr algn="just" eaLnBrk="1" hangingPunct="1">
              <a:lnSpc>
                <a:spcPct val="150000"/>
              </a:lnSpc>
            </a:pPr>
            <a:endParaRPr lang="zh-CN" altLang="en-US" dirty="0">
              <a:latin typeface="宋体" panose="02010600030101010101" pitchFamily="2" charset="-122"/>
            </a:endParaRPr>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7" name="Rectangle 2"/>
          <p:cNvSpPr txBox="1">
            <a:spLocks noChangeArrowheads="1"/>
          </p:cNvSpPr>
          <p:nvPr/>
        </p:nvSpPr>
        <p:spPr bwMode="auto">
          <a:xfrm>
            <a:off x="789383" y="1423359"/>
            <a:ext cx="1649017"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5. </a:t>
            </a:r>
            <a:r>
              <a:rPr lang="zh-CN" altLang="en-US" dirty="0" smtClean="0">
                <a:solidFill>
                  <a:srgbClr val="C00000"/>
                </a:solidFill>
                <a:latin typeface="微软雅黑" panose="020B0503020204020204" pitchFamily="34" charset="-122"/>
                <a:ea typeface="微软雅黑" panose="020B0503020204020204" pitchFamily="34" charset="-122"/>
              </a:rPr>
              <a:t>选题价值</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010440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1967733" y="1635323"/>
            <a:ext cx="5479442" cy="3046988"/>
          </a:xfrm>
          <a:prstGeom prst="rect">
            <a:avLst/>
          </a:prstGeom>
          <a:noFill/>
        </p:spPr>
        <p:txBody>
          <a:bodyPr wrap="square" rtlCol="0">
            <a:spAutoFit/>
          </a:bodyPr>
          <a:lstStyle/>
          <a:p>
            <a:pPr>
              <a:lnSpc>
                <a:spcPct val="200000"/>
              </a:lnSpc>
            </a:pPr>
            <a:r>
              <a:rPr lang="zh-CN" altLang="en-US" sz="2400" dirty="0" smtClean="0">
                <a:latin typeface="微软雅黑" panose="020B0503020204020204" pitchFamily="34" charset="-122"/>
                <a:ea typeface="微软雅黑" panose="020B0503020204020204" pitchFamily="34" charset="-122"/>
              </a:rPr>
              <a:t>一、课题的分类</a:t>
            </a:r>
            <a:endParaRPr lang="en-US" altLang="zh-CN" sz="2400" dirty="0" smtClean="0">
              <a:latin typeface="微软雅黑" panose="020B0503020204020204" pitchFamily="34" charset="-122"/>
              <a:ea typeface="微软雅黑" panose="020B0503020204020204" pitchFamily="34" charset="-122"/>
            </a:endParaRPr>
          </a:p>
          <a:p>
            <a:pPr>
              <a:lnSpc>
                <a:spcPct val="200000"/>
              </a:lnSpc>
            </a:pPr>
            <a:r>
              <a:rPr lang="zh-CN" altLang="en-US" sz="2400" dirty="0">
                <a:latin typeface="微软雅黑" panose="020B0503020204020204" pitchFamily="34" charset="-122"/>
                <a:ea typeface="微软雅黑" panose="020B0503020204020204" pitchFamily="34" charset="-122"/>
              </a:rPr>
              <a:t>二、课题申报书要求以及申报书结构</a:t>
            </a:r>
          </a:p>
          <a:p>
            <a:pPr>
              <a:lnSpc>
                <a:spcPct val="200000"/>
              </a:lnSpc>
            </a:pPr>
            <a:r>
              <a:rPr lang="zh-CN" altLang="en-US" sz="2400" dirty="0">
                <a:latin typeface="微软雅黑" panose="020B0503020204020204" pitchFamily="34" charset="-122"/>
                <a:ea typeface="微软雅黑" panose="020B0503020204020204" pitchFamily="34" charset="-122"/>
              </a:rPr>
              <a:t>三、课题研究方案设计</a:t>
            </a:r>
          </a:p>
          <a:p>
            <a:pPr>
              <a:lnSpc>
                <a:spcPct val="200000"/>
              </a:lnSpc>
            </a:pP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8118910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1"/>
          <p:cNvSpPr>
            <a:spLocks noChangeArrowheads="1"/>
          </p:cNvSpPr>
          <p:nvPr/>
        </p:nvSpPr>
        <p:spPr bwMode="auto">
          <a:xfrm>
            <a:off x="789383" y="1959475"/>
            <a:ext cx="7506459" cy="3939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50000"/>
              </a:lnSpc>
              <a:spcAft>
                <a:spcPts val="1200"/>
              </a:spcAft>
            </a:pPr>
            <a:r>
              <a:rPr lang="zh-CN" altLang="en-US" sz="1600" b="1" dirty="0" smtClean="0">
                <a:solidFill>
                  <a:srgbClr val="262673"/>
                </a:solidFill>
                <a:latin typeface="黑体" panose="02010609060101010101" pitchFamily="49" charset="-122"/>
                <a:ea typeface="黑体" panose="02010609060101010101" pitchFamily="49" charset="-122"/>
              </a:rPr>
              <a:t>    案例</a:t>
            </a:r>
            <a:r>
              <a:rPr lang="zh-CN" altLang="en-US" sz="1600" b="1" dirty="0">
                <a:solidFill>
                  <a:srgbClr val="262673"/>
                </a:solidFill>
                <a:latin typeface="黑体" panose="02010609060101010101" pitchFamily="49" charset="-122"/>
                <a:ea typeface="黑体" panose="02010609060101010101" pitchFamily="49" charset="-122"/>
              </a:rPr>
              <a:t>：</a:t>
            </a:r>
            <a:r>
              <a:rPr lang="en-US" altLang="zh-CN" sz="1600" b="1" dirty="0">
                <a:solidFill>
                  <a:srgbClr val="262673"/>
                </a:solidFill>
                <a:latin typeface="黑体" panose="02010609060101010101" pitchFamily="49" charset="-122"/>
                <a:ea typeface="黑体" panose="02010609060101010101" pitchFamily="49" charset="-122"/>
              </a:rPr>
              <a:t>《</a:t>
            </a:r>
            <a:r>
              <a:rPr lang="zh-CN" altLang="en-US" sz="1600" b="1" dirty="0"/>
              <a:t>江苏省流动人口子女教育的城市融入状况及其策略研究</a:t>
            </a:r>
            <a:r>
              <a:rPr lang="en-US" altLang="zh-CN" sz="1600" b="1" dirty="0"/>
              <a:t>——</a:t>
            </a:r>
            <a:r>
              <a:rPr lang="zh-CN" altLang="en-US" sz="1600" b="1" dirty="0"/>
              <a:t>以苏南地区为例</a:t>
            </a:r>
            <a:r>
              <a:rPr lang="zh-CN" altLang="en-US" sz="1600" dirty="0"/>
              <a:t> </a:t>
            </a:r>
            <a:r>
              <a:rPr lang="en-US" altLang="zh-CN" sz="1600" b="1" dirty="0">
                <a:solidFill>
                  <a:srgbClr val="262673"/>
                </a:solidFill>
                <a:latin typeface="黑体" panose="02010609060101010101" pitchFamily="49" charset="-122"/>
                <a:ea typeface="黑体" panose="02010609060101010101" pitchFamily="49" charset="-122"/>
              </a:rPr>
              <a:t>》</a:t>
            </a:r>
          </a:p>
          <a:p>
            <a:pPr algn="just" eaLnBrk="1" hangingPunct="1">
              <a:lnSpc>
                <a:spcPct val="150000"/>
              </a:lnSpc>
            </a:pPr>
            <a:r>
              <a:rPr lang="zh-CN" altLang="en-US" sz="1600" b="1" dirty="0" smtClean="0">
                <a:solidFill>
                  <a:srgbClr val="FF0000"/>
                </a:solidFill>
                <a:latin typeface="宋体" panose="02010600030101010101" pitchFamily="2" charset="-122"/>
              </a:rPr>
              <a:t>    </a:t>
            </a:r>
            <a:r>
              <a:rPr lang="zh-CN" altLang="en-US" sz="1600" b="1" dirty="0" smtClean="0">
                <a:solidFill>
                  <a:srgbClr val="C00000"/>
                </a:solidFill>
                <a:latin typeface="宋体" panose="02010600030101010101" pitchFamily="2" charset="-122"/>
              </a:rPr>
              <a:t>理论</a:t>
            </a:r>
            <a:r>
              <a:rPr lang="zh-CN" altLang="en-US" sz="1600" b="1" dirty="0">
                <a:solidFill>
                  <a:srgbClr val="C00000"/>
                </a:solidFill>
                <a:latin typeface="宋体" panose="02010600030101010101" pitchFamily="2" charset="-122"/>
              </a:rPr>
              <a:t>价值：</a:t>
            </a:r>
            <a:r>
              <a:rPr lang="zh-CN" altLang="zh-CN" sz="1600" dirty="0"/>
              <a:t>流动人口子女教育的城市融入问题</a:t>
            </a:r>
            <a:r>
              <a:rPr lang="en-US" altLang="zh-CN" sz="1600" dirty="0"/>
              <a:t>,</a:t>
            </a:r>
            <a:r>
              <a:rPr lang="zh-CN" altLang="en-US" sz="1600" dirty="0"/>
              <a:t>不仅仅是一个单纯的教育问题</a:t>
            </a:r>
            <a:r>
              <a:rPr lang="en-US" altLang="zh-CN" sz="1600" dirty="0"/>
              <a:t>,</a:t>
            </a:r>
            <a:r>
              <a:rPr lang="zh-CN" altLang="en-US" sz="1600" dirty="0"/>
              <a:t>而是一个复杂的社会问题。本课题在理论上的意义是揭示流动人口子女教育城市融入的规律，提出流动人口子女教育城市融入的分析框架，构建中国特色的流动人口教育理论。</a:t>
            </a:r>
            <a:endParaRPr lang="zh-CN" altLang="en-US" sz="1600" dirty="0">
              <a:latin typeface="宋体" panose="02010600030101010101" pitchFamily="2" charset="-122"/>
            </a:endParaRPr>
          </a:p>
          <a:p>
            <a:pPr algn="just" eaLnBrk="1" hangingPunct="1">
              <a:lnSpc>
                <a:spcPct val="150000"/>
              </a:lnSpc>
            </a:pPr>
            <a:r>
              <a:rPr lang="zh-CN" altLang="en-US" sz="1600" b="1" dirty="0" smtClean="0">
                <a:solidFill>
                  <a:srgbClr val="FF0000"/>
                </a:solidFill>
                <a:latin typeface="宋体" panose="02010600030101010101" pitchFamily="2" charset="-122"/>
              </a:rPr>
              <a:t>    </a:t>
            </a:r>
            <a:r>
              <a:rPr lang="zh-CN" altLang="en-US" sz="1600" b="1" dirty="0" smtClean="0">
                <a:solidFill>
                  <a:srgbClr val="C00000"/>
                </a:solidFill>
                <a:latin typeface="宋体" panose="02010600030101010101" pitchFamily="2" charset="-122"/>
              </a:rPr>
              <a:t>应用</a:t>
            </a:r>
            <a:r>
              <a:rPr lang="zh-CN" altLang="en-US" sz="1600" b="1" dirty="0">
                <a:solidFill>
                  <a:srgbClr val="C00000"/>
                </a:solidFill>
                <a:latin typeface="宋体" panose="02010600030101010101" pitchFamily="2" charset="-122"/>
              </a:rPr>
              <a:t>价值：</a:t>
            </a:r>
            <a:r>
              <a:rPr lang="zh-CN" altLang="en-US" sz="1600" dirty="0"/>
              <a:t>在实践上，本课题致力于改善进城民工子女教育城市融入的状况，提高流动人口子女的人力资源水平，增强其适应城市生活的能力，最终促进流入地的经济发展和社会和谐。</a:t>
            </a:r>
          </a:p>
          <a:p>
            <a:pPr algn="just" eaLnBrk="1" hangingPunct="1">
              <a:lnSpc>
                <a:spcPct val="150000"/>
              </a:lnSpc>
            </a:pPr>
            <a:endParaRPr lang="zh-CN" altLang="en-US" sz="1600" dirty="0"/>
          </a:p>
        </p:txBody>
      </p:sp>
      <p:sp>
        <p:nvSpPr>
          <p:cNvPr id="7" name="文本框 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3" y="1423359"/>
            <a:ext cx="1649017"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5. </a:t>
            </a:r>
            <a:r>
              <a:rPr lang="zh-CN" altLang="en-US" dirty="0" smtClean="0">
                <a:solidFill>
                  <a:srgbClr val="C00000"/>
                </a:solidFill>
                <a:latin typeface="微软雅黑" panose="020B0503020204020204" pitchFamily="34" charset="-122"/>
                <a:ea typeface="微软雅黑" panose="020B0503020204020204" pitchFamily="34" charset="-122"/>
              </a:rPr>
              <a:t>选题价值</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7020121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矩形 1"/>
          <p:cNvSpPr>
            <a:spLocks noChangeArrowheads="1"/>
          </p:cNvSpPr>
          <p:nvPr/>
        </p:nvSpPr>
        <p:spPr bwMode="auto">
          <a:xfrm>
            <a:off x="789383" y="1959475"/>
            <a:ext cx="7510631" cy="3570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50000"/>
              </a:lnSpc>
              <a:spcAft>
                <a:spcPts val="1200"/>
              </a:spcAft>
            </a:pPr>
            <a:r>
              <a:rPr lang="zh-CN" altLang="en-US" sz="1600" b="1" dirty="0" smtClean="0">
                <a:solidFill>
                  <a:srgbClr val="262673"/>
                </a:solidFill>
                <a:latin typeface="黑体" panose="02010609060101010101" pitchFamily="49" charset="-122"/>
                <a:ea typeface="黑体" panose="02010609060101010101" pitchFamily="49" charset="-122"/>
              </a:rPr>
              <a:t>    案例：</a:t>
            </a:r>
            <a:r>
              <a:rPr lang="zh-CN" altLang="en-US" sz="1600" b="1" dirty="0" smtClean="0"/>
              <a:t>江苏省</a:t>
            </a:r>
            <a:r>
              <a:rPr lang="zh-CN" altLang="en-US" sz="1600" b="1" dirty="0"/>
              <a:t>“</a:t>
            </a:r>
            <a:r>
              <a:rPr lang="en-US" altLang="zh-CN" sz="1600" b="1" dirty="0"/>
              <a:t>333</a:t>
            </a:r>
            <a:r>
              <a:rPr lang="zh-CN" altLang="en-US" sz="1600" b="1" dirty="0"/>
              <a:t>高层次人才培养工程”科研项目</a:t>
            </a:r>
            <a:r>
              <a:rPr lang="zh-CN" altLang="en-US" sz="1600" dirty="0"/>
              <a:t> </a:t>
            </a:r>
            <a:r>
              <a:rPr lang="en-US" altLang="zh-CN" sz="1600" b="1" dirty="0">
                <a:latin typeface="黑体" panose="02010609060101010101" pitchFamily="49" charset="-122"/>
                <a:ea typeface="黑体" panose="02010609060101010101" pitchFamily="49" charset="-122"/>
              </a:rPr>
              <a:t>《</a:t>
            </a:r>
            <a:r>
              <a:rPr lang="zh-CN" altLang="en-US" sz="1600" b="1" dirty="0"/>
              <a:t>江苏省县域职业教育现代化的特征及评价研究</a:t>
            </a:r>
            <a:r>
              <a:rPr lang="zh-CN" altLang="en-US" sz="1600" dirty="0"/>
              <a:t> </a:t>
            </a:r>
            <a:r>
              <a:rPr lang="en-US" altLang="zh-CN" sz="1600" b="1" dirty="0">
                <a:latin typeface="黑体" panose="02010609060101010101" pitchFamily="49" charset="-122"/>
                <a:ea typeface="黑体" panose="02010609060101010101" pitchFamily="49" charset="-122"/>
              </a:rPr>
              <a:t>》</a:t>
            </a:r>
          </a:p>
          <a:p>
            <a:pPr eaLnBrk="1" hangingPunct="1">
              <a:lnSpc>
                <a:spcPct val="150000"/>
              </a:lnSpc>
            </a:pPr>
            <a:r>
              <a:rPr lang="zh-CN" altLang="en-US" sz="1600" dirty="0"/>
              <a:t>       </a:t>
            </a:r>
            <a:r>
              <a:rPr lang="zh-CN" altLang="en-US" sz="1600" dirty="0">
                <a:latin typeface="宋体" panose="02010600030101010101" pitchFamily="2" charset="-122"/>
              </a:rPr>
              <a:t>研究县域职业教育现代化的特征及其评价有着重要的理论意义和实践意义：</a:t>
            </a:r>
          </a:p>
          <a:p>
            <a:pPr eaLnBrk="1" hangingPunct="1">
              <a:lnSpc>
                <a:spcPct val="150000"/>
              </a:lnSpc>
            </a:pPr>
            <a:r>
              <a:rPr lang="zh-CN" altLang="en-US" sz="1600" dirty="0">
                <a:latin typeface="宋体" panose="02010600030101010101" pitchFamily="2" charset="-122"/>
              </a:rPr>
              <a:t>    </a:t>
            </a:r>
            <a:r>
              <a:rPr lang="zh-CN" altLang="en-US" sz="1600" b="1" dirty="0">
                <a:solidFill>
                  <a:srgbClr val="C00000"/>
                </a:solidFill>
                <a:latin typeface="宋体" panose="02010600030101010101" pitchFamily="2" charset="-122"/>
              </a:rPr>
              <a:t>其理论价值在于</a:t>
            </a:r>
            <a:r>
              <a:rPr lang="zh-CN" altLang="en-US" sz="1600" dirty="0">
                <a:latin typeface="宋体" panose="02010600030101010101" pitchFamily="2" charset="-122"/>
              </a:rPr>
              <a:t>用现代化的理论观照作为一种教育类型的职业教育，并且把研究对象具体到县域这个层面，能够更好地阐明职业教育的本质、发展规律以及其与经济社会发展之间的关系。</a:t>
            </a:r>
          </a:p>
          <a:p>
            <a:pPr eaLnBrk="1" hangingPunct="1">
              <a:lnSpc>
                <a:spcPct val="150000"/>
              </a:lnSpc>
            </a:pPr>
            <a:r>
              <a:rPr lang="zh-CN" altLang="en-US" sz="1600" dirty="0">
                <a:latin typeface="宋体" panose="02010600030101010101" pitchFamily="2" charset="-122"/>
              </a:rPr>
              <a:t>    </a:t>
            </a:r>
            <a:r>
              <a:rPr lang="zh-CN" altLang="en-US" sz="1600" b="1" dirty="0">
                <a:solidFill>
                  <a:srgbClr val="C00000"/>
                </a:solidFill>
                <a:latin typeface="宋体" panose="02010600030101010101" pitchFamily="2" charset="-122"/>
              </a:rPr>
              <a:t>其实践意义在于</a:t>
            </a:r>
            <a:r>
              <a:rPr lang="zh-CN" altLang="en-US" sz="1600" dirty="0">
                <a:latin typeface="宋体" panose="02010600030101010101" pitchFamily="2" charset="-122"/>
              </a:rPr>
              <a:t>通过研究县域职业教育现代化特征和评价指标，能够科学客观地判断县域职业教育发展水平，认清其存在的问题与不足，提出有针对性的促进县域职业教育发展的措施，可以最大程度上发挥职业教育促进县域现代化的作用</a:t>
            </a:r>
            <a:r>
              <a:rPr lang="zh-CN" altLang="en-US" sz="1600" dirty="0" smtClean="0">
                <a:latin typeface="宋体" panose="02010600030101010101" pitchFamily="2" charset="-122"/>
              </a:rPr>
              <a:t>。</a:t>
            </a:r>
            <a:endParaRPr lang="zh-CN" altLang="en-US" sz="1600" dirty="0">
              <a:latin typeface="宋体" panose="02010600030101010101" pitchFamily="2" charset="-122"/>
            </a:endParaRPr>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3" y="1423359"/>
            <a:ext cx="1649017"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5. </a:t>
            </a:r>
            <a:r>
              <a:rPr lang="zh-CN" altLang="en-US" dirty="0" smtClean="0">
                <a:solidFill>
                  <a:srgbClr val="C00000"/>
                </a:solidFill>
                <a:latin typeface="微软雅黑" panose="020B0503020204020204" pitchFamily="34" charset="-122"/>
                <a:ea typeface="微软雅黑" panose="020B0503020204020204" pitchFamily="34" charset="-122"/>
              </a:rPr>
              <a:t>选题价值</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16487907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9" name="矩形 2"/>
          <p:cNvSpPr>
            <a:spLocks noChangeArrowheads="1"/>
          </p:cNvSpPr>
          <p:nvPr/>
        </p:nvSpPr>
        <p:spPr bwMode="auto">
          <a:xfrm>
            <a:off x="562086" y="1938841"/>
            <a:ext cx="8088855"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eaLnBrk="1" hangingPunct="1">
              <a:lnSpc>
                <a:spcPts val="2400"/>
              </a:lnSpc>
            </a:pPr>
            <a:r>
              <a:rPr lang="zh-CN" altLang="en-US" sz="1600" b="1" dirty="0" smtClean="0">
                <a:solidFill>
                  <a:srgbClr val="C00000"/>
                </a:solidFill>
              </a:rPr>
              <a:t>研究</a:t>
            </a:r>
            <a:r>
              <a:rPr lang="zh-CN" altLang="en-US" sz="1600" b="1" dirty="0">
                <a:solidFill>
                  <a:srgbClr val="C00000"/>
                </a:solidFill>
              </a:rPr>
              <a:t>目标：</a:t>
            </a:r>
            <a:r>
              <a:rPr lang="zh-CN" altLang="en-US" sz="1600" dirty="0">
                <a:latin typeface="宋体" panose="02010600030101010101" pitchFamily="2" charset="-122"/>
              </a:rPr>
              <a:t>在现代汉语口语中，目标和目的被视作同义词或近义词，在使用中基本不加以区分，两者可以完全互换。但在书面语中，两者既有区别又有联系。</a:t>
            </a:r>
            <a:r>
              <a:rPr lang="en-US" altLang="zh-CN" sz="1600" dirty="0">
                <a:latin typeface="宋体" panose="02010600030101010101" pitchFamily="2" charset="-122"/>
              </a:rPr>
              <a:t>《</a:t>
            </a:r>
            <a:r>
              <a:rPr lang="zh-CN" altLang="en-US" sz="1600" dirty="0">
                <a:latin typeface="宋体" panose="02010600030101010101" pitchFamily="2" charset="-122"/>
              </a:rPr>
              <a:t>新华词典</a:t>
            </a:r>
            <a:r>
              <a:rPr lang="en-US" altLang="zh-CN" sz="1600" dirty="0">
                <a:latin typeface="宋体" panose="02010600030101010101" pitchFamily="2" charset="-122"/>
              </a:rPr>
              <a:t>》</a:t>
            </a:r>
            <a:r>
              <a:rPr lang="zh-CN" altLang="en-US" sz="1600" dirty="0">
                <a:latin typeface="宋体" panose="02010600030101010101" pitchFamily="2" charset="-122"/>
              </a:rPr>
              <a:t>中目标的释义有二</a:t>
            </a:r>
            <a:r>
              <a:rPr lang="en-US" altLang="zh-CN" sz="1600" dirty="0">
                <a:latin typeface="宋体" panose="02010600030101010101" pitchFamily="2" charset="-122"/>
              </a:rPr>
              <a:t>:“①</a:t>
            </a:r>
            <a:r>
              <a:rPr lang="zh-CN" altLang="en-US" sz="1600" dirty="0">
                <a:latin typeface="宋体" panose="02010600030101010101" pitchFamily="2" charset="-122"/>
              </a:rPr>
              <a:t>射击、攻击或寻找的对象；</a:t>
            </a:r>
            <a:r>
              <a:rPr lang="en-US" altLang="zh-CN" sz="1600" dirty="0">
                <a:latin typeface="宋体" panose="02010600030101010101" pitchFamily="2" charset="-122"/>
              </a:rPr>
              <a:t>②</a:t>
            </a:r>
            <a:r>
              <a:rPr lang="zh-CN" altLang="en-US" sz="1600" dirty="0">
                <a:latin typeface="宋体" panose="02010600030101010101" pitchFamily="2" charset="-122"/>
              </a:rPr>
              <a:t>想要达到的境地或标准。”而目的的释义是</a:t>
            </a:r>
            <a:r>
              <a:rPr lang="en-US" altLang="zh-CN" sz="1600" dirty="0">
                <a:latin typeface="宋体" panose="02010600030101010101" pitchFamily="2" charset="-122"/>
              </a:rPr>
              <a:t>:“</a:t>
            </a:r>
            <a:r>
              <a:rPr lang="zh-CN" altLang="en-US" sz="1600" dirty="0">
                <a:latin typeface="宋体" panose="02010600030101010101" pitchFamily="2" charset="-122"/>
              </a:rPr>
              <a:t>想要达到的境地</a:t>
            </a:r>
            <a:r>
              <a:rPr lang="en-US" altLang="zh-CN" sz="1600" dirty="0">
                <a:latin typeface="宋体" panose="02010600030101010101" pitchFamily="2" charset="-122"/>
              </a:rPr>
              <a:t>;</a:t>
            </a:r>
            <a:r>
              <a:rPr lang="zh-CN" altLang="en-US" sz="1600" dirty="0">
                <a:latin typeface="宋体" panose="02010600030101010101" pitchFamily="2" charset="-122"/>
              </a:rPr>
              <a:t>希望实现的结果。”从这些释义中，我们不难看出两点</a:t>
            </a:r>
            <a:r>
              <a:rPr lang="en-US" altLang="zh-CN" sz="1600" dirty="0">
                <a:latin typeface="宋体" panose="02010600030101010101" pitchFamily="2" charset="-122"/>
              </a:rPr>
              <a:t>:</a:t>
            </a:r>
          </a:p>
          <a:p>
            <a:pPr indent="457200">
              <a:lnSpc>
                <a:spcPts val="2400"/>
              </a:lnSpc>
            </a:pPr>
            <a:r>
              <a:rPr lang="zh-CN" altLang="en-US" sz="1600" dirty="0" smtClean="0">
                <a:latin typeface="宋体" panose="02010600030101010101" pitchFamily="2" charset="-122"/>
              </a:rPr>
              <a:t>第一</a:t>
            </a:r>
            <a:r>
              <a:rPr lang="zh-CN" altLang="en-US" sz="1600" dirty="0">
                <a:latin typeface="宋体" panose="02010600030101010101" pitchFamily="2" charset="-122"/>
              </a:rPr>
              <a:t>，目标和目的都指向未来，而不是现实；是人们所期望的一种事物的结果，而不是事物的过程或内容。</a:t>
            </a:r>
          </a:p>
          <a:p>
            <a:pPr indent="457200">
              <a:lnSpc>
                <a:spcPts val="2400"/>
              </a:lnSpc>
            </a:pPr>
            <a:r>
              <a:rPr lang="zh-CN" altLang="en-US" sz="1600" dirty="0" smtClean="0">
                <a:latin typeface="宋体" panose="02010600030101010101" pitchFamily="2" charset="-122"/>
              </a:rPr>
              <a:t>第二</a:t>
            </a:r>
            <a:r>
              <a:rPr lang="zh-CN" altLang="en-US" sz="1600" dirty="0">
                <a:latin typeface="宋体" panose="02010600030101010101" pitchFamily="2" charset="-122"/>
              </a:rPr>
              <a:t>，目的比目标更体现人的主观愿望，更理想化，标准偏高，因为目的更强调“想要或希望”；目的也更概括化，不够具体，因为目的指向某种“境地”，这种境地或是物质层面的“地方”</a:t>
            </a:r>
            <a:r>
              <a:rPr lang="en-US" altLang="zh-CN" sz="1600" dirty="0">
                <a:latin typeface="宋体" panose="02010600030101010101" pitchFamily="2" charset="-122"/>
              </a:rPr>
              <a:t>(</a:t>
            </a:r>
            <a:r>
              <a:rPr lang="zh-CN" altLang="en-US" sz="1600" dirty="0">
                <a:latin typeface="宋体" panose="02010600030101010101" pitchFamily="2" charset="-122"/>
              </a:rPr>
              <a:t>如国家、城市、村庄等</a:t>
            </a:r>
            <a:r>
              <a:rPr lang="en-US" altLang="zh-CN" sz="1600" dirty="0">
                <a:latin typeface="宋体" panose="02010600030101010101" pitchFamily="2" charset="-122"/>
              </a:rPr>
              <a:t>)</a:t>
            </a:r>
            <a:r>
              <a:rPr lang="zh-CN" altLang="en-US" sz="1600" dirty="0">
                <a:latin typeface="宋体" panose="02010600030101010101" pitchFamily="2" charset="-122"/>
              </a:rPr>
              <a:t>，或是精神层面的“境界”</a:t>
            </a:r>
            <a:r>
              <a:rPr lang="en-US" altLang="zh-CN" sz="1600" dirty="0">
                <a:latin typeface="宋体" panose="02010600030101010101" pitchFamily="2" charset="-122"/>
              </a:rPr>
              <a:t>(</a:t>
            </a:r>
            <a:r>
              <a:rPr lang="zh-CN" altLang="en-US" sz="1600" dirty="0">
                <a:latin typeface="宋体" panose="02010600030101010101" pitchFamily="2" charset="-122"/>
              </a:rPr>
              <a:t>如儒家所推崇的“仁”</a:t>
            </a:r>
            <a:r>
              <a:rPr lang="en-US" altLang="zh-CN" sz="1600" dirty="0">
                <a:latin typeface="宋体" panose="02010600030101010101" pitchFamily="2" charset="-122"/>
              </a:rPr>
              <a:t>)</a:t>
            </a:r>
            <a:r>
              <a:rPr lang="zh-CN" altLang="en-US" sz="1600" dirty="0">
                <a:latin typeface="宋体" panose="02010600030101010101" pitchFamily="2" charset="-122"/>
              </a:rPr>
              <a:t>，即使物质层面的“地方”，我们也往往只做或只能做粗略的表述，至于精神层面的“境界”，就更难以具体表述了。而目标则不然，它更具体、明确并具有可检测性，正如有学者所言</a:t>
            </a:r>
            <a:r>
              <a:rPr lang="en-US" altLang="zh-CN" sz="1600" dirty="0">
                <a:latin typeface="宋体" panose="02010600030101010101" pitchFamily="2" charset="-122"/>
              </a:rPr>
              <a:t>:</a:t>
            </a:r>
            <a:r>
              <a:rPr lang="zh-CN" altLang="en-US" sz="1600" dirty="0">
                <a:latin typeface="宋体" panose="02010600030101010101" pitchFamily="2" charset="-122"/>
              </a:rPr>
              <a:t>目标具有“可计量性</a:t>
            </a:r>
            <a:r>
              <a:rPr lang="en-US" altLang="zh-CN" sz="1600" dirty="0">
                <a:latin typeface="宋体" panose="02010600030101010101" pitchFamily="2" charset="-122"/>
              </a:rPr>
              <a:t>”</a:t>
            </a:r>
            <a:r>
              <a:rPr lang="zh-CN" altLang="en-US" sz="1600" dirty="0">
                <a:latin typeface="宋体" panose="02010600030101010101" pitchFamily="2" charset="-122"/>
              </a:rPr>
              <a:t>，因为目标所指向的射击的靶了要比目的所指向的“境地”要具体明确得多</a:t>
            </a:r>
            <a:r>
              <a:rPr lang="zh-CN" altLang="en-US" sz="1600" dirty="0" smtClean="0">
                <a:latin typeface="宋体" panose="02010600030101010101" pitchFamily="2" charset="-122"/>
              </a:rPr>
              <a:t>。</a:t>
            </a:r>
            <a:endParaRPr lang="zh-CN" altLang="en-US" sz="1600" dirty="0">
              <a:latin typeface="宋体" panose="02010600030101010101" pitchFamily="2" charset="-122"/>
            </a:endParaRPr>
          </a:p>
        </p:txBody>
      </p:sp>
      <p:sp>
        <p:nvSpPr>
          <p:cNvPr id="7" name="文本框 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8"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6. </a:t>
            </a:r>
            <a:r>
              <a:rPr lang="zh-CN" altLang="en-US" dirty="0" smtClean="0">
                <a:solidFill>
                  <a:srgbClr val="C00000"/>
                </a:solidFill>
                <a:latin typeface="微软雅黑" panose="020B0503020204020204" pitchFamily="34" charset="-122"/>
                <a:ea typeface="微软雅黑" panose="020B0503020204020204" pitchFamily="34" charset="-122"/>
              </a:rPr>
              <a:t>课题研究目标</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677142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矩形 2"/>
          <p:cNvSpPr>
            <a:spLocks noChangeArrowheads="1"/>
          </p:cNvSpPr>
          <p:nvPr/>
        </p:nvSpPr>
        <p:spPr bwMode="auto">
          <a:xfrm>
            <a:off x="886747" y="2144358"/>
            <a:ext cx="7396641" cy="221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pPr>
            <a:r>
              <a:rPr lang="zh-CN" altLang="en-US" dirty="0">
                <a:latin typeface="宋体" panose="02010600030101010101" pitchFamily="2" charset="-122"/>
              </a:rPr>
              <a:t>    研究目的是对研究结果的概括性预测与期望</a:t>
            </a:r>
            <a:r>
              <a:rPr lang="en-US" altLang="zh-CN" dirty="0">
                <a:latin typeface="宋体" panose="02010600030101010101" pitchFamily="2" charset="-122"/>
              </a:rPr>
              <a:t>, </a:t>
            </a:r>
            <a:r>
              <a:rPr lang="zh-CN" altLang="en-US" dirty="0">
                <a:latin typeface="宋体" panose="02010600030101010101" pitchFamily="2" charset="-122"/>
              </a:rPr>
              <a:t>是整个研究的归宿</a:t>
            </a:r>
            <a:r>
              <a:rPr lang="en-US" altLang="zh-CN" dirty="0">
                <a:latin typeface="宋体" panose="02010600030101010101" pitchFamily="2" charset="-122"/>
              </a:rPr>
              <a:t>, </a:t>
            </a:r>
            <a:r>
              <a:rPr lang="zh-CN" altLang="en-US" dirty="0">
                <a:latin typeface="宋体" panose="02010600030101010101" pitchFamily="2" charset="-122"/>
              </a:rPr>
              <a:t>显得笼统而抽象。课题研究要达到预想的目的</a:t>
            </a:r>
            <a:r>
              <a:rPr lang="en-US" altLang="zh-CN" dirty="0">
                <a:latin typeface="宋体" panose="02010600030101010101" pitchFamily="2" charset="-122"/>
              </a:rPr>
              <a:t>, </a:t>
            </a:r>
            <a:r>
              <a:rPr lang="zh-CN" altLang="en-US" dirty="0">
                <a:latin typeface="宋体" panose="02010600030101010101" pitchFamily="2" charset="-122"/>
              </a:rPr>
              <a:t>通常需要把笼统的目的加以分解</a:t>
            </a:r>
            <a:r>
              <a:rPr lang="en-US" altLang="zh-CN" dirty="0">
                <a:latin typeface="宋体" panose="02010600030101010101" pitchFamily="2" charset="-122"/>
              </a:rPr>
              <a:t>, </a:t>
            </a:r>
            <a:r>
              <a:rPr lang="zh-CN" altLang="en-US" dirty="0">
                <a:latin typeface="宋体" panose="02010600030101010101" pitchFamily="2" charset="-122"/>
              </a:rPr>
              <a:t>提出一系列可操作、可验证的具体目标。所以</a:t>
            </a:r>
            <a:r>
              <a:rPr lang="en-US" altLang="zh-CN" dirty="0">
                <a:latin typeface="宋体" panose="02010600030101010101" pitchFamily="2" charset="-122"/>
              </a:rPr>
              <a:t>, </a:t>
            </a:r>
            <a:r>
              <a:rPr lang="zh-CN" altLang="en-US" dirty="0">
                <a:latin typeface="宋体" panose="02010600030101010101" pitchFamily="2" charset="-122"/>
              </a:rPr>
              <a:t>研究目的是目标的统领</a:t>
            </a:r>
            <a:r>
              <a:rPr lang="en-US" altLang="zh-CN" dirty="0">
                <a:latin typeface="宋体" panose="02010600030101010101" pitchFamily="2" charset="-122"/>
              </a:rPr>
              <a:t>, </a:t>
            </a:r>
            <a:r>
              <a:rPr lang="zh-CN" altLang="en-US" dirty="0">
                <a:latin typeface="宋体" panose="02010600030101010101" pitchFamily="2" charset="-122"/>
              </a:rPr>
              <a:t>而目标是目的的具体化</a:t>
            </a:r>
            <a:r>
              <a:rPr lang="en-US" altLang="zh-CN" dirty="0">
                <a:latin typeface="宋体" panose="02010600030101010101" pitchFamily="2" charset="-122"/>
              </a:rPr>
              <a:t>, </a:t>
            </a:r>
            <a:r>
              <a:rPr lang="zh-CN" altLang="en-US" dirty="0">
                <a:latin typeface="宋体" panose="02010600030101010101" pitchFamily="2" charset="-122"/>
              </a:rPr>
              <a:t>两者呈上下位关系</a:t>
            </a:r>
            <a:r>
              <a:rPr lang="zh-CN" altLang="en-US" dirty="0" smtClean="0">
                <a:latin typeface="宋体" panose="02010600030101010101" pitchFamily="2" charset="-122"/>
              </a:rPr>
              <a:t>。</a:t>
            </a:r>
            <a:endParaRPr lang="zh-CN" altLang="en-US" dirty="0"/>
          </a:p>
        </p:txBody>
      </p:sp>
      <p:sp>
        <p:nvSpPr>
          <p:cNvPr id="7" name="文本框 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6. </a:t>
            </a:r>
            <a:r>
              <a:rPr lang="zh-CN" altLang="en-US" dirty="0" smtClean="0">
                <a:solidFill>
                  <a:srgbClr val="C00000"/>
                </a:solidFill>
                <a:latin typeface="微软雅黑" panose="020B0503020204020204" pitchFamily="34" charset="-122"/>
                <a:ea typeface="微软雅黑" panose="020B0503020204020204" pitchFamily="34" charset="-122"/>
              </a:rPr>
              <a:t>课题研究目标</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854343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矩形 1"/>
          <p:cNvSpPr>
            <a:spLocks noChangeArrowheads="1"/>
          </p:cNvSpPr>
          <p:nvPr/>
        </p:nvSpPr>
        <p:spPr bwMode="auto">
          <a:xfrm>
            <a:off x="860611" y="2126430"/>
            <a:ext cx="7391400" cy="3154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eaLnBrk="1" hangingPunct="1">
              <a:lnSpc>
                <a:spcPct val="150000"/>
              </a:lnSpc>
              <a:spcAft>
                <a:spcPts val="1200"/>
              </a:spcAft>
            </a:pPr>
            <a:r>
              <a:rPr lang="zh-CN" altLang="en-US" b="1" dirty="0" smtClean="0">
                <a:solidFill>
                  <a:srgbClr val="265F92"/>
                </a:solidFill>
                <a:latin typeface="+mn-ea"/>
                <a:ea typeface="+mn-ea"/>
              </a:rPr>
              <a:t>案例：</a:t>
            </a:r>
            <a:r>
              <a:rPr lang="zh-CN" altLang="en-US" b="1" dirty="0" smtClean="0">
                <a:latin typeface="+mn-ea"/>
                <a:ea typeface="+mn-ea"/>
              </a:rPr>
              <a:t>江苏省</a:t>
            </a:r>
            <a:r>
              <a:rPr lang="zh-CN" altLang="en-US" b="1" dirty="0">
                <a:latin typeface="+mn-ea"/>
                <a:ea typeface="+mn-ea"/>
              </a:rPr>
              <a:t>教育科学“十二五”规划</a:t>
            </a:r>
            <a:r>
              <a:rPr lang="en-US" altLang="zh-CN" b="1" dirty="0">
                <a:latin typeface="+mn-ea"/>
                <a:ea typeface="+mn-ea"/>
              </a:rPr>
              <a:t>2013</a:t>
            </a:r>
            <a:r>
              <a:rPr lang="zh-CN" altLang="en-US" b="1" dirty="0">
                <a:latin typeface="+mn-ea"/>
                <a:ea typeface="+mn-ea"/>
              </a:rPr>
              <a:t>年度课题“江苏省职业教育教师培养模式创新研究” 研究</a:t>
            </a:r>
            <a:r>
              <a:rPr lang="zh-CN" altLang="en-US" b="1" dirty="0" smtClean="0">
                <a:latin typeface="+mn-ea"/>
                <a:ea typeface="+mn-ea"/>
              </a:rPr>
              <a:t>目标</a:t>
            </a:r>
            <a:endParaRPr lang="en-US" altLang="zh-CN" b="1" dirty="0" smtClean="0">
              <a:latin typeface="+mn-ea"/>
              <a:ea typeface="+mn-ea"/>
            </a:endParaRPr>
          </a:p>
          <a:p>
            <a:pPr indent="457200" eaLnBrk="1" hangingPunct="1">
              <a:lnSpc>
                <a:spcPct val="150000"/>
              </a:lnSpc>
            </a:pPr>
            <a:r>
              <a:rPr lang="zh-CN" altLang="en-US" dirty="0">
                <a:latin typeface="+mn-ea"/>
                <a:ea typeface="+mn-ea"/>
              </a:rPr>
              <a:t>（</a:t>
            </a:r>
            <a:r>
              <a:rPr lang="en-US" altLang="zh-CN" dirty="0">
                <a:latin typeface="+mn-ea"/>
                <a:ea typeface="+mn-ea"/>
              </a:rPr>
              <a:t>1</a:t>
            </a:r>
            <a:r>
              <a:rPr lang="zh-CN" altLang="en-US" dirty="0">
                <a:latin typeface="+mn-ea"/>
                <a:ea typeface="+mn-ea"/>
              </a:rPr>
              <a:t>）了解目前江苏省职业教育（中等职业教育、高等职业教育）师资队伍现状；</a:t>
            </a:r>
          </a:p>
          <a:p>
            <a:pPr indent="457200" eaLnBrk="1" hangingPunct="1">
              <a:lnSpc>
                <a:spcPct val="150000"/>
              </a:lnSpc>
            </a:pPr>
            <a:r>
              <a:rPr lang="zh-CN" altLang="en-US" dirty="0">
                <a:latin typeface="+mn-ea"/>
                <a:ea typeface="+mn-ea"/>
              </a:rPr>
              <a:t>（</a:t>
            </a:r>
            <a:r>
              <a:rPr lang="en-US" altLang="zh-CN" dirty="0">
                <a:latin typeface="+mn-ea"/>
                <a:ea typeface="+mn-ea"/>
              </a:rPr>
              <a:t>2</a:t>
            </a:r>
            <a:r>
              <a:rPr lang="zh-CN" altLang="en-US" dirty="0">
                <a:latin typeface="+mn-ea"/>
                <a:ea typeface="+mn-ea"/>
              </a:rPr>
              <a:t>）了解已有的职业教育教师培养模式的优劣；</a:t>
            </a:r>
          </a:p>
          <a:p>
            <a:pPr indent="457200" eaLnBrk="1" hangingPunct="1">
              <a:lnSpc>
                <a:spcPct val="150000"/>
              </a:lnSpc>
            </a:pPr>
            <a:r>
              <a:rPr lang="zh-CN" altLang="en-US" dirty="0">
                <a:latin typeface="+mn-ea"/>
                <a:ea typeface="+mn-ea"/>
              </a:rPr>
              <a:t>（</a:t>
            </a:r>
            <a:r>
              <a:rPr lang="en-US" altLang="zh-CN" dirty="0">
                <a:latin typeface="+mn-ea"/>
                <a:ea typeface="+mn-ea"/>
              </a:rPr>
              <a:t>3</a:t>
            </a:r>
            <a:r>
              <a:rPr lang="zh-CN" altLang="en-US" dirty="0">
                <a:latin typeface="+mn-ea"/>
                <a:ea typeface="+mn-ea"/>
              </a:rPr>
              <a:t>）研制具有江苏省特点的职业教育教师培养规格、实施方案。 </a:t>
            </a:r>
          </a:p>
          <a:p>
            <a:pPr indent="457200" eaLnBrk="1" hangingPunct="1">
              <a:lnSpc>
                <a:spcPct val="150000"/>
              </a:lnSpc>
            </a:pPr>
            <a:endParaRPr lang="zh-CN" altLang="en-US" dirty="0">
              <a:latin typeface="+mn-ea"/>
              <a:ea typeface="+mn-ea"/>
            </a:endParaRP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6. </a:t>
            </a:r>
            <a:r>
              <a:rPr lang="zh-CN" altLang="en-US" dirty="0" smtClean="0">
                <a:solidFill>
                  <a:srgbClr val="C00000"/>
                </a:solidFill>
                <a:latin typeface="微软雅黑" panose="020B0503020204020204" pitchFamily="34" charset="-122"/>
                <a:ea typeface="微软雅黑" panose="020B0503020204020204" pitchFamily="34" charset="-122"/>
              </a:rPr>
              <a:t>课题研究目标</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9462252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矩形 1"/>
          <p:cNvSpPr>
            <a:spLocks noChangeArrowheads="1"/>
          </p:cNvSpPr>
          <p:nvPr/>
        </p:nvSpPr>
        <p:spPr bwMode="auto">
          <a:xfrm>
            <a:off x="1208811" y="1959475"/>
            <a:ext cx="6760813"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200000"/>
              </a:lnSpc>
              <a:spcAft>
                <a:spcPts val="1200"/>
              </a:spcAft>
            </a:pPr>
            <a:r>
              <a:rPr lang="zh-CN" altLang="en-US" b="1" dirty="0" smtClean="0">
                <a:solidFill>
                  <a:srgbClr val="265F92"/>
                </a:solidFill>
              </a:rPr>
              <a:t>案例：</a:t>
            </a:r>
            <a:r>
              <a:rPr lang="en-US" altLang="zh-CN" b="1" dirty="0" smtClean="0"/>
              <a:t>《</a:t>
            </a:r>
            <a:r>
              <a:rPr lang="zh-CN" altLang="en-US" b="1" dirty="0"/>
              <a:t>县域职业教育现代化指标体系的构建研究</a:t>
            </a:r>
            <a:r>
              <a:rPr lang="en-US" altLang="zh-CN" b="1" dirty="0"/>
              <a:t>》</a:t>
            </a:r>
            <a:r>
              <a:rPr lang="zh-CN" altLang="en-US" b="1" dirty="0"/>
              <a:t>研究</a:t>
            </a:r>
            <a:r>
              <a:rPr lang="zh-CN" altLang="en-US" b="1" dirty="0" smtClean="0"/>
              <a:t>目标</a:t>
            </a:r>
            <a:endParaRPr lang="en-US" altLang="zh-CN" b="1" dirty="0" smtClean="0"/>
          </a:p>
          <a:p>
            <a:pPr eaLnBrk="1" hangingPunct="1">
              <a:lnSpc>
                <a:spcPct val="200000"/>
              </a:lnSpc>
            </a:pPr>
            <a:r>
              <a:rPr lang="zh-CN" altLang="en-US" dirty="0" smtClean="0"/>
              <a:t>（</a:t>
            </a:r>
            <a:r>
              <a:rPr lang="en-US" altLang="zh-CN" dirty="0" smtClean="0"/>
              <a:t>1</a:t>
            </a:r>
            <a:r>
              <a:rPr lang="zh-CN" altLang="en-US" dirty="0" smtClean="0"/>
              <a:t>）构建</a:t>
            </a:r>
            <a:r>
              <a:rPr lang="zh-CN" altLang="en-US" dirty="0"/>
              <a:t>我国县域职业教育现代化水平的评价标准</a:t>
            </a:r>
          </a:p>
          <a:p>
            <a:pPr eaLnBrk="1" hangingPunct="1">
              <a:lnSpc>
                <a:spcPct val="200000"/>
              </a:lnSpc>
            </a:pPr>
            <a:r>
              <a:rPr lang="zh-CN" altLang="en-US" dirty="0" smtClean="0"/>
              <a:t>（</a:t>
            </a:r>
            <a:r>
              <a:rPr lang="en-US" altLang="zh-CN" dirty="0" smtClean="0"/>
              <a:t>2</a:t>
            </a:r>
            <a:r>
              <a:rPr lang="zh-CN" altLang="en-US" dirty="0" smtClean="0"/>
              <a:t>）探索</a:t>
            </a:r>
            <a:r>
              <a:rPr lang="zh-CN" altLang="en-US" dirty="0"/>
              <a:t>我国县域职业教育现代化发展的基本路径</a:t>
            </a:r>
          </a:p>
          <a:p>
            <a:pPr eaLnBrk="1" hangingPunct="1">
              <a:lnSpc>
                <a:spcPct val="200000"/>
              </a:lnSpc>
            </a:pPr>
            <a:r>
              <a:rPr lang="zh-CN" altLang="en-US" dirty="0" smtClean="0"/>
              <a:t>（</a:t>
            </a:r>
            <a:r>
              <a:rPr lang="en-US" altLang="zh-CN" dirty="0" smtClean="0"/>
              <a:t>3</a:t>
            </a:r>
            <a:r>
              <a:rPr lang="zh-CN" altLang="en-US" dirty="0" smtClean="0"/>
              <a:t>）提炼</a:t>
            </a:r>
            <a:r>
              <a:rPr lang="zh-CN" altLang="en-US" dirty="0"/>
              <a:t>我国县域职业教育现代化发展的典型案例</a:t>
            </a:r>
          </a:p>
          <a:p>
            <a:pPr eaLnBrk="1" hangingPunct="1"/>
            <a:endParaRPr lang="zh-CN" altLang="en-US" dirty="0"/>
          </a:p>
        </p:txBody>
      </p:sp>
      <p:sp>
        <p:nvSpPr>
          <p:cNvPr id="9" name="文本框 8"/>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6. </a:t>
            </a:r>
            <a:r>
              <a:rPr lang="zh-CN" altLang="en-US" dirty="0" smtClean="0">
                <a:solidFill>
                  <a:srgbClr val="C00000"/>
                </a:solidFill>
                <a:latin typeface="微软雅黑" panose="020B0503020204020204" pitchFamily="34" charset="-122"/>
                <a:ea typeface="微软雅黑" panose="020B0503020204020204" pitchFamily="34" charset="-122"/>
              </a:rPr>
              <a:t>课题研究目标</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4147830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矩形 1"/>
          <p:cNvSpPr>
            <a:spLocks noChangeArrowheads="1"/>
          </p:cNvSpPr>
          <p:nvPr/>
        </p:nvSpPr>
        <p:spPr bwMode="auto">
          <a:xfrm>
            <a:off x="789383" y="2055607"/>
            <a:ext cx="7497494" cy="3570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algn="just" eaLnBrk="1" hangingPunct="1">
              <a:lnSpc>
                <a:spcPct val="200000"/>
              </a:lnSpc>
              <a:spcAft>
                <a:spcPts val="1200"/>
              </a:spcAft>
            </a:pPr>
            <a:r>
              <a:rPr lang="zh-CN" altLang="en-US" b="1" dirty="0" smtClean="0">
                <a:solidFill>
                  <a:srgbClr val="262673"/>
                </a:solidFill>
                <a:latin typeface="宋体" panose="02010600030101010101" pitchFamily="2" charset="-122"/>
              </a:rPr>
              <a:t>案例：</a:t>
            </a:r>
            <a:r>
              <a:rPr lang="zh-CN" altLang="en-US" b="1" dirty="0" smtClean="0">
                <a:latin typeface="宋体" panose="02010600030101010101" pitchFamily="2" charset="-122"/>
              </a:rPr>
              <a:t>“</a:t>
            </a:r>
            <a:r>
              <a:rPr lang="zh-CN" altLang="en-US" b="1" dirty="0">
                <a:latin typeface="宋体" panose="02010600030101010101" pitchFamily="2" charset="-122"/>
              </a:rPr>
              <a:t>中学生职业意识培养的实践研究”课题研究</a:t>
            </a:r>
            <a:r>
              <a:rPr lang="zh-CN" altLang="en-US" b="1" dirty="0" smtClean="0">
                <a:latin typeface="宋体" panose="02010600030101010101" pitchFamily="2" charset="-122"/>
              </a:rPr>
              <a:t>目标</a:t>
            </a:r>
            <a:r>
              <a:rPr lang="en-US" altLang="zh-CN" dirty="0" smtClean="0">
                <a:latin typeface="仿宋_GB2312" pitchFamily="49" charset="-122"/>
                <a:ea typeface="仿宋_GB2312" pitchFamily="49" charset="-122"/>
              </a:rPr>
              <a:t>     </a:t>
            </a:r>
          </a:p>
          <a:p>
            <a:pPr indent="457200" algn="just" eaLnBrk="1" hangingPunct="1">
              <a:lnSpc>
                <a:spcPct val="200000"/>
              </a:lnSpc>
            </a:pPr>
            <a:r>
              <a:rPr lang="zh-CN" altLang="en-US" dirty="0" smtClean="0">
                <a:latin typeface="宋体" panose="02010600030101010101" pitchFamily="2" charset="-122"/>
              </a:rPr>
              <a:t>通过</a:t>
            </a:r>
            <a:r>
              <a:rPr lang="zh-CN" altLang="en-US" dirty="0">
                <a:latin typeface="宋体" panose="02010600030101010101" pitchFamily="2" charset="-122"/>
              </a:rPr>
              <a:t>本课题研究，系统地了解中学生职业意识的形成与发展特点及其影响因素，从而采取更有效的培养中学生职业意识的措施，为中学生职业生涯发展打下坚实基础；同时本课题力求在解决职业指导教学实效性方面探索一条新路子，为职业生涯规划和教育的针对性和实效性提供一定的现实依据和实践基础</a:t>
            </a:r>
            <a:r>
              <a:rPr lang="zh-CN" altLang="en-US" dirty="0" smtClean="0">
                <a:latin typeface="宋体" panose="02010600030101010101" pitchFamily="2" charset="-122"/>
              </a:rPr>
              <a:t>。</a:t>
            </a:r>
            <a:endParaRPr lang="zh-CN" altLang="en-US" dirty="0">
              <a:latin typeface="宋体" panose="02010600030101010101" pitchFamily="2" charset="-122"/>
            </a:endParaRP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6. </a:t>
            </a:r>
            <a:r>
              <a:rPr lang="zh-CN" altLang="en-US" dirty="0" smtClean="0">
                <a:solidFill>
                  <a:srgbClr val="C00000"/>
                </a:solidFill>
                <a:latin typeface="微软雅黑" panose="020B0503020204020204" pitchFamily="34" charset="-122"/>
                <a:ea typeface="微软雅黑" panose="020B0503020204020204" pitchFamily="34" charset="-122"/>
              </a:rPr>
              <a:t>课题研究目标</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8813144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矩形 1"/>
          <p:cNvSpPr>
            <a:spLocks noChangeArrowheads="1"/>
          </p:cNvSpPr>
          <p:nvPr/>
        </p:nvSpPr>
        <p:spPr bwMode="auto">
          <a:xfrm>
            <a:off x="564775" y="1959475"/>
            <a:ext cx="8001000" cy="3570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algn="just" eaLnBrk="1" hangingPunct="1">
              <a:lnSpc>
                <a:spcPct val="150000"/>
              </a:lnSpc>
            </a:pPr>
            <a:r>
              <a:rPr lang="zh-CN" altLang="en-US" b="1" dirty="0" smtClean="0">
                <a:solidFill>
                  <a:srgbClr val="C00000"/>
                </a:solidFill>
              </a:rPr>
              <a:t>研究</a:t>
            </a:r>
            <a:r>
              <a:rPr lang="zh-CN" altLang="en-US" b="1" dirty="0">
                <a:solidFill>
                  <a:srgbClr val="C00000"/>
                </a:solidFill>
              </a:rPr>
              <a:t>内容：</a:t>
            </a:r>
            <a:r>
              <a:rPr lang="zh-CN" altLang="en-US" b="1" dirty="0">
                <a:solidFill>
                  <a:srgbClr val="265F92"/>
                </a:solidFill>
              </a:rPr>
              <a:t>是研究目标的具体化，是对课题研究问题的分解</a:t>
            </a:r>
            <a:r>
              <a:rPr lang="zh-CN" altLang="en-US" b="1" dirty="0" smtClean="0">
                <a:solidFill>
                  <a:srgbClr val="265F92"/>
                </a:solidFill>
              </a:rPr>
              <a:t>。</a:t>
            </a:r>
            <a:endParaRPr lang="en-US" altLang="zh-CN" b="1" dirty="0" smtClean="0">
              <a:solidFill>
                <a:srgbClr val="265F92"/>
              </a:solidFill>
            </a:endParaRPr>
          </a:p>
          <a:p>
            <a:pPr indent="457200" algn="just" eaLnBrk="1" hangingPunct="1">
              <a:lnSpc>
                <a:spcPct val="150000"/>
              </a:lnSpc>
              <a:spcAft>
                <a:spcPts val="1200"/>
              </a:spcAft>
            </a:pPr>
            <a:r>
              <a:rPr lang="zh-CN" altLang="en-US" dirty="0" smtClean="0"/>
              <a:t>研究</a:t>
            </a:r>
            <a:r>
              <a:rPr lang="zh-CN" altLang="en-US" dirty="0"/>
              <a:t>内容的核心是分解问题，即细化主题。基本要求是把主题展开为具有内在联系的问题结构并确定重点，提出解决这此重点问题的重要理论观点或实施构想，从而把大问题细化为几个具体而又关联的便于操作的小问题</a:t>
            </a:r>
            <a:r>
              <a:rPr lang="zh-CN" altLang="en-US" dirty="0" smtClean="0"/>
              <a:t>。</a:t>
            </a:r>
            <a:endParaRPr lang="en-US" altLang="zh-CN" dirty="0" smtClean="0"/>
          </a:p>
          <a:p>
            <a:pPr indent="457200" algn="just" eaLnBrk="1" hangingPunct="1">
              <a:lnSpc>
                <a:spcPct val="150000"/>
              </a:lnSpc>
            </a:pPr>
            <a:r>
              <a:rPr lang="zh-CN" altLang="en-US" b="1" dirty="0" smtClean="0">
                <a:solidFill>
                  <a:srgbClr val="C00000"/>
                </a:solidFill>
              </a:rPr>
              <a:t>具体要求：</a:t>
            </a:r>
            <a:endParaRPr lang="en-US" altLang="zh-CN" b="1" dirty="0" smtClean="0">
              <a:solidFill>
                <a:srgbClr val="C00000"/>
              </a:solidFill>
            </a:endParaRPr>
          </a:p>
          <a:p>
            <a:pPr indent="457200" algn="just" eaLnBrk="1" hangingPunct="1">
              <a:lnSpc>
                <a:spcPct val="150000"/>
              </a:lnSpc>
            </a:pPr>
            <a:r>
              <a:rPr lang="zh-CN" altLang="en-US" dirty="0" smtClean="0"/>
              <a:t>（</a:t>
            </a:r>
            <a:r>
              <a:rPr lang="en-US" altLang="zh-CN" dirty="0" smtClean="0"/>
              <a:t>1</a:t>
            </a:r>
            <a:r>
              <a:rPr lang="zh-CN" altLang="en-US" dirty="0" smtClean="0"/>
              <a:t>）</a:t>
            </a:r>
            <a:r>
              <a:rPr lang="zh-CN" altLang="en-US" dirty="0" smtClean="0">
                <a:latin typeface="宋体" panose="02010600030101010101" pitchFamily="2" charset="-122"/>
              </a:rPr>
              <a:t>各</a:t>
            </a:r>
            <a:r>
              <a:rPr lang="zh-CN" altLang="en-US" dirty="0">
                <a:latin typeface="宋体" panose="02010600030101010101" pitchFamily="2" charset="-122"/>
              </a:rPr>
              <a:t>部分是并列的关系，不互相</a:t>
            </a:r>
            <a:r>
              <a:rPr lang="zh-CN" altLang="en-US" dirty="0" smtClean="0">
                <a:latin typeface="宋体" panose="02010600030101010101" pitchFamily="2" charset="-122"/>
              </a:rPr>
              <a:t>包含；</a:t>
            </a:r>
            <a:endParaRPr lang="en-US" altLang="zh-CN" dirty="0" smtClean="0">
              <a:latin typeface="宋体" panose="02010600030101010101" pitchFamily="2" charset="-122"/>
            </a:endParaRPr>
          </a:p>
          <a:p>
            <a:pPr indent="457200" algn="just" eaLnBrk="1" hangingPunct="1">
              <a:lnSpc>
                <a:spcPct val="150000"/>
              </a:lnSpc>
            </a:pPr>
            <a:r>
              <a:rPr lang="zh-CN" altLang="en-US" dirty="0" smtClean="0">
                <a:latin typeface="宋体" panose="02010600030101010101" pitchFamily="2" charset="-122"/>
              </a:rPr>
              <a:t>（</a:t>
            </a:r>
            <a:r>
              <a:rPr lang="en-US" altLang="zh-CN" dirty="0" smtClean="0">
                <a:latin typeface="宋体" panose="02010600030101010101" pitchFamily="2" charset="-122"/>
              </a:rPr>
              <a:t>2</a:t>
            </a:r>
            <a:r>
              <a:rPr lang="zh-CN" altLang="en-US" dirty="0" smtClean="0">
                <a:latin typeface="宋体" panose="02010600030101010101" pitchFamily="2" charset="-122"/>
              </a:rPr>
              <a:t>）各</a:t>
            </a:r>
            <a:r>
              <a:rPr lang="zh-CN" altLang="en-US" dirty="0">
                <a:latin typeface="宋体" panose="02010600030101010101" pitchFamily="2" charset="-122"/>
              </a:rPr>
              <a:t>部分是推进的关系，前一步是后一步的基础，后一步是前一步的深化，层层展开</a:t>
            </a:r>
            <a:r>
              <a:rPr lang="zh-CN" altLang="en-US" dirty="0" smtClean="0">
                <a:latin typeface="宋体" panose="02010600030101010101" pitchFamily="2" charset="-122"/>
              </a:rPr>
              <a:t>。</a:t>
            </a:r>
            <a:endParaRPr lang="zh-CN" altLang="en-US" dirty="0">
              <a:latin typeface="宋体" panose="02010600030101010101" pitchFamily="2" charset="-122"/>
            </a:endParaRPr>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7"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7. </a:t>
            </a:r>
            <a:r>
              <a:rPr lang="zh-CN" altLang="en-US" dirty="0" smtClean="0">
                <a:solidFill>
                  <a:srgbClr val="C00000"/>
                </a:solidFill>
                <a:latin typeface="微软雅黑" panose="020B0503020204020204" pitchFamily="34" charset="-122"/>
                <a:ea typeface="微软雅黑" panose="020B0503020204020204" pitchFamily="34" charset="-122"/>
              </a:rPr>
              <a:t>课题研究内容</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494449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1"/>
          <p:cNvSpPr>
            <a:spLocks noChangeArrowheads="1"/>
          </p:cNvSpPr>
          <p:nvPr/>
        </p:nvSpPr>
        <p:spPr bwMode="auto">
          <a:xfrm>
            <a:off x="466165" y="1959475"/>
            <a:ext cx="8185672" cy="3939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algn="just" eaLnBrk="1" hangingPunct="1">
              <a:lnSpc>
                <a:spcPct val="150000"/>
              </a:lnSpc>
              <a:spcAft>
                <a:spcPts val="1200"/>
              </a:spcAft>
            </a:pPr>
            <a:r>
              <a:rPr lang="zh-CN" altLang="en-US" b="1" dirty="0" smtClean="0">
                <a:solidFill>
                  <a:srgbClr val="265F92"/>
                </a:solidFill>
              </a:rPr>
              <a:t>案例：</a:t>
            </a:r>
            <a:r>
              <a:rPr lang="zh-CN" altLang="en-US" b="1" dirty="0">
                <a:latin typeface="宋体" panose="02010600030101010101" pitchFamily="2" charset="-122"/>
              </a:rPr>
              <a:t>“中职学</a:t>
            </a:r>
            <a:r>
              <a:rPr lang="zh-CN" altLang="en-US" b="1" dirty="0"/>
              <a:t>生社会能力培养的实践研究</a:t>
            </a:r>
            <a:r>
              <a:rPr lang="zh-CN" altLang="en-US" b="1" dirty="0">
                <a:latin typeface="宋体" panose="02010600030101010101" pitchFamily="2" charset="-122"/>
              </a:rPr>
              <a:t>”</a:t>
            </a:r>
            <a:r>
              <a:rPr lang="zh-CN" altLang="en-US" b="1" dirty="0"/>
              <a:t>课题研究</a:t>
            </a:r>
            <a:r>
              <a:rPr lang="zh-CN" altLang="en-US" b="1" dirty="0" smtClean="0"/>
              <a:t>内容</a:t>
            </a:r>
            <a:endParaRPr lang="zh-CN" altLang="en-US" b="1" dirty="0"/>
          </a:p>
          <a:p>
            <a:pPr indent="457200" algn="just" eaLnBrk="1" hangingPunct="1">
              <a:lnSpc>
                <a:spcPct val="150000"/>
              </a:lnSpc>
            </a:pPr>
            <a:r>
              <a:rPr lang="zh-CN" altLang="en-US" dirty="0" smtClean="0">
                <a:latin typeface="宋体" panose="02010600030101010101" pitchFamily="2" charset="-122"/>
              </a:rPr>
              <a:t>（</a:t>
            </a:r>
            <a:r>
              <a:rPr lang="en-US" altLang="zh-CN" dirty="0" smtClean="0">
                <a:latin typeface="宋体" panose="02010600030101010101" pitchFamily="2" charset="-122"/>
              </a:rPr>
              <a:t>1</a:t>
            </a:r>
            <a:r>
              <a:rPr lang="zh-CN" altLang="en-US" dirty="0" smtClean="0">
                <a:latin typeface="宋体" panose="02010600030101010101" pitchFamily="2" charset="-122"/>
              </a:rPr>
              <a:t>）中</a:t>
            </a:r>
            <a:r>
              <a:rPr lang="zh-CN" altLang="en-US" dirty="0">
                <a:latin typeface="宋体" panose="02010600030101010101" pitchFamily="2" charset="-122"/>
              </a:rPr>
              <a:t>职生社会能力发展的现状和问题研究：目前我国中职生社会能力发展的</a:t>
            </a:r>
            <a:r>
              <a:rPr lang="zh-CN" altLang="en-US" dirty="0" smtClean="0">
                <a:latin typeface="宋体" panose="02010600030101010101" pitchFamily="2" charset="-122"/>
              </a:rPr>
              <a:t>现状</a:t>
            </a:r>
            <a:r>
              <a:rPr lang="zh-CN" altLang="en-US" dirty="0">
                <a:latin typeface="宋体" panose="02010600030101010101" pitchFamily="2" charset="-122"/>
              </a:rPr>
              <a:t>和问题；家庭在培养中职生社会能力方面的现状和问题；学校在培养</a:t>
            </a:r>
            <a:r>
              <a:rPr lang="zh-CN" altLang="en-US" dirty="0" smtClean="0">
                <a:latin typeface="宋体" panose="02010600030101010101" pitchFamily="2" charset="-122"/>
              </a:rPr>
              <a:t>中</a:t>
            </a:r>
            <a:r>
              <a:rPr lang="zh-CN" altLang="en-US" dirty="0" smtClean="0"/>
              <a:t>职</a:t>
            </a:r>
            <a:r>
              <a:rPr lang="zh-CN" altLang="en-US" dirty="0">
                <a:latin typeface="宋体" panose="02010600030101010101" pitchFamily="2" charset="-122"/>
              </a:rPr>
              <a:t>生社会能力方面的现状和问题。</a:t>
            </a:r>
            <a:endParaRPr lang="en-US" altLang="zh-CN" dirty="0">
              <a:latin typeface="宋体" panose="02010600030101010101" pitchFamily="2" charset="-122"/>
            </a:endParaRPr>
          </a:p>
          <a:p>
            <a:pPr indent="457200" algn="just" eaLnBrk="1" hangingPunct="1">
              <a:lnSpc>
                <a:spcPct val="150000"/>
              </a:lnSpc>
            </a:pPr>
            <a:r>
              <a:rPr lang="zh-CN" altLang="en-US" dirty="0" smtClean="0">
                <a:latin typeface="宋体" panose="02010600030101010101" pitchFamily="2" charset="-122"/>
              </a:rPr>
              <a:t>（</a:t>
            </a:r>
            <a:r>
              <a:rPr lang="en-US" altLang="zh-CN" dirty="0" smtClean="0">
                <a:latin typeface="宋体" panose="02010600030101010101" pitchFamily="2" charset="-122"/>
              </a:rPr>
              <a:t>2</a:t>
            </a:r>
            <a:r>
              <a:rPr lang="zh-CN" altLang="en-US" dirty="0" smtClean="0">
                <a:latin typeface="宋体" panose="02010600030101010101" pitchFamily="2" charset="-122"/>
              </a:rPr>
              <a:t>）影响</a:t>
            </a:r>
            <a:r>
              <a:rPr lang="zh-CN" altLang="en-US" dirty="0">
                <a:latin typeface="宋体" panose="02010600030101010101" pitchFamily="2" charset="-122"/>
              </a:rPr>
              <a:t>中</a:t>
            </a:r>
            <a:r>
              <a:rPr lang="zh-CN" altLang="en-US" dirty="0"/>
              <a:t>职</a:t>
            </a:r>
            <a:r>
              <a:rPr lang="zh-CN" altLang="en-US" dirty="0">
                <a:latin typeface="宋体" panose="02010600030101010101" pitchFamily="2" charset="-122"/>
              </a:rPr>
              <a:t>生社会能力发展和培养的因素研究。</a:t>
            </a:r>
            <a:endParaRPr lang="en-US" altLang="zh-CN" dirty="0">
              <a:latin typeface="宋体" panose="02010600030101010101" pitchFamily="2" charset="-122"/>
            </a:endParaRPr>
          </a:p>
          <a:p>
            <a:pPr indent="457200" algn="just" eaLnBrk="1" hangingPunct="1">
              <a:lnSpc>
                <a:spcPct val="150000"/>
              </a:lnSpc>
            </a:pPr>
            <a:r>
              <a:rPr lang="zh-CN" altLang="en-US" dirty="0" smtClean="0">
                <a:latin typeface="宋体" panose="02010600030101010101" pitchFamily="2" charset="-122"/>
              </a:rPr>
              <a:t>（</a:t>
            </a:r>
            <a:r>
              <a:rPr lang="en-US" altLang="zh-CN" dirty="0" smtClean="0">
                <a:latin typeface="宋体" panose="02010600030101010101" pitchFamily="2" charset="-122"/>
              </a:rPr>
              <a:t>3</a:t>
            </a:r>
            <a:r>
              <a:rPr lang="zh-CN" altLang="en-US" dirty="0" smtClean="0">
                <a:latin typeface="宋体" panose="02010600030101010101" pitchFamily="2" charset="-122"/>
              </a:rPr>
              <a:t>）家</a:t>
            </a:r>
            <a:r>
              <a:rPr lang="zh-CN" altLang="en-US" dirty="0">
                <a:latin typeface="宋体" panose="02010600030101010101" pitchFamily="2" charset="-122"/>
              </a:rPr>
              <a:t>校共育中</a:t>
            </a:r>
            <a:r>
              <a:rPr lang="zh-CN" altLang="en-US" dirty="0"/>
              <a:t>职</a:t>
            </a:r>
            <a:r>
              <a:rPr lang="zh-CN" altLang="en-US" dirty="0">
                <a:latin typeface="宋体" panose="02010600030101010101" pitchFamily="2" charset="-122"/>
              </a:rPr>
              <a:t>生社会能力方案的制定研究。</a:t>
            </a:r>
            <a:endParaRPr lang="en-US" altLang="zh-CN" dirty="0">
              <a:latin typeface="宋体" panose="02010600030101010101" pitchFamily="2" charset="-122"/>
            </a:endParaRPr>
          </a:p>
          <a:p>
            <a:pPr indent="457200" algn="just" eaLnBrk="1" hangingPunct="1">
              <a:lnSpc>
                <a:spcPct val="150000"/>
              </a:lnSpc>
            </a:pPr>
            <a:r>
              <a:rPr lang="zh-CN" altLang="en-US" dirty="0" smtClean="0">
                <a:latin typeface="宋体" panose="02010600030101010101" pitchFamily="2" charset="-122"/>
              </a:rPr>
              <a:t>（</a:t>
            </a:r>
            <a:r>
              <a:rPr lang="en-US" altLang="zh-CN" dirty="0" smtClean="0">
                <a:latin typeface="宋体" panose="02010600030101010101" pitchFamily="2" charset="-122"/>
              </a:rPr>
              <a:t>4</a:t>
            </a:r>
            <a:r>
              <a:rPr lang="zh-CN" altLang="en-US" dirty="0" smtClean="0">
                <a:latin typeface="宋体" panose="02010600030101010101" pitchFamily="2" charset="-122"/>
              </a:rPr>
              <a:t>）家</a:t>
            </a:r>
            <a:r>
              <a:rPr lang="zh-CN" altLang="en-US" dirty="0">
                <a:latin typeface="宋体" panose="02010600030101010101" pitchFamily="2" charset="-122"/>
              </a:rPr>
              <a:t>校共育中</a:t>
            </a:r>
            <a:r>
              <a:rPr lang="zh-CN" altLang="en-US" dirty="0"/>
              <a:t>职</a:t>
            </a:r>
            <a:r>
              <a:rPr lang="zh-CN" altLang="en-US" dirty="0">
                <a:latin typeface="宋体" panose="02010600030101010101" pitchFamily="2" charset="-122"/>
              </a:rPr>
              <a:t>生社会能力的实践指导研究：家庭培养中</a:t>
            </a:r>
            <a:r>
              <a:rPr lang="zh-CN" altLang="en-US" dirty="0"/>
              <a:t>职</a:t>
            </a:r>
            <a:r>
              <a:rPr lang="zh-CN" altLang="en-US" dirty="0">
                <a:latin typeface="宋体" panose="02010600030101010101" pitchFamily="2" charset="-122"/>
              </a:rPr>
              <a:t>生社会能力的</a:t>
            </a:r>
            <a:r>
              <a:rPr lang="zh-CN" altLang="en-US" dirty="0" smtClean="0">
                <a:latin typeface="宋体" panose="02010600030101010101" pitchFamily="2" charset="-122"/>
              </a:rPr>
              <a:t>内容</a:t>
            </a:r>
            <a:r>
              <a:rPr lang="zh-CN" altLang="en-US" dirty="0">
                <a:latin typeface="宋体" panose="02010600030101010101" pitchFamily="2" charset="-122"/>
              </a:rPr>
              <a:t>、方法与策略研究；学校培养中</a:t>
            </a:r>
            <a:r>
              <a:rPr lang="zh-CN" altLang="en-US" dirty="0"/>
              <a:t>职</a:t>
            </a:r>
            <a:r>
              <a:rPr lang="zh-CN" altLang="en-US" dirty="0">
                <a:latin typeface="宋体" panose="02010600030101010101" pitchFamily="2" charset="-122"/>
              </a:rPr>
              <a:t>生社会能力的内容、方法与策略研究。</a:t>
            </a:r>
          </a:p>
          <a:p>
            <a:pPr indent="457200" algn="just" eaLnBrk="1" hangingPunct="1">
              <a:lnSpc>
                <a:spcPct val="150000"/>
              </a:lnSpc>
            </a:pPr>
            <a:endParaRPr lang="zh-CN" altLang="en-US" sz="1600" dirty="0">
              <a:latin typeface="宋体" panose="02010600030101010101" pitchFamily="2" charset="-122"/>
            </a:endParaRPr>
          </a:p>
        </p:txBody>
      </p:sp>
      <p:sp>
        <p:nvSpPr>
          <p:cNvPr id="7" name="文本框 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8"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7. </a:t>
            </a:r>
            <a:r>
              <a:rPr lang="zh-CN" altLang="en-US" dirty="0" smtClean="0">
                <a:solidFill>
                  <a:srgbClr val="C00000"/>
                </a:solidFill>
                <a:latin typeface="微软雅黑" panose="020B0503020204020204" pitchFamily="34" charset="-122"/>
                <a:ea typeface="微软雅黑" panose="020B0503020204020204" pitchFamily="34" charset="-122"/>
              </a:rPr>
              <a:t>课题研究内容</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1724919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矩形 1"/>
          <p:cNvSpPr>
            <a:spLocks noChangeArrowheads="1"/>
          </p:cNvSpPr>
          <p:nvPr/>
        </p:nvSpPr>
        <p:spPr bwMode="auto">
          <a:xfrm>
            <a:off x="1416424" y="1897813"/>
            <a:ext cx="6355976" cy="4081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35000"/>
              </a:lnSpc>
            </a:pPr>
            <a:r>
              <a:rPr lang="zh-CN" altLang="en-US" sz="1600" b="1" dirty="0" smtClean="0">
                <a:solidFill>
                  <a:srgbClr val="265F92"/>
                </a:solidFill>
                <a:latin typeface="宋体" panose="02010600030101010101" pitchFamily="2" charset="-122"/>
              </a:rPr>
              <a:t>案例：</a:t>
            </a:r>
            <a:r>
              <a:rPr lang="zh-CN" altLang="en-US" sz="1600" dirty="0" smtClean="0">
                <a:latin typeface="宋体" panose="02010600030101010101" pitchFamily="2" charset="-122"/>
              </a:rPr>
              <a:t>“</a:t>
            </a:r>
            <a:r>
              <a:rPr lang="zh-CN" altLang="en-US" sz="1600" b="1" dirty="0">
                <a:latin typeface="宋体" panose="02010600030101010101" pitchFamily="2" charset="-122"/>
              </a:rPr>
              <a:t>我国教育改革的社会学</a:t>
            </a:r>
            <a:r>
              <a:rPr lang="zh-CN" altLang="en-US" sz="1600" b="1" dirty="0" smtClean="0">
                <a:latin typeface="宋体" panose="02010600030101010101" pitchFamily="2" charset="-122"/>
              </a:rPr>
              <a:t>研究</a:t>
            </a:r>
            <a:r>
              <a:rPr lang="en-US" altLang="zh-CN" sz="1600" b="1" dirty="0" smtClean="0">
                <a:latin typeface="宋体" panose="02010600030101010101" pitchFamily="2" charset="-122"/>
              </a:rPr>
              <a:t>——</a:t>
            </a:r>
            <a:r>
              <a:rPr lang="zh-CN" altLang="en-US" sz="1600" b="1" dirty="0" smtClean="0">
                <a:latin typeface="宋体" panose="02010600030101010101" pitchFamily="2" charset="-122"/>
              </a:rPr>
              <a:t>个案</a:t>
            </a:r>
            <a:r>
              <a:rPr lang="zh-CN" altLang="en-US" sz="1600" b="1" dirty="0">
                <a:latin typeface="宋体" panose="02010600030101010101" pitchFamily="2" charset="-122"/>
              </a:rPr>
              <a:t>分析”课题研究</a:t>
            </a:r>
            <a:r>
              <a:rPr lang="zh-CN" altLang="en-US" sz="1600" b="1" dirty="0" smtClean="0">
                <a:latin typeface="宋体" panose="02010600030101010101" pitchFamily="2" charset="-122"/>
              </a:rPr>
              <a:t>内容</a:t>
            </a:r>
            <a:endParaRPr lang="zh-CN" altLang="en-US" sz="1600" b="1" dirty="0">
              <a:latin typeface="宋体" panose="02010600030101010101" pitchFamily="2" charset="-122"/>
            </a:endParaRPr>
          </a:p>
          <a:p>
            <a:pPr eaLnBrk="1" hangingPunct="1">
              <a:lnSpc>
                <a:spcPct val="135000"/>
              </a:lnSpc>
            </a:pPr>
            <a:r>
              <a:rPr lang="zh-CN" altLang="en-US" sz="1600" b="1" dirty="0" smtClean="0">
                <a:solidFill>
                  <a:srgbClr val="265F92"/>
                </a:solidFill>
                <a:latin typeface="宋体" panose="02010600030101010101" pitchFamily="2" charset="-122"/>
              </a:rPr>
              <a:t>（</a:t>
            </a:r>
            <a:r>
              <a:rPr lang="en-US" altLang="zh-CN" sz="1600" b="1" dirty="0" smtClean="0">
                <a:solidFill>
                  <a:srgbClr val="265F92"/>
                </a:solidFill>
                <a:latin typeface="宋体" panose="02010600030101010101" pitchFamily="2" charset="-122"/>
              </a:rPr>
              <a:t>1</a:t>
            </a:r>
            <a:r>
              <a:rPr lang="zh-CN" altLang="en-US" sz="1600" b="1" dirty="0" smtClean="0">
                <a:solidFill>
                  <a:srgbClr val="265F92"/>
                </a:solidFill>
                <a:latin typeface="宋体" panose="02010600030101010101" pitchFamily="2" charset="-122"/>
              </a:rPr>
              <a:t>）总体</a:t>
            </a:r>
            <a:r>
              <a:rPr lang="zh-CN" altLang="en-US" sz="1600" b="1" dirty="0">
                <a:solidFill>
                  <a:srgbClr val="265F92"/>
                </a:solidFill>
                <a:latin typeface="宋体" panose="02010600030101010101" pitchFamily="2" charset="-122"/>
              </a:rPr>
              <a:t>回顾：</a:t>
            </a:r>
            <a:r>
              <a:rPr lang="zh-CN" altLang="en-US" sz="1600" dirty="0">
                <a:latin typeface="宋体" panose="02010600030101010101" pitchFamily="2" charset="-122"/>
              </a:rPr>
              <a:t>“社会变迁”进程中的我国教育改革过程</a:t>
            </a:r>
          </a:p>
          <a:p>
            <a:pPr eaLnBrk="1" hangingPunct="1">
              <a:lnSpc>
                <a:spcPct val="135000"/>
              </a:lnSpc>
            </a:pPr>
            <a:r>
              <a:rPr lang="zh-CN" altLang="en-US" sz="1600" b="1" dirty="0">
                <a:solidFill>
                  <a:srgbClr val="265F92"/>
                </a:solidFill>
                <a:latin typeface="宋体" panose="02010600030101010101" pitchFamily="2" charset="-122"/>
              </a:rPr>
              <a:t>（</a:t>
            </a:r>
            <a:r>
              <a:rPr lang="en-US" altLang="zh-CN" sz="1600" b="1" dirty="0">
                <a:solidFill>
                  <a:srgbClr val="265F92"/>
                </a:solidFill>
                <a:latin typeface="宋体" panose="02010600030101010101" pitchFamily="2" charset="-122"/>
              </a:rPr>
              <a:t>2</a:t>
            </a:r>
            <a:r>
              <a:rPr lang="zh-CN" altLang="en-US" sz="1600" b="1" dirty="0">
                <a:solidFill>
                  <a:srgbClr val="265F92"/>
                </a:solidFill>
                <a:latin typeface="宋体" panose="02010600030101010101" pitchFamily="2" charset="-122"/>
              </a:rPr>
              <a:t>）案例分析：</a:t>
            </a:r>
            <a:endParaRPr lang="en-US" altLang="zh-CN" sz="1600" b="1" dirty="0">
              <a:solidFill>
                <a:srgbClr val="265F92"/>
              </a:solidFill>
              <a:latin typeface="宋体" panose="02010600030101010101" pitchFamily="2" charset="-122"/>
            </a:endParaRPr>
          </a:p>
          <a:p>
            <a:pPr eaLnBrk="1" hangingPunct="1">
              <a:lnSpc>
                <a:spcPct val="135000"/>
              </a:lnSpc>
            </a:pPr>
            <a:r>
              <a:rPr lang="en-US" altLang="zh-CN" sz="1600" dirty="0">
                <a:latin typeface="宋体" panose="02010600030101010101" pitchFamily="2" charset="-122"/>
              </a:rPr>
              <a:t>  </a:t>
            </a:r>
            <a:r>
              <a:rPr lang="en-US" altLang="zh-CN" sz="1600" dirty="0" smtClean="0">
                <a:latin typeface="宋体" panose="02010600030101010101" pitchFamily="2" charset="-122"/>
              </a:rPr>
              <a:t>            </a:t>
            </a:r>
            <a:r>
              <a:rPr lang="zh-CN" altLang="en-US" sz="1600" dirty="0" smtClean="0">
                <a:latin typeface="宋体" panose="02010600030101010101" pitchFamily="2" charset="-122"/>
              </a:rPr>
              <a:t>“社会学视野”</a:t>
            </a:r>
            <a:r>
              <a:rPr lang="zh-CN" altLang="en-US" sz="1600" dirty="0">
                <a:latin typeface="宋体" panose="02010600030101010101" pitchFamily="2" charset="-122"/>
              </a:rPr>
              <a:t>中的教育改革实践</a:t>
            </a:r>
          </a:p>
          <a:p>
            <a:pPr eaLnBrk="1" hangingPunct="1">
              <a:lnSpc>
                <a:spcPct val="135000"/>
              </a:lnSpc>
            </a:pPr>
            <a:r>
              <a:rPr lang="zh-CN" altLang="en-US" sz="1600" dirty="0">
                <a:latin typeface="宋体" panose="02010600030101010101" pitchFamily="2" charset="-122"/>
              </a:rPr>
              <a:t>   </a:t>
            </a:r>
            <a:r>
              <a:rPr lang="zh-CN" altLang="en-US" sz="1600" dirty="0" smtClean="0">
                <a:latin typeface="宋体" panose="02010600030101010101" pitchFamily="2" charset="-122"/>
              </a:rPr>
              <a:t>            </a:t>
            </a:r>
            <a:r>
              <a:rPr lang="zh-CN" altLang="en-US" sz="1600" dirty="0">
                <a:latin typeface="宋体" panose="02010600030101010101" pitchFamily="2" charset="-122"/>
              </a:rPr>
              <a:t>基础教育改革案例分析（不含学前教育改革）</a:t>
            </a:r>
          </a:p>
          <a:p>
            <a:pPr eaLnBrk="1" hangingPunct="1">
              <a:lnSpc>
                <a:spcPct val="135000"/>
              </a:lnSpc>
            </a:pPr>
            <a:r>
              <a:rPr lang="zh-CN" altLang="en-US" sz="1600" dirty="0">
                <a:latin typeface="宋体" panose="02010600030101010101" pitchFamily="2" charset="-122"/>
              </a:rPr>
              <a:t>   </a:t>
            </a:r>
            <a:r>
              <a:rPr lang="zh-CN" altLang="en-US" sz="1600" dirty="0" smtClean="0">
                <a:latin typeface="宋体" panose="02010600030101010101" pitchFamily="2" charset="-122"/>
              </a:rPr>
              <a:t>            </a:t>
            </a:r>
            <a:r>
              <a:rPr lang="zh-CN" altLang="en-US" sz="1600" dirty="0">
                <a:latin typeface="宋体" panose="02010600030101010101" pitchFamily="2" charset="-122"/>
              </a:rPr>
              <a:t>学前教育改革案例分析</a:t>
            </a:r>
          </a:p>
          <a:p>
            <a:pPr eaLnBrk="1" hangingPunct="1">
              <a:lnSpc>
                <a:spcPct val="135000"/>
              </a:lnSpc>
            </a:pPr>
            <a:r>
              <a:rPr lang="zh-CN" altLang="en-US" sz="1600" dirty="0">
                <a:latin typeface="宋体" panose="02010600030101010101" pitchFamily="2" charset="-122"/>
              </a:rPr>
              <a:t>    </a:t>
            </a:r>
            <a:r>
              <a:rPr lang="zh-CN" altLang="en-US" sz="1600" dirty="0" smtClean="0">
                <a:latin typeface="宋体" panose="02010600030101010101" pitchFamily="2" charset="-122"/>
              </a:rPr>
              <a:t>           高等教育</a:t>
            </a:r>
            <a:r>
              <a:rPr lang="zh-CN" altLang="en-US" sz="1600" dirty="0">
                <a:latin typeface="宋体" panose="02010600030101010101" pitchFamily="2" charset="-122"/>
              </a:rPr>
              <a:t>改革</a:t>
            </a:r>
            <a:r>
              <a:rPr lang="zh-CN" altLang="en-US" sz="1600" dirty="0" smtClean="0">
                <a:latin typeface="宋体" panose="02010600030101010101" pitchFamily="2" charset="-122"/>
              </a:rPr>
              <a:t>案例分析</a:t>
            </a:r>
            <a:endParaRPr lang="zh-CN" altLang="en-US" sz="1600" dirty="0">
              <a:latin typeface="宋体" panose="02010600030101010101" pitchFamily="2" charset="-122"/>
            </a:endParaRPr>
          </a:p>
          <a:p>
            <a:pPr eaLnBrk="1" hangingPunct="1">
              <a:lnSpc>
                <a:spcPct val="135000"/>
              </a:lnSpc>
            </a:pPr>
            <a:r>
              <a:rPr lang="zh-CN" altLang="en-US" sz="1600" dirty="0">
                <a:latin typeface="宋体" panose="02010600030101010101" pitchFamily="2" charset="-122"/>
              </a:rPr>
              <a:t>   </a:t>
            </a:r>
            <a:r>
              <a:rPr lang="zh-CN" altLang="en-US" sz="1600" dirty="0" smtClean="0">
                <a:latin typeface="宋体" panose="02010600030101010101" pitchFamily="2" charset="-122"/>
              </a:rPr>
              <a:t>            </a:t>
            </a:r>
            <a:r>
              <a:rPr lang="zh-CN" altLang="en-US" sz="1600" dirty="0">
                <a:latin typeface="宋体" panose="02010600030101010101" pitchFamily="2" charset="-122"/>
              </a:rPr>
              <a:t>道德教育改革案例分析</a:t>
            </a:r>
          </a:p>
          <a:p>
            <a:pPr eaLnBrk="1" hangingPunct="1">
              <a:lnSpc>
                <a:spcPct val="135000"/>
              </a:lnSpc>
            </a:pPr>
            <a:r>
              <a:rPr lang="zh-CN" altLang="en-US" sz="1600" dirty="0" smtClean="0">
                <a:latin typeface="宋体" panose="02010600030101010101" pitchFamily="2" charset="-122"/>
              </a:rPr>
              <a:t>               农村</a:t>
            </a:r>
            <a:r>
              <a:rPr lang="zh-CN" altLang="en-US" sz="1600" dirty="0">
                <a:latin typeface="宋体" panose="02010600030101010101" pitchFamily="2" charset="-122"/>
              </a:rPr>
              <a:t>教育改革案例分析</a:t>
            </a:r>
          </a:p>
          <a:p>
            <a:pPr eaLnBrk="1" hangingPunct="1">
              <a:lnSpc>
                <a:spcPct val="135000"/>
              </a:lnSpc>
            </a:pPr>
            <a:r>
              <a:rPr lang="zh-CN" altLang="en-US" sz="1600" dirty="0">
                <a:latin typeface="宋体" panose="02010600030101010101" pitchFamily="2" charset="-122"/>
              </a:rPr>
              <a:t>   </a:t>
            </a:r>
            <a:r>
              <a:rPr lang="zh-CN" altLang="en-US" sz="1600" dirty="0" smtClean="0">
                <a:latin typeface="宋体" panose="02010600030101010101" pitchFamily="2" charset="-122"/>
              </a:rPr>
              <a:t>            </a:t>
            </a:r>
            <a:r>
              <a:rPr lang="zh-CN" altLang="en-US" sz="1600" dirty="0">
                <a:latin typeface="宋体" panose="02010600030101010101" pitchFamily="2" charset="-122"/>
              </a:rPr>
              <a:t>教师教育改革案例分析</a:t>
            </a:r>
          </a:p>
          <a:p>
            <a:pPr eaLnBrk="1" hangingPunct="1">
              <a:lnSpc>
                <a:spcPct val="135000"/>
              </a:lnSpc>
            </a:pPr>
            <a:r>
              <a:rPr lang="zh-CN" altLang="en-US" sz="1600" dirty="0">
                <a:latin typeface="宋体" panose="02010600030101010101" pitchFamily="2" charset="-122"/>
              </a:rPr>
              <a:t>   </a:t>
            </a:r>
            <a:r>
              <a:rPr lang="zh-CN" altLang="en-US" sz="1600" dirty="0" smtClean="0">
                <a:latin typeface="宋体" panose="02010600030101010101" pitchFamily="2" charset="-122"/>
              </a:rPr>
              <a:t>            </a:t>
            </a:r>
            <a:r>
              <a:rPr lang="zh-CN" altLang="en-US" sz="1600" dirty="0">
                <a:latin typeface="宋体" panose="02010600030101010101" pitchFamily="2" charset="-122"/>
              </a:rPr>
              <a:t>基于案例分析的教育改革实践反思</a:t>
            </a:r>
          </a:p>
          <a:p>
            <a:pPr eaLnBrk="1" hangingPunct="1">
              <a:lnSpc>
                <a:spcPct val="135000"/>
              </a:lnSpc>
            </a:pPr>
            <a:r>
              <a:rPr lang="zh-CN" altLang="en-US" sz="1600" b="1" dirty="0">
                <a:solidFill>
                  <a:srgbClr val="265F92"/>
                </a:solidFill>
                <a:latin typeface="宋体" panose="02010600030101010101" pitchFamily="2" charset="-122"/>
              </a:rPr>
              <a:t>（</a:t>
            </a:r>
            <a:r>
              <a:rPr lang="en-US" altLang="zh-CN" sz="1600" b="1" dirty="0">
                <a:solidFill>
                  <a:srgbClr val="265F92"/>
                </a:solidFill>
                <a:latin typeface="宋体" panose="02010600030101010101" pitchFamily="2" charset="-122"/>
              </a:rPr>
              <a:t>3</a:t>
            </a:r>
            <a:r>
              <a:rPr lang="zh-CN" altLang="en-US" sz="1600" b="1" dirty="0">
                <a:solidFill>
                  <a:srgbClr val="265F92"/>
                </a:solidFill>
                <a:latin typeface="宋体" panose="02010600030101010101" pitchFamily="2" charset="-122"/>
              </a:rPr>
              <a:t>）理论思考：</a:t>
            </a:r>
            <a:r>
              <a:rPr lang="zh-CN" altLang="en-US" sz="1600" dirty="0">
                <a:latin typeface="宋体" panose="02010600030101010101" pitchFamily="2" charset="-122"/>
              </a:rPr>
              <a:t>走向“教育改革社会学”</a:t>
            </a:r>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8"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7. </a:t>
            </a:r>
            <a:r>
              <a:rPr lang="zh-CN" altLang="en-US" dirty="0" smtClean="0">
                <a:solidFill>
                  <a:srgbClr val="C00000"/>
                </a:solidFill>
                <a:latin typeface="微软雅黑" panose="020B0503020204020204" pitchFamily="34" charset="-122"/>
                <a:ea typeface="微软雅黑" panose="020B0503020204020204" pitchFamily="34" charset="-122"/>
              </a:rPr>
              <a:t>课题研究内容</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2069152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789383" y="900032"/>
            <a:ext cx="2480028"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一、课题的分类</a:t>
            </a:r>
            <a:endParaRPr lang="zh-CN" altLang="en-US" sz="2400" dirty="0">
              <a:latin typeface="微软雅黑" panose="020B0503020204020204" pitchFamily="34" charset="-122"/>
              <a:ea typeface="微软雅黑" panose="020B0503020204020204" pitchFamily="34" charset="-122"/>
            </a:endParaRPr>
          </a:p>
        </p:txBody>
      </p:sp>
      <p:sp>
        <p:nvSpPr>
          <p:cNvPr id="5" name="Rectangle 8"/>
          <p:cNvSpPr>
            <a:spLocks noChangeArrowheads="1"/>
          </p:cNvSpPr>
          <p:nvPr/>
        </p:nvSpPr>
        <p:spPr bwMode="auto">
          <a:xfrm>
            <a:off x="204121" y="1249559"/>
            <a:ext cx="8700890" cy="4564650"/>
          </a:xfrm>
          <a:prstGeom prst="rect">
            <a:avLst/>
          </a:prstGeom>
          <a:noFill/>
          <a:ln w="9525">
            <a:noFill/>
            <a:miter lim="800000"/>
            <a:headEnd/>
            <a:tailEnd/>
          </a:ln>
          <a:effectLst/>
        </p:spPr>
        <p:txBody>
          <a:bodyPr wrap="none" anchor="ctr"/>
          <a:lstStyle/>
          <a:p>
            <a:pPr>
              <a:lnSpc>
                <a:spcPct val="150000"/>
              </a:lnSpc>
              <a:spcAft>
                <a:spcPts val="600"/>
              </a:spcAft>
              <a:defRPr/>
            </a:pPr>
            <a:r>
              <a:rPr lang="zh-CN" altLang="en-US" b="1" dirty="0" smtClean="0"/>
              <a:t>         </a:t>
            </a:r>
            <a:r>
              <a:rPr lang="zh-CN" altLang="en-US" b="1" dirty="0" smtClean="0">
                <a:solidFill>
                  <a:srgbClr val="C00000"/>
                </a:solidFill>
              </a:rPr>
              <a:t>课题</a:t>
            </a:r>
            <a:r>
              <a:rPr lang="zh-CN" altLang="en-US" b="1" dirty="0">
                <a:solidFill>
                  <a:srgbClr val="C00000"/>
                </a:solidFill>
              </a:rPr>
              <a:t>有大课题、小课题之</a:t>
            </a:r>
            <a:r>
              <a:rPr lang="zh-CN" altLang="en-US" b="1" dirty="0" smtClean="0">
                <a:solidFill>
                  <a:srgbClr val="C00000"/>
                </a:solidFill>
              </a:rPr>
              <a:t>分。大</a:t>
            </a:r>
            <a:r>
              <a:rPr lang="zh-CN" altLang="en-US" b="1" dirty="0">
                <a:solidFill>
                  <a:srgbClr val="C00000"/>
                </a:solidFill>
              </a:rPr>
              <a:t>课题就是下面</a:t>
            </a:r>
            <a:r>
              <a:rPr lang="zh-CN" altLang="en-US" b="1" dirty="0" smtClean="0">
                <a:solidFill>
                  <a:srgbClr val="C00000"/>
                </a:solidFill>
              </a:rPr>
              <a:t>这些类型的</a:t>
            </a:r>
            <a:r>
              <a:rPr lang="zh-CN" altLang="en-US" b="1" dirty="0">
                <a:solidFill>
                  <a:srgbClr val="C00000"/>
                </a:solidFill>
              </a:rPr>
              <a:t>课题。</a:t>
            </a:r>
            <a:endParaRPr lang="en-US" altLang="zh-CN" b="1" dirty="0">
              <a:solidFill>
                <a:srgbClr val="C00000"/>
              </a:solidFill>
            </a:endParaRPr>
          </a:p>
          <a:p>
            <a:pPr>
              <a:lnSpc>
                <a:spcPts val="3800"/>
              </a:lnSpc>
              <a:defRPr/>
            </a:pPr>
            <a:r>
              <a:rPr lang="zh-CN" altLang="en-US" b="1" dirty="0" smtClean="0">
                <a:effectLst>
                  <a:outerShdw blurRad="38100" dist="38100" dir="2700000" algn="tl">
                    <a:srgbClr val="C0C0C0"/>
                  </a:outerShdw>
                </a:effectLst>
              </a:rPr>
              <a:t>                         纵向课题                                                     （</a:t>
            </a:r>
            <a:r>
              <a:rPr lang="zh-CN" altLang="en-US" b="1" dirty="0">
                <a:effectLst>
                  <a:outerShdw blurRad="38100" dist="38100" dir="2700000" algn="tl">
                    <a:srgbClr val="C0C0C0"/>
                  </a:outerShdw>
                </a:effectLst>
              </a:rPr>
              <a:t>主管单位</a:t>
            </a:r>
            <a:r>
              <a:rPr lang="zh-CN" altLang="en-US" b="1" dirty="0" smtClean="0">
                <a:effectLst>
                  <a:outerShdw blurRad="38100" dist="38100" dir="2700000" algn="tl">
                    <a:srgbClr val="C0C0C0"/>
                  </a:outerShdw>
                </a:effectLst>
              </a:rPr>
              <a:t>）</a:t>
            </a:r>
            <a:endParaRPr lang="zh-CN" altLang="en-US" dirty="0"/>
          </a:p>
          <a:p>
            <a:pPr>
              <a:lnSpc>
                <a:spcPts val="3800"/>
              </a:lnSpc>
              <a:defRPr/>
            </a:pPr>
            <a:r>
              <a:rPr lang="zh-CN" altLang="en-US" dirty="0" smtClean="0">
                <a:latin typeface="黑体" pitchFamily="49" charset="-122"/>
                <a:ea typeface="黑体" pitchFamily="49" charset="-122"/>
              </a:rPr>
              <a:t>    国家</a:t>
            </a:r>
            <a:r>
              <a:rPr lang="zh-CN" altLang="en-US" dirty="0">
                <a:latin typeface="黑体" pitchFamily="49" charset="-122"/>
                <a:ea typeface="黑体" pitchFamily="49" charset="-122"/>
              </a:rPr>
              <a:t>社会科学基金</a:t>
            </a:r>
            <a:r>
              <a:rPr lang="zh-CN" altLang="en-US" dirty="0" smtClean="0">
                <a:latin typeface="黑体" pitchFamily="49" charset="-122"/>
                <a:ea typeface="黑体" pitchFamily="49" charset="-122"/>
              </a:rPr>
              <a:t>项目              （</a:t>
            </a:r>
            <a:r>
              <a:rPr lang="zh-CN" altLang="en-US" dirty="0">
                <a:latin typeface="黑体" pitchFamily="49" charset="-122"/>
                <a:ea typeface="黑体" pitchFamily="49" charset="-122"/>
              </a:rPr>
              <a:t>全国哲学社会科学规划办公室）</a:t>
            </a:r>
          </a:p>
          <a:p>
            <a:pPr>
              <a:lnSpc>
                <a:spcPts val="3800"/>
              </a:lnSpc>
              <a:defRPr/>
            </a:pPr>
            <a:r>
              <a:rPr kumimoji="1" lang="zh-CN" altLang="en-US" dirty="0" smtClean="0">
                <a:latin typeface="黑体" pitchFamily="49" charset="-122"/>
                <a:ea typeface="黑体" pitchFamily="49" charset="-122"/>
              </a:rPr>
              <a:t>    全国</a:t>
            </a:r>
            <a:r>
              <a:rPr kumimoji="1" lang="zh-CN" altLang="en-US" dirty="0">
                <a:latin typeface="黑体" pitchFamily="49" charset="-122"/>
                <a:ea typeface="黑体" pitchFamily="49" charset="-122"/>
              </a:rPr>
              <a:t>教育科学规划</a:t>
            </a:r>
            <a:r>
              <a:rPr kumimoji="1" lang="zh-CN" altLang="en-US" dirty="0" smtClean="0">
                <a:latin typeface="黑体" pitchFamily="49" charset="-122"/>
                <a:ea typeface="黑体" pitchFamily="49" charset="-122"/>
              </a:rPr>
              <a:t>课题              （</a:t>
            </a:r>
            <a:r>
              <a:rPr kumimoji="1" lang="zh-CN" altLang="en-US" dirty="0">
                <a:latin typeface="黑体" pitchFamily="49" charset="-122"/>
                <a:ea typeface="黑体" pitchFamily="49" charset="-122"/>
              </a:rPr>
              <a:t>全国教育科学规划领导小组办公室）</a:t>
            </a:r>
            <a:endParaRPr lang="zh-CN" altLang="en-US" dirty="0">
              <a:latin typeface="黑体" pitchFamily="49" charset="-122"/>
              <a:ea typeface="黑体" pitchFamily="49" charset="-122"/>
            </a:endParaRPr>
          </a:p>
          <a:p>
            <a:pPr>
              <a:lnSpc>
                <a:spcPts val="3800"/>
              </a:lnSpc>
              <a:defRPr/>
            </a:pPr>
            <a:r>
              <a:rPr kumimoji="1" lang="zh-CN" altLang="en-US" dirty="0" smtClean="0">
                <a:latin typeface="黑体" pitchFamily="49" charset="-122"/>
                <a:ea typeface="黑体" pitchFamily="49" charset="-122"/>
              </a:rPr>
              <a:t>    教育部</a:t>
            </a:r>
            <a:r>
              <a:rPr kumimoji="1" lang="zh-CN" altLang="en-US" dirty="0">
                <a:latin typeface="黑体" pitchFamily="49" charset="-122"/>
                <a:ea typeface="黑体" pitchFamily="49" charset="-122"/>
              </a:rPr>
              <a:t>人文社会科学研究基金</a:t>
            </a:r>
            <a:r>
              <a:rPr kumimoji="1" lang="zh-CN" altLang="en-US" dirty="0" smtClean="0">
                <a:latin typeface="黑体" pitchFamily="49" charset="-122"/>
                <a:ea typeface="黑体" pitchFamily="49" charset="-122"/>
              </a:rPr>
              <a:t>项目    （</a:t>
            </a:r>
            <a:r>
              <a:rPr kumimoji="1" lang="zh-CN" altLang="en-US" dirty="0">
                <a:latin typeface="黑体" pitchFamily="49" charset="-122"/>
                <a:ea typeface="黑体" pitchFamily="49" charset="-122"/>
              </a:rPr>
              <a:t>教育部社会科学司）</a:t>
            </a:r>
            <a:endParaRPr lang="zh-CN" altLang="en-US" dirty="0">
              <a:latin typeface="黑体" pitchFamily="49" charset="-122"/>
              <a:ea typeface="黑体" pitchFamily="49" charset="-122"/>
            </a:endParaRPr>
          </a:p>
          <a:p>
            <a:pPr>
              <a:lnSpc>
                <a:spcPts val="3800"/>
              </a:lnSpc>
              <a:defRPr/>
            </a:pPr>
            <a:r>
              <a:rPr lang="zh-CN" altLang="en-US" dirty="0" smtClean="0">
                <a:latin typeface="黑体" pitchFamily="49" charset="-122"/>
                <a:ea typeface="黑体" pitchFamily="49" charset="-122"/>
              </a:rPr>
              <a:t>    江苏省</a:t>
            </a:r>
            <a:r>
              <a:rPr lang="zh-CN" altLang="en-US" dirty="0">
                <a:latin typeface="黑体" pitchFamily="49" charset="-122"/>
                <a:ea typeface="黑体" pitchFamily="49" charset="-122"/>
              </a:rPr>
              <a:t>社会科学基金</a:t>
            </a:r>
            <a:r>
              <a:rPr lang="zh-CN" altLang="en-US" dirty="0" smtClean="0">
                <a:latin typeface="黑体" pitchFamily="49" charset="-122"/>
                <a:ea typeface="黑体" pitchFamily="49" charset="-122"/>
              </a:rPr>
              <a:t>项目            （</a:t>
            </a:r>
            <a:r>
              <a:rPr lang="zh-CN" altLang="en-US" dirty="0">
                <a:latin typeface="黑体" pitchFamily="49" charset="-122"/>
                <a:ea typeface="黑体" pitchFamily="49" charset="-122"/>
              </a:rPr>
              <a:t>江苏省哲学社会科学规划办公室）</a:t>
            </a:r>
          </a:p>
          <a:p>
            <a:pPr>
              <a:lnSpc>
                <a:spcPts val="3800"/>
              </a:lnSpc>
              <a:defRPr/>
            </a:pPr>
            <a:r>
              <a:rPr kumimoji="1" lang="zh-CN" altLang="en-US" dirty="0" smtClean="0">
                <a:latin typeface="黑体" pitchFamily="49" charset="-122"/>
                <a:ea typeface="黑体" pitchFamily="49" charset="-122"/>
              </a:rPr>
              <a:t>    江苏省</a:t>
            </a:r>
            <a:r>
              <a:rPr kumimoji="1" lang="zh-CN" altLang="en-US" dirty="0">
                <a:latin typeface="黑体" pitchFamily="49" charset="-122"/>
                <a:ea typeface="黑体" pitchFamily="49" charset="-122"/>
              </a:rPr>
              <a:t>高校哲学社会科学研究基金项目（江苏省教育厅）</a:t>
            </a:r>
          </a:p>
          <a:p>
            <a:pPr>
              <a:lnSpc>
                <a:spcPts val="3800"/>
              </a:lnSpc>
              <a:defRPr/>
            </a:pPr>
            <a:r>
              <a:rPr kumimoji="1" lang="zh-CN" altLang="en-US" dirty="0" smtClean="0">
                <a:latin typeface="黑体" pitchFamily="49" charset="-122"/>
                <a:ea typeface="黑体" pitchFamily="49" charset="-122"/>
              </a:rPr>
              <a:t>    </a:t>
            </a:r>
            <a:r>
              <a:rPr kumimoji="1" lang="zh-CN" altLang="en-US" dirty="0" smtClean="0">
                <a:solidFill>
                  <a:srgbClr val="C00000"/>
                </a:solidFill>
                <a:latin typeface="黑体" pitchFamily="49" charset="-122"/>
                <a:ea typeface="黑体" pitchFamily="49" charset="-122"/>
              </a:rPr>
              <a:t>江苏省</a:t>
            </a:r>
            <a:r>
              <a:rPr kumimoji="1" lang="zh-CN" altLang="en-US" dirty="0">
                <a:solidFill>
                  <a:srgbClr val="C00000"/>
                </a:solidFill>
                <a:latin typeface="黑体" pitchFamily="49" charset="-122"/>
                <a:ea typeface="黑体" pitchFamily="49" charset="-122"/>
              </a:rPr>
              <a:t>教育科学规划</a:t>
            </a:r>
            <a:r>
              <a:rPr kumimoji="1" lang="zh-CN" altLang="en-US" dirty="0" smtClean="0">
                <a:solidFill>
                  <a:srgbClr val="C00000"/>
                </a:solidFill>
                <a:latin typeface="黑体" pitchFamily="49" charset="-122"/>
                <a:ea typeface="黑体" pitchFamily="49" charset="-122"/>
              </a:rPr>
              <a:t>课题            （</a:t>
            </a:r>
            <a:r>
              <a:rPr kumimoji="1" lang="zh-CN" altLang="en-US" dirty="0">
                <a:solidFill>
                  <a:srgbClr val="C00000"/>
                </a:solidFill>
                <a:latin typeface="黑体" pitchFamily="49" charset="-122"/>
                <a:ea typeface="黑体" pitchFamily="49" charset="-122"/>
              </a:rPr>
              <a:t>江苏省教育科学规划领导小组办公室</a:t>
            </a:r>
            <a:r>
              <a:rPr kumimoji="1" lang="zh-CN" altLang="en-US" dirty="0" smtClean="0">
                <a:solidFill>
                  <a:srgbClr val="C00000"/>
                </a:solidFill>
                <a:latin typeface="黑体" pitchFamily="49" charset="-122"/>
                <a:ea typeface="黑体" pitchFamily="49" charset="-122"/>
              </a:rPr>
              <a:t>）</a:t>
            </a:r>
            <a:endParaRPr kumimoji="1" lang="en-US" altLang="zh-CN" dirty="0">
              <a:solidFill>
                <a:srgbClr val="C00000"/>
              </a:solidFill>
              <a:latin typeface="黑体" pitchFamily="49" charset="-122"/>
              <a:ea typeface="黑体" pitchFamily="49" charset="-122"/>
            </a:endParaRPr>
          </a:p>
        </p:txBody>
      </p:sp>
    </p:spTree>
    <p:extLst>
      <p:ext uri="{BB962C8B-B14F-4D97-AF65-F5344CB8AC3E}">
        <p14:creationId xmlns:p14="http://schemas.microsoft.com/office/powerpoint/2010/main" val="139106291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1"/>
          <p:cNvSpPr>
            <a:spLocks noChangeArrowheads="1"/>
          </p:cNvSpPr>
          <p:nvPr/>
        </p:nvSpPr>
        <p:spPr bwMode="auto">
          <a:xfrm>
            <a:off x="702833" y="1922002"/>
            <a:ext cx="7688131" cy="3913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algn="just" eaLnBrk="1" hangingPunct="1">
              <a:lnSpc>
                <a:spcPts val="2600"/>
              </a:lnSpc>
              <a:spcAft>
                <a:spcPts val="1200"/>
              </a:spcAft>
            </a:pPr>
            <a:r>
              <a:rPr lang="zh-CN" altLang="en-US" sz="1600" b="1" dirty="0" smtClean="0">
                <a:solidFill>
                  <a:srgbClr val="265F92"/>
                </a:solidFill>
                <a:latin typeface="+mn-ea"/>
                <a:ea typeface="+mn-ea"/>
              </a:rPr>
              <a:t>案例：</a:t>
            </a:r>
            <a:r>
              <a:rPr lang="zh-CN" altLang="en-US" sz="1600" b="1" dirty="0">
                <a:latin typeface="+mn-ea"/>
                <a:ea typeface="+mn-ea"/>
              </a:rPr>
              <a:t>“江苏省流动人口子女教育的城市融入状况及其策略研究</a:t>
            </a:r>
            <a:r>
              <a:rPr lang="en-US" altLang="zh-CN" sz="1600" b="1" dirty="0">
                <a:latin typeface="+mn-ea"/>
                <a:ea typeface="+mn-ea"/>
              </a:rPr>
              <a:t>——</a:t>
            </a:r>
            <a:r>
              <a:rPr lang="zh-CN" altLang="en-US" sz="1600" b="1" dirty="0">
                <a:latin typeface="+mn-ea"/>
                <a:ea typeface="+mn-ea"/>
              </a:rPr>
              <a:t>以苏南地区为例</a:t>
            </a:r>
            <a:r>
              <a:rPr lang="zh-CN" altLang="en-US" sz="1600" dirty="0">
                <a:latin typeface="+mn-ea"/>
                <a:ea typeface="+mn-ea"/>
              </a:rPr>
              <a:t> </a:t>
            </a:r>
            <a:r>
              <a:rPr lang="zh-CN" altLang="en-US" sz="1600" b="1" dirty="0">
                <a:latin typeface="+mn-ea"/>
                <a:ea typeface="+mn-ea"/>
              </a:rPr>
              <a:t>”课题研究</a:t>
            </a:r>
            <a:r>
              <a:rPr lang="zh-CN" altLang="en-US" sz="1600" b="1" dirty="0" smtClean="0">
                <a:latin typeface="+mn-ea"/>
                <a:ea typeface="+mn-ea"/>
              </a:rPr>
              <a:t>内容</a:t>
            </a:r>
            <a:endParaRPr lang="zh-CN" altLang="en-US" sz="1600" dirty="0">
              <a:latin typeface="+mn-ea"/>
              <a:ea typeface="+mn-ea"/>
            </a:endParaRPr>
          </a:p>
          <a:p>
            <a:pPr indent="457200" eaLnBrk="1" hangingPunct="1">
              <a:lnSpc>
                <a:spcPts val="2600"/>
              </a:lnSpc>
            </a:pPr>
            <a:r>
              <a:rPr lang="zh-CN" altLang="en-US" sz="1600" dirty="0">
                <a:latin typeface="+mn-ea"/>
                <a:ea typeface="+mn-ea"/>
              </a:rPr>
              <a:t>第一，乡</a:t>
            </a:r>
            <a:r>
              <a:rPr lang="en-US" altLang="zh-CN" sz="1600" dirty="0">
                <a:latin typeface="+mn-ea"/>
                <a:ea typeface="+mn-ea"/>
              </a:rPr>
              <a:t>-</a:t>
            </a:r>
            <a:r>
              <a:rPr lang="zh-CN" altLang="en-US" sz="1600" dirty="0">
                <a:latin typeface="+mn-ea"/>
                <a:ea typeface="+mn-ea"/>
              </a:rPr>
              <a:t>城流动人口子女教育融城的相关理论研究。</a:t>
            </a:r>
          </a:p>
          <a:p>
            <a:pPr indent="457200" eaLnBrk="1" hangingPunct="1">
              <a:lnSpc>
                <a:spcPts val="2600"/>
              </a:lnSpc>
            </a:pPr>
            <a:r>
              <a:rPr lang="zh-CN" altLang="en-US" sz="1600" dirty="0">
                <a:latin typeface="+mn-ea"/>
                <a:ea typeface="+mn-ea"/>
              </a:rPr>
              <a:t>第二，国家及江苏省（包括个省辖市）与乡</a:t>
            </a:r>
            <a:r>
              <a:rPr lang="en-US" altLang="zh-CN" sz="1600" dirty="0">
                <a:latin typeface="+mn-ea"/>
                <a:ea typeface="+mn-ea"/>
              </a:rPr>
              <a:t>-</a:t>
            </a:r>
            <a:r>
              <a:rPr lang="zh-CN" altLang="en-US" sz="1600" dirty="0">
                <a:latin typeface="+mn-ea"/>
                <a:ea typeface="+mn-ea"/>
              </a:rPr>
              <a:t>城流动人口子女教育融城有关的政策梳理及分析。</a:t>
            </a:r>
          </a:p>
          <a:p>
            <a:pPr indent="457200" eaLnBrk="1" hangingPunct="1">
              <a:lnSpc>
                <a:spcPts val="2600"/>
              </a:lnSpc>
            </a:pPr>
            <a:r>
              <a:rPr lang="zh-CN" altLang="en-US" sz="1600" dirty="0">
                <a:latin typeface="+mn-ea"/>
                <a:ea typeface="+mn-ea"/>
              </a:rPr>
              <a:t>第三，与乡</a:t>
            </a:r>
            <a:r>
              <a:rPr lang="en-US" altLang="zh-CN" sz="1600" dirty="0">
                <a:latin typeface="+mn-ea"/>
                <a:ea typeface="+mn-ea"/>
              </a:rPr>
              <a:t>-</a:t>
            </a:r>
            <a:r>
              <a:rPr lang="zh-CN" altLang="en-US" sz="1600" dirty="0">
                <a:latin typeface="+mn-ea"/>
                <a:ea typeface="+mn-ea"/>
              </a:rPr>
              <a:t>城流动人口子女教育融城状况有关的问卷和访谈提纲的编制。</a:t>
            </a:r>
          </a:p>
          <a:p>
            <a:pPr indent="457200" eaLnBrk="1" hangingPunct="1">
              <a:lnSpc>
                <a:spcPts val="2600"/>
              </a:lnSpc>
            </a:pPr>
            <a:r>
              <a:rPr lang="zh-CN" altLang="en-US" sz="1600" dirty="0">
                <a:latin typeface="+mn-ea"/>
                <a:ea typeface="+mn-ea"/>
              </a:rPr>
              <a:t>第四，江苏省乡</a:t>
            </a:r>
            <a:r>
              <a:rPr lang="en-US" altLang="zh-CN" sz="1600" dirty="0">
                <a:latin typeface="+mn-ea"/>
                <a:ea typeface="+mn-ea"/>
              </a:rPr>
              <a:t>-</a:t>
            </a:r>
            <a:r>
              <a:rPr lang="zh-CN" altLang="en-US" sz="1600" dirty="0">
                <a:latin typeface="+mn-ea"/>
                <a:ea typeface="+mn-ea"/>
              </a:rPr>
              <a:t>城流动人口子女的特征分析。</a:t>
            </a:r>
          </a:p>
          <a:p>
            <a:pPr indent="457200" eaLnBrk="1" hangingPunct="1">
              <a:lnSpc>
                <a:spcPts val="2600"/>
              </a:lnSpc>
            </a:pPr>
            <a:r>
              <a:rPr lang="zh-CN" altLang="en-US" sz="1600" dirty="0">
                <a:latin typeface="+mn-ea"/>
                <a:ea typeface="+mn-ea"/>
              </a:rPr>
              <a:t>第五，江苏省乡</a:t>
            </a:r>
            <a:r>
              <a:rPr lang="en-US" altLang="zh-CN" sz="1600" dirty="0">
                <a:latin typeface="+mn-ea"/>
                <a:ea typeface="+mn-ea"/>
              </a:rPr>
              <a:t>-</a:t>
            </a:r>
            <a:r>
              <a:rPr lang="zh-CN" altLang="en-US" sz="1600" dirty="0">
                <a:latin typeface="+mn-ea"/>
                <a:ea typeface="+mn-ea"/>
              </a:rPr>
              <a:t>城流动人口子女学前教育、义务教育、高中阶段教育融入城市的现状描述及其问题分析。</a:t>
            </a:r>
          </a:p>
          <a:p>
            <a:pPr indent="457200" eaLnBrk="1" hangingPunct="1">
              <a:lnSpc>
                <a:spcPts val="2600"/>
              </a:lnSpc>
            </a:pPr>
            <a:r>
              <a:rPr lang="zh-CN" altLang="en-US" sz="1600" dirty="0">
                <a:latin typeface="+mn-ea"/>
                <a:ea typeface="+mn-ea"/>
              </a:rPr>
              <a:t>第六，影响江苏省乡</a:t>
            </a:r>
            <a:r>
              <a:rPr lang="en-US" altLang="zh-CN" sz="1600" dirty="0">
                <a:latin typeface="+mn-ea"/>
                <a:ea typeface="+mn-ea"/>
              </a:rPr>
              <a:t>-</a:t>
            </a:r>
            <a:r>
              <a:rPr lang="zh-CN" altLang="en-US" sz="1600" dirty="0">
                <a:latin typeface="+mn-ea"/>
                <a:ea typeface="+mn-ea"/>
              </a:rPr>
              <a:t>城流动人口子女教育融入城市的因素分析。</a:t>
            </a:r>
          </a:p>
          <a:p>
            <a:pPr indent="457200" eaLnBrk="1" hangingPunct="1">
              <a:lnSpc>
                <a:spcPts val="2600"/>
              </a:lnSpc>
            </a:pPr>
            <a:r>
              <a:rPr lang="zh-CN" altLang="en-US" sz="1600" dirty="0">
                <a:latin typeface="+mn-ea"/>
                <a:ea typeface="+mn-ea"/>
              </a:rPr>
              <a:t>第七，江苏省乡</a:t>
            </a:r>
            <a:r>
              <a:rPr lang="en-US" altLang="zh-CN" sz="1600" dirty="0">
                <a:latin typeface="+mn-ea"/>
                <a:ea typeface="+mn-ea"/>
              </a:rPr>
              <a:t>-</a:t>
            </a:r>
            <a:r>
              <a:rPr lang="zh-CN" altLang="en-US" sz="1600" dirty="0">
                <a:latin typeface="+mn-ea"/>
                <a:ea typeface="+mn-ea"/>
              </a:rPr>
              <a:t>城流动人口子女教育融城的策略和政策建议</a:t>
            </a:r>
            <a:r>
              <a:rPr lang="zh-CN" altLang="en-US" sz="1600" dirty="0" smtClean="0">
                <a:latin typeface="+mn-ea"/>
                <a:ea typeface="+mn-ea"/>
              </a:rPr>
              <a:t>。</a:t>
            </a:r>
            <a:endParaRPr lang="zh-CN" altLang="en-US" sz="1600" dirty="0">
              <a:latin typeface="+mn-ea"/>
              <a:ea typeface="+mn-ea"/>
            </a:endParaRPr>
          </a:p>
        </p:txBody>
      </p:sp>
      <p:sp>
        <p:nvSpPr>
          <p:cNvPr id="7" name="文本框 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8"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7. </a:t>
            </a:r>
            <a:r>
              <a:rPr lang="zh-CN" altLang="en-US" dirty="0" smtClean="0">
                <a:solidFill>
                  <a:srgbClr val="C00000"/>
                </a:solidFill>
                <a:latin typeface="微软雅黑" panose="020B0503020204020204" pitchFamily="34" charset="-122"/>
                <a:ea typeface="微软雅黑" panose="020B0503020204020204" pitchFamily="34" charset="-122"/>
              </a:rPr>
              <a:t>课题研究内容</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417469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矩形 1"/>
          <p:cNvSpPr>
            <a:spLocks noChangeArrowheads="1"/>
          </p:cNvSpPr>
          <p:nvPr/>
        </p:nvSpPr>
        <p:spPr bwMode="auto">
          <a:xfrm>
            <a:off x="652374" y="1877179"/>
            <a:ext cx="7837202" cy="4080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eaLnBrk="1" hangingPunct="1">
              <a:lnSpc>
                <a:spcPts val="2300"/>
              </a:lnSpc>
              <a:spcAft>
                <a:spcPts val="1200"/>
              </a:spcAft>
            </a:pPr>
            <a:r>
              <a:rPr lang="zh-CN" altLang="en-US" sz="1600" b="1" dirty="0" smtClean="0">
                <a:solidFill>
                  <a:srgbClr val="265F92"/>
                </a:solidFill>
                <a:latin typeface="宋体" panose="02010600030101010101" pitchFamily="2" charset="-122"/>
              </a:rPr>
              <a:t>案例：</a:t>
            </a:r>
            <a:r>
              <a:rPr lang="zh-CN" altLang="en-US" sz="1600" b="1" dirty="0" smtClean="0">
                <a:latin typeface="宋体" panose="02010600030101010101" pitchFamily="2" charset="-122"/>
              </a:rPr>
              <a:t>“</a:t>
            </a:r>
            <a:r>
              <a:rPr lang="zh-CN" altLang="en-US" sz="1600" b="1" dirty="0">
                <a:latin typeface="宋体" panose="02010600030101010101" pitchFamily="2" charset="-122"/>
              </a:rPr>
              <a:t>江苏省职业教育教师培养模式创新研究”课题研究</a:t>
            </a:r>
            <a:r>
              <a:rPr lang="zh-CN" altLang="en-US" sz="1600" b="1" dirty="0" smtClean="0">
                <a:latin typeface="宋体" panose="02010600030101010101" pitchFamily="2" charset="-122"/>
              </a:rPr>
              <a:t>内容</a:t>
            </a:r>
            <a:endParaRPr lang="zh-CN" altLang="en-US" sz="1600" dirty="0">
              <a:latin typeface="宋体" panose="02010600030101010101" pitchFamily="2" charset="-122"/>
            </a:endParaRPr>
          </a:p>
          <a:p>
            <a:pPr indent="457200" eaLnBrk="1" hangingPunct="1">
              <a:lnSpc>
                <a:spcPts val="2300"/>
              </a:lnSpc>
            </a:pPr>
            <a:r>
              <a:rPr lang="zh-CN" altLang="en-US" sz="1600" b="1" dirty="0">
                <a:latin typeface="宋体" panose="02010600030101010101" pitchFamily="2" charset="-122"/>
              </a:rPr>
              <a:t>（</a:t>
            </a:r>
            <a:r>
              <a:rPr lang="en-US" altLang="zh-CN" sz="1600" b="1" dirty="0">
                <a:latin typeface="宋体" panose="02010600030101010101" pitchFamily="2" charset="-122"/>
              </a:rPr>
              <a:t>1</a:t>
            </a:r>
            <a:r>
              <a:rPr lang="zh-CN" altLang="en-US" sz="1600" b="1" dirty="0">
                <a:latin typeface="宋体" panose="02010600030101010101" pitchFamily="2" charset="-122"/>
              </a:rPr>
              <a:t>）江苏省职业教育师资队伍现状及未来需求分析</a:t>
            </a:r>
            <a:endParaRPr lang="zh-CN" altLang="en-US" sz="1600" dirty="0">
              <a:latin typeface="宋体" panose="02010600030101010101" pitchFamily="2" charset="-122"/>
            </a:endParaRPr>
          </a:p>
          <a:p>
            <a:pPr indent="457200" eaLnBrk="1" hangingPunct="1">
              <a:lnSpc>
                <a:spcPts val="2300"/>
              </a:lnSpc>
            </a:pPr>
            <a:r>
              <a:rPr lang="zh-CN" altLang="en-US" sz="1600" dirty="0">
                <a:latin typeface="宋体" panose="02010600030101010101" pitchFamily="2" charset="-122"/>
              </a:rPr>
              <a:t>通过对全省教育行政管理部门、职业院校调研，分层次、分类别、分专业的掌握当前江苏省职业教育师资队伍的现状（数量和质量），预测未来一段时间江苏省职业教育发展对职业教育教师的需求趋势。</a:t>
            </a:r>
            <a:endParaRPr lang="zh-CN" altLang="en-US" sz="1600" b="1" dirty="0">
              <a:latin typeface="宋体" panose="02010600030101010101" pitchFamily="2" charset="-122"/>
            </a:endParaRPr>
          </a:p>
          <a:p>
            <a:pPr indent="457200" eaLnBrk="1" hangingPunct="1">
              <a:lnSpc>
                <a:spcPts val="2300"/>
              </a:lnSpc>
            </a:pPr>
            <a:r>
              <a:rPr lang="zh-CN" altLang="en-US" sz="1600" b="1" dirty="0">
                <a:latin typeface="宋体" panose="02010600030101010101" pitchFamily="2" charset="-122"/>
              </a:rPr>
              <a:t>（</a:t>
            </a:r>
            <a:r>
              <a:rPr lang="en-US" altLang="zh-CN" sz="1600" b="1" dirty="0">
                <a:latin typeface="宋体" panose="02010600030101010101" pitchFamily="2" charset="-122"/>
              </a:rPr>
              <a:t>2</a:t>
            </a:r>
            <a:r>
              <a:rPr lang="zh-CN" altLang="en-US" sz="1600" b="1" dirty="0">
                <a:latin typeface="宋体" panose="02010600030101010101" pitchFamily="2" charset="-122"/>
              </a:rPr>
              <a:t>）既有职业教育教师培养模式的现状以及存在的问题分析</a:t>
            </a:r>
            <a:endParaRPr lang="zh-CN" altLang="en-US" sz="1600" dirty="0">
              <a:latin typeface="宋体" panose="02010600030101010101" pitchFamily="2" charset="-122"/>
            </a:endParaRPr>
          </a:p>
          <a:p>
            <a:pPr indent="457200" eaLnBrk="1" hangingPunct="1">
              <a:lnSpc>
                <a:spcPts val="2300"/>
              </a:lnSpc>
            </a:pPr>
            <a:r>
              <a:rPr lang="zh-CN" altLang="en-US" sz="1600" dirty="0">
                <a:latin typeface="宋体" panose="02010600030101010101" pitchFamily="2" charset="-122"/>
              </a:rPr>
              <a:t>历史的看，经过过去这么多年的探索和发展，我们国家已经形成了比较固定的职业教育教师培养模式，这个模式为中国的职业教育发展输送了大量的合格的职业学校教师。但是随着经济社会和职业教育本身的发展，他可能也出现了一些问题。</a:t>
            </a:r>
            <a:endParaRPr lang="zh-CN" altLang="en-US" sz="1600" b="1" dirty="0">
              <a:latin typeface="宋体" panose="02010600030101010101" pitchFamily="2" charset="-122"/>
            </a:endParaRPr>
          </a:p>
          <a:p>
            <a:pPr indent="457200" eaLnBrk="1" hangingPunct="1">
              <a:lnSpc>
                <a:spcPts val="2300"/>
              </a:lnSpc>
            </a:pPr>
            <a:r>
              <a:rPr lang="zh-CN" altLang="en-US" sz="1600" b="1" dirty="0">
                <a:latin typeface="宋体" panose="02010600030101010101" pitchFamily="2" charset="-122"/>
              </a:rPr>
              <a:t>（</a:t>
            </a:r>
            <a:r>
              <a:rPr lang="en-US" altLang="zh-CN" sz="1600" b="1" dirty="0">
                <a:latin typeface="宋体" panose="02010600030101010101" pitchFamily="2" charset="-122"/>
              </a:rPr>
              <a:t>3</a:t>
            </a:r>
            <a:r>
              <a:rPr lang="zh-CN" altLang="en-US" sz="1600" b="1" dirty="0">
                <a:latin typeface="宋体" panose="02010600030101010101" pitchFamily="2" charset="-122"/>
              </a:rPr>
              <a:t>）美、德、日三国职业教育教师培养模式的比较分析</a:t>
            </a:r>
            <a:endParaRPr lang="zh-CN" altLang="en-US" sz="1600" dirty="0">
              <a:latin typeface="宋体" panose="02010600030101010101" pitchFamily="2" charset="-122"/>
            </a:endParaRPr>
          </a:p>
          <a:p>
            <a:pPr indent="457200" eaLnBrk="1" hangingPunct="1">
              <a:lnSpc>
                <a:spcPts val="2300"/>
              </a:lnSpc>
            </a:pPr>
            <a:r>
              <a:rPr lang="zh-CN" altLang="en-US" sz="1600" dirty="0">
                <a:latin typeface="宋体" panose="02010600030101010101" pitchFamily="2" charset="-122"/>
              </a:rPr>
              <a:t>选择经济发达、职业教育发展有特色的美、德、日等国家，提炼这些国家职业教育教师培养模式，比较中国与上述国家在职业教育教师培养模式方面的异同、优劣、得失</a:t>
            </a:r>
            <a:r>
              <a:rPr lang="zh-CN" altLang="en-US" sz="1600" dirty="0" smtClean="0">
                <a:latin typeface="宋体" panose="02010600030101010101" pitchFamily="2" charset="-122"/>
              </a:rPr>
              <a:t>。</a:t>
            </a:r>
            <a:endParaRPr lang="zh-CN" altLang="en-US" sz="1600" dirty="0">
              <a:latin typeface="宋体" panose="02010600030101010101" pitchFamily="2" charset="-122"/>
            </a:endParaRPr>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8"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7. </a:t>
            </a:r>
            <a:r>
              <a:rPr lang="zh-CN" altLang="en-US" dirty="0" smtClean="0">
                <a:solidFill>
                  <a:srgbClr val="C00000"/>
                </a:solidFill>
                <a:latin typeface="微软雅黑" panose="020B0503020204020204" pitchFamily="34" charset="-122"/>
                <a:ea typeface="微软雅黑" panose="020B0503020204020204" pitchFamily="34" charset="-122"/>
              </a:rPr>
              <a:t>课题研究内容</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735468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矩形 1"/>
          <p:cNvSpPr>
            <a:spLocks noChangeArrowheads="1"/>
          </p:cNvSpPr>
          <p:nvPr/>
        </p:nvSpPr>
        <p:spPr bwMode="auto">
          <a:xfrm>
            <a:off x="652374" y="1877179"/>
            <a:ext cx="7837202" cy="4041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eaLnBrk="1" hangingPunct="1">
              <a:lnSpc>
                <a:spcPts val="2300"/>
              </a:lnSpc>
              <a:spcAft>
                <a:spcPts val="1200"/>
              </a:spcAft>
            </a:pPr>
            <a:r>
              <a:rPr lang="zh-CN" altLang="en-US" sz="1600" b="1" dirty="0" smtClean="0">
                <a:solidFill>
                  <a:srgbClr val="265F92"/>
                </a:solidFill>
                <a:latin typeface="宋体" panose="02010600030101010101" pitchFamily="2" charset="-122"/>
              </a:rPr>
              <a:t>案例：</a:t>
            </a:r>
            <a:r>
              <a:rPr lang="zh-CN" altLang="en-US" sz="1600" b="1" dirty="0" smtClean="0">
                <a:latin typeface="宋体" panose="02010600030101010101" pitchFamily="2" charset="-122"/>
              </a:rPr>
              <a:t>“</a:t>
            </a:r>
            <a:r>
              <a:rPr lang="zh-CN" altLang="en-US" sz="1600" b="1" dirty="0">
                <a:latin typeface="宋体" panose="02010600030101010101" pitchFamily="2" charset="-122"/>
              </a:rPr>
              <a:t>江苏省职业教育教师培养模式创新研究”课题研究</a:t>
            </a:r>
            <a:r>
              <a:rPr lang="zh-CN" altLang="en-US" sz="1600" b="1" dirty="0" smtClean="0">
                <a:latin typeface="宋体" panose="02010600030101010101" pitchFamily="2" charset="-122"/>
              </a:rPr>
              <a:t>内容</a:t>
            </a:r>
            <a:endParaRPr lang="zh-CN" altLang="en-US" sz="1600" dirty="0">
              <a:latin typeface="宋体" panose="02010600030101010101" pitchFamily="2" charset="-122"/>
            </a:endParaRPr>
          </a:p>
          <a:p>
            <a:pPr indent="457200" eaLnBrk="1" hangingPunct="1">
              <a:lnSpc>
                <a:spcPts val="2300"/>
              </a:lnSpc>
            </a:pPr>
            <a:r>
              <a:rPr lang="zh-CN" altLang="en-US" sz="1600" b="1" dirty="0" smtClean="0">
                <a:latin typeface="宋体" panose="02010600030101010101" pitchFamily="2" charset="-122"/>
              </a:rPr>
              <a:t>（</a:t>
            </a:r>
            <a:r>
              <a:rPr lang="en-US" altLang="zh-CN" sz="1600" b="1" dirty="0">
                <a:latin typeface="宋体" panose="02010600030101010101" pitchFamily="2" charset="-122"/>
              </a:rPr>
              <a:t>4</a:t>
            </a:r>
            <a:r>
              <a:rPr lang="zh-CN" altLang="en-US" sz="1600" b="1" dirty="0">
                <a:latin typeface="宋体" panose="02010600030101010101" pitchFamily="2" charset="-122"/>
              </a:rPr>
              <a:t>）江苏省职业教育教师专业标准的研制</a:t>
            </a:r>
            <a:endParaRPr lang="zh-CN" altLang="en-US" sz="1600" dirty="0">
              <a:latin typeface="宋体" panose="02010600030101010101" pitchFamily="2" charset="-122"/>
            </a:endParaRPr>
          </a:p>
          <a:p>
            <a:pPr indent="457200" eaLnBrk="1" hangingPunct="1">
              <a:lnSpc>
                <a:spcPts val="2300"/>
              </a:lnSpc>
            </a:pPr>
            <a:r>
              <a:rPr lang="zh-CN" altLang="en-US" sz="1600" dirty="0">
                <a:latin typeface="宋体" panose="02010600030101010101" pitchFamily="2" charset="-122"/>
              </a:rPr>
              <a:t>在调研和比较分析的基础上，制定江苏省职业教育教师专业标准（知识结构、能力结构和素质结构等）。参照</a:t>
            </a:r>
            <a:r>
              <a:rPr lang="en-US" altLang="zh-CN" sz="1600" dirty="0">
                <a:latin typeface="宋体" panose="02010600030101010101" pitchFamily="2" charset="-122"/>
              </a:rPr>
              <a:t>2013</a:t>
            </a:r>
            <a:r>
              <a:rPr lang="zh-CN" altLang="en-US" sz="1600" dirty="0">
                <a:latin typeface="宋体" panose="02010600030101010101" pitchFamily="2" charset="-122"/>
              </a:rPr>
              <a:t>年</a:t>
            </a:r>
            <a:r>
              <a:rPr lang="en-US" altLang="zh-CN" sz="1600" dirty="0">
                <a:latin typeface="宋体" panose="02010600030101010101" pitchFamily="2" charset="-122"/>
              </a:rPr>
              <a:t>9</a:t>
            </a:r>
            <a:r>
              <a:rPr lang="zh-CN" altLang="en-US" sz="1600" dirty="0">
                <a:latin typeface="宋体" panose="02010600030101010101" pitchFamily="2" charset="-122"/>
              </a:rPr>
              <a:t>月</a:t>
            </a:r>
            <a:r>
              <a:rPr lang="en-US" altLang="zh-CN" sz="1600" dirty="0">
                <a:latin typeface="宋体" panose="02010600030101010101" pitchFamily="2" charset="-122"/>
              </a:rPr>
              <a:t>20</a:t>
            </a:r>
            <a:r>
              <a:rPr lang="zh-CN" altLang="en-US" sz="1600" dirty="0">
                <a:latin typeface="宋体" panose="02010600030101010101" pitchFamily="2" charset="-122"/>
              </a:rPr>
              <a:t>号印发的</a:t>
            </a:r>
            <a:r>
              <a:rPr lang="en-US" altLang="zh-CN" sz="1600" b="1" dirty="0">
                <a:latin typeface="宋体" panose="02010600030101010101" pitchFamily="2" charset="-122"/>
              </a:rPr>
              <a:t>《</a:t>
            </a:r>
            <a:r>
              <a:rPr lang="zh-CN" altLang="en-US" sz="1600" b="1" dirty="0">
                <a:latin typeface="宋体" panose="02010600030101010101" pitchFamily="2" charset="-122"/>
              </a:rPr>
              <a:t>中等职业学校教师专业标准（试行）</a:t>
            </a:r>
            <a:r>
              <a:rPr lang="en-US" altLang="zh-CN" sz="1600" b="1" dirty="0">
                <a:latin typeface="宋体" panose="02010600030101010101" pitchFamily="2" charset="-122"/>
              </a:rPr>
              <a:t>》</a:t>
            </a:r>
            <a:r>
              <a:rPr lang="zh-CN" altLang="en-US" sz="1600" b="1" dirty="0">
                <a:latin typeface="宋体" panose="02010600030101010101" pitchFamily="2" charset="-122"/>
              </a:rPr>
              <a:t>包括三个维度</a:t>
            </a:r>
            <a:r>
              <a:rPr lang="en-US" altLang="zh-CN" sz="1600" b="1" dirty="0">
                <a:latin typeface="宋体" panose="02010600030101010101" pitchFamily="2" charset="-122"/>
              </a:rPr>
              <a:t>15</a:t>
            </a:r>
            <a:r>
              <a:rPr lang="zh-CN" altLang="en-US" sz="1600" b="1" dirty="0">
                <a:latin typeface="宋体" panose="02010600030101010101" pitchFamily="2" charset="-122"/>
              </a:rPr>
              <a:t>个领域</a:t>
            </a:r>
            <a:r>
              <a:rPr lang="en-US" altLang="zh-CN" sz="1600" b="1" dirty="0">
                <a:latin typeface="宋体" panose="02010600030101010101" pitchFamily="2" charset="-122"/>
              </a:rPr>
              <a:t>60</a:t>
            </a:r>
            <a:r>
              <a:rPr lang="zh-CN" altLang="en-US" sz="1600" b="1" dirty="0">
                <a:latin typeface="宋体" panose="02010600030101010101" pitchFamily="2" charset="-122"/>
              </a:rPr>
              <a:t>个基本要求。</a:t>
            </a:r>
          </a:p>
          <a:p>
            <a:pPr indent="457200" eaLnBrk="1" hangingPunct="1">
              <a:lnSpc>
                <a:spcPts val="2300"/>
              </a:lnSpc>
            </a:pPr>
            <a:r>
              <a:rPr lang="zh-CN" altLang="en-US" sz="1600" b="1" dirty="0">
                <a:latin typeface="宋体" panose="02010600030101010101" pitchFamily="2" charset="-122"/>
              </a:rPr>
              <a:t>（</a:t>
            </a:r>
            <a:r>
              <a:rPr lang="en-US" altLang="zh-CN" sz="1600" b="1" dirty="0">
                <a:latin typeface="宋体" panose="02010600030101010101" pitchFamily="2" charset="-122"/>
              </a:rPr>
              <a:t>5</a:t>
            </a:r>
            <a:r>
              <a:rPr lang="zh-CN" altLang="en-US" sz="1600" b="1" dirty="0">
                <a:latin typeface="宋体" panose="02010600030101010101" pitchFamily="2" charset="-122"/>
              </a:rPr>
              <a:t>）江苏省职业教育教师培养方案的制定</a:t>
            </a:r>
            <a:r>
              <a:rPr lang="en-US" altLang="zh-CN" sz="1600" b="1" dirty="0">
                <a:latin typeface="宋体" panose="02010600030101010101" pitchFamily="2" charset="-122"/>
              </a:rPr>
              <a:t>——</a:t>
            </a:r>
            <a:r>
              <a:rPr lang="zh-CN" altLang="en-US" sz="1600" b="1" dirty="0">
                <a:latin typeface="宋体" panose="02010600030101010101" pitchFamily="2" charset="-122"/>
              </a:rPr>
              <a:t>以若干个专业为例</a:t>
            </a:r>
            <a:endParaRPr lang="zh-CN" altLang="en-US" sz="1600" dirty="0">
              <a:latin typeface="宋体" panose="02010600030101010101" pitchFamily="2" charset="-122"/>
            </a:endParaRPr>
          </a:p>
          <a:p>
            <a:pPr indent="457200" eaLnBrk="1" hangingPunct="1">
              <a:lnSpc>
                <a:spcPts val="2300"/>
              </a:lnSpc>
            </a:pPr>
            <a:r>
              <a:rPr lang="zh-CN" altLang="en-US" sz="1600" dirty="0">
                <a:latin typeface="宋体" panose="02010600030101010101" pitchFamily="2" charset="-122"/>
              </a:rPr>
              <a:t>根据职业教育教师专业标准，确定江苏省职业教育教师培养模式改革改革试点单位，选择若干专业制定新的江苏省职业教育教师的培养方案，包括培养目标、课程方案、课时安排、教学方式、实习实训、教育评价等内容。</a:t>
            </a:r>
            <a:endParaRPr lang="zh-CN" altLang="en-US" sz="1600" b="1" dirty="0">
              <a:latin typeface="宋体" panose="02010600030101010101" pitchFamily="2" charset="-122"/>
            </a:endParaRPr>
          </a:p>
          <a:p>
            <a:pPr indent="457200" eaLnBrk="1" hangingPunct="1">
              <a:lnSpc>
                <a:spcPts val="2300"/>
              </a:lnSpc>
            </a:pPr>
            <a:r>
              <a:rPr lang="zh-CN" altLang="en-US" sz="1600" b="1" dirty="0">
                <a:latin typeface="宋体" panose="02010600030101010101" pitchFamily="2" charset="-122"/>
              </a:rPr>
              <a:t>（</a:t>
            </a:r>
            <a:r>
              <a:rPr lang="en-US" altLang="zh-CN" sz="1600" b="1" dirty="0">
                <a:latin typeface="宋体" panose="02010600030101010101" pitchFamily="2" charset="-122"/>
              </a:rPr>
              <a:t>6</a:t>
            </a:r>
            <a:r>
              <a:rPr lang="zh-CN" altLang="en-US" sz="1600" b="1" dirty="0">
                <a:latin typeface="宋体" panose="02010600030101010101" pitchFamily="2" charset="-122"/>
              </a:rPr>
              <a:t>）“四位一体”职业教育教师协同培养模式的内容</a:t>
            </a:r>
            <a:endParaRPr lang="zh-CN" altLang="en-US" sz="1600" dirty="0">
              <a:latin typeface="宋体" panose="02010600030101010101" pitchFamily="2" charset="-122"/>
            </a:endParaRPr>
          </a:p>
          <a:p>
            <a:pPr indent="457200" eaLnBrk="1" hangingPunct="1">
              <a:lnSpc>
                <a:spcPts val="2300"/>
              </a:lnSpc>
            </a:pPr>
            <a:r>
              <a:rPr lang="zh-CN" altLang="en-US" sz="1600" dirty="0">
                <a:latin typeface="宋体" panose="02010600030101010101" pitchFamily="2" charset="-122"/>
              </a:rPr>
              <a:t>以江苏理工学院为例，构建政府、高校、企业、职业院校“四位一体”的职业教育教师协同培养模式的主要内容。</a:t>
            </a:r>
          </a:p>
          <a:p>
            <a:pPr indent="457200" algn="just" eaLnBrk="1" hangingPunct="1">
              <a:lnSpc>
                <a:spcPts val="2300"/>
              </a:lnSpc>
            </a:pPr>
            <a:endParaRPr lang="zh-CN" altLang="en-US" sz="1600" dirty="0">
              <a:latin typeface="宋体" panose="02010600030101010101" pitchFamily="2" charset="-122"/>
            </a:endParaRPr>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8"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7. </a:t>
            </a:r>
            <a:r>
              <a:rPr lang="zh-CN" altLang="en-US" dirty="0" smtClean="0">
                <a:solidFill>
                  <a:srgbClr val="C00000"/>
                </a:solidFill>
                <a:latin typeface="微软雅黑" panose="020B0503020204020204" pitchFamily="34" charset="-122"/>
                <a:ea typeface="微软雅黑" panose="020B0503020204020204" pitchFamily="34" charset="-122"/>
              </a:rPr>
              <a:t>课题研究内容</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6623442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1"/>
          <p:cNvSpPr>
            <a:spLocks noChangeArrowheads="1"/>
          </p:cNvSpPr>
          <p:nvPr/>
        </p:nvSpPr>
        <p:spPr bwMode="auto">
          <a:xfrm>
            <a:off x="596153" y="1826928"/>
            <a:ext cx="7606553" cy="42216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eaLnBrk="1" hangingPunct="1">
              <a:lnSpc>
                <a:spcPts val="2300"/>
              </a:lnSpc>
            </a:pPr>
            <a:r>
              <a:rPr lang="zh-CN" altLang="en-US" sz="1600" b="1" dirty="0" smtClean="0">
                <a:latin typeface="+mn-ea"/>
                <a:ea typeface="+mn-ea"/>
              </a:rPr>
              <a:t>案例：</a:t>
            </a:r>
            <a:r>
              <a:rPr lang="en-US" altLang="zh-CN" sz="1600" b="1" dirty="0" smtClean="0">
                <a:latin typeface="+mn-ea"/>
                <a:ea typeface="+mn-ea"/>
              </a:rPr>
              <a:t> </a:t>
            </a:r>
            <a:r>
              <a:rPr lang="zh-CN" altLang="en-US" sz="1600" b="1" dirty="0" smtClean="0">
                <a:latin typeface="+mn-ea"/>
                <a:ea typeface="+mn-ea"/>
              </a:rPr>
              <a:t>“</a:t>
            </a:r>
            <a:r>
              <a:rPr lang="zh-CN" altLang="en-US" sz="1600" b="1" dirty="0">
                <a:latin typeface="+mn-ea"/>
                <a:ea typeface="+mn-ea"/>
              </a:rPr>
              <a:t>中国制造</a:t>
            </a:r>
            <a:r>
              <a:rPr lang="en-US" altLang="zh-CN" sz="1600" b="1" dirty="0">
                <a:latin typeface="+mn-ea"/>
                <a:ea typeface="+mn-ea"/>
              </a:rPr>
              <a:t>2025</a:t>
            </a:r>
            <a:r>
              <a:rPr lang="zh-CN" altLang="en-US" sz="1600" b="1" dirty="0">
                <a:latin typeface="+mn-ea"/>
                <a:ea typeface="+mn-ea"/>
              </a:rPr>
              <a:t>与江苏省高技能人才队伍建设研究”课题研究</a:t>
            </a:r>
            <a:r>
              <a:rPr lang="zh-CN" altLang="en-US" sz="1600" b="1" dirty="0" smtClean="0">
                <a:latin typeface="+mn-ea"/>
                <a:ea typeface="+mn-ea"/>
              </a:rPr>
              <a:t>内容</a:t>
            </a:r>
            <a:endParaRPr lang="zh-CN" altLang="en-US" sz="1600" b="1" dirty="0">
              <a:latin typeface="+mn-ea"/>
              <a:ea typeface="+mn-ea"/>
            </a:endParaRPr>
          </a:p>
          <a:p>
            <a:pPr indent="457200" eaLnBrk="1" hangingPunct="1">
              <a:lnSpc>
                <a:spcPts val="2300"/>
              </a:lnSpc>
            </a:pPr>
            <a:r>
              <a:rPr lang="zh-CN" altLang="en-US" sz="1600" b="1" dirty="0" smtClean="0">
                <a:latin typeface="+mn-ea"/>
                <a:ea typeface="+mn-ea"/>
              </a:rPr>
              <a:t>一</a:t>
            </a:r>
            <a:r>
              <a:rPr lang="zh-CN" altLang="en-US" sz="1600" b="1" dirty="0">
                <a:latin typeface="+mn-ea"/>
                <a:ea typeface="+mn-ea"/>
              </a:rPr>
              <a:t>、中国制造</a:t>
            </a:r>
            <a:r>
              <a:rPr lang="en-US" altLang="zh-CN" sz="1600" b="1" dirty="0">
                <a:latin typeface="+mn-ea"/>
                <a:ea typeface="+mn-ea"/>
              </a:rPr>
              <a:t>2025——</a:t>
            </a:r>
            <a:r>
              <a:rPr lang="zh-CN" altLang="en-US" sz="1600" b="1" dirty="0">
                <a:latin typeface="+mn-ea"/>
                <a:ea typeface="+mn-ea"/>
              </a:rPr>
              <a:t>打造具有国际竞争力的制造业</a:t>
            </a:r>
            <a:endParaRPr lang="zh-CN" altLang="en-US" sz="1600" dirty="0">
              <a:latin typeface="+mn-ea"/>
              <a:ea typeface="+mn-ea"/>
            </a:endParaRPr>
          </a:p>
          <a:p>
            <a:pPr indent="457200" eaLnBrk="1" hangingPunct="1">
              <a:lnSpc>
                <a:spcPts val="2300"/>
              </a:lnSpc>
            </a:pPr>
            <a:r>
              <a:rPr lang="zh-CN" altLang="en-US" sz="1600" dirty="0">
                <a:latin typeface="+mn-ea"/>
                <a:ea typeface="+mn-ea"/>
              </a:rPr>
              <a:t>（一）改革开放以来我国制造业发展历程简析</a:t>
            </a:r>
          </a:p>
          <a:p>
            <a:pPr indent="457200" eaLnBrk="1" hangingPunct="1">
              <a:lnSpc>
                <a:spcPts val="2300"/>
              </a:lnSpc>
            </a:pPr>
            <a:r>
              <a:rPr lang="zh-CN" altLang="en-US" sz="1600" dirty="0">
                <a:latin typeface="+mn-ea"/>
                <a:ea typeface="+mn-ea"/>
              </a:rPr>
              <a:t>（二）</a:t>
            </a:r>
            <a:r>
              <a:rPr lang="en-US" altLang="zh-CN" sz="1600" dirty="0">
                <a:latin typeface="+mn-ea"/>
                <a:ea typeface="+mn-ea"/>
              </a:rPr>
              <a:t>《</a:t>
            </a:r>
            <a:r>
              <a:rPr lang="zh-CN" altLang="en-US" sz="1600" dirty="0">
                <a:latin typeface="+mn-ea"/>
                <a:ea typeface="+mn-ea"/>
              </a:rPr>
              <a:t>中国制造</a:t>
            </a:r>
            <a:r>
              <a:rPr lang="en-US" altLang="zh-CN" sz="1600" dirty="0">
                <a:latin typeface="+mn-ea"/>
                <a:ea typeface="+mn-ea"/>
              </a:rPr>
              <a:t>2025》</a:t>
            </a:r>
            <a:r>
              <a:rPr lang="zh-CN" altLang="en-US" sz="1600" dirty="0">
                <a:latin typeface="+mn-ea"/>
                <a:ea typeface="+mn-ea"/>
              </a:rPr>
              <a:t>的诞生背景及时代意义</a:t>
            </a:r>
          </a:p>
          <a:p>
            <a:pPr indent="457200" eaLnBrk="1" hangingPunct="1">
              <a:lnSpc>
                <a:spcPts val="2300"/>
              </a:lnSpc>
            </a:pPr>
            <a:r>
              <a:rPr lang="zh-CN" altLang="en-US" sz="1600" dirty="0">
                <a:latin typeface="+mn-ea"/>
                <a:ea typeface="+mn-ea"/>
              </a:rPr>
              <a:t>（三）</a:t>
            </a:r>
            <a:r>
              <a:rPr lang="en-US" altLang="zh-CN" sz="1600" dirty="0">
                <a:latin typeface="+mn-ea"/>
                <a:ea typeface="+mn-ea"/>
              </a:rPr>
              <a:t>《</a:t>
            </a:r>
            <a:r>
              <a:rPr lang="zh-CN" altLang="en-US" sz="1600" dirty="0">
                <a:latin typeface="+mn-ea"/>
                <a:ea typeface="+mn-ea"/>
              </a:rPr>
              <a:t>中国制造</a:t>
            </a:r>
            <a:r>
              <a:rPr lang="en-US" altLang="zh-CN" sz="1600" dirty="0">
                <a:latin typeface="+mn-ea"/>
                <a:ea typeface="+mn-ea"/>
              </a:rPr>
              <a:t>2025》</a:t>
            </a:r>
            <a:r>
              <a:rPr lang="zh-CN" altLang="en-US" sz="1600" dirty="0">
                <a:latin typeface="+mn-ea"/>
                <a:ea typeface="+mn-ea"/>
              </a:rPr>
              <a:t>的主要内容及实现路径</a:t>
            </a:r>
            <a:endParaRPr lang="zh-CN" altLang="en-US" sz="1600" b="1" dirty="0">
              <a:latin typeface="+mn-ea"/>
              <a:ea typeface="+mn-ea"/>
            </a:endParaRPr>
          </a:p>
          <a:p>
            <a:pPr indent="457200" eaLnBrk="1" hangingPunct="1">
              <a:lnSpc>
                <a:spcPts val="2300"/>
              </a:lnSpc>
            </a:pPr>
            <a:r>
              <a:rPr lang="zh-CN" altLang="en-US" sz="1600" b="1" dirty="0">
                <a:latin typeface="+mn-ea"/>
                <a:ea typeface="+mn-ea"/>
              </a:rPr>
              <a:t>二、制造强国战略背景下的高技能人才培养</a:t>
            </a:r>
            <a:endParaRPr lang="zh-CN" altLang="en-US" sz="1600" dirty="0">
              <a:latin typeface="+mn-ea"/>
              <a:ea typeface="+mn-ea"/>
            </a:endParaRPr>
          </a:p>
          <a:p>
            <a:pPr indent="457200" eaLnBrk="1" hangingPunct="1">
              <a:lnSpc>
                <a:spcPts val="2300"/>
              </a:lnSpc>
            </a:pPr>
            <a:r>
              <a:rPr lang="zh-CN" altLang="en-US" sz="1600" dirty="0">
                <a:latin typeface="+mn-ea"/>
                <a:ea typeface="+mn-ea"/>
              </a:rPr>
              <a:t>（一）制造强国战略背景下高技能人才的内涵与定位</a:t>
            </a:r>
          </a:p>
          <a:p>
            <a:pPr indent="457200" eaLnBrk="1" hangingPunct="1">
              <a:lnSpc>
                <a:spcPts val="2300"/>
              </a:lnSpc>
            </a:pPr>
            <a:r>
              <a:rPr lang="zh-CN" altLang="en-US" sz="1600" dirty="0">
                <a:latin typeface="+mn-ea"/>
                <a:ea typeface="+mn-ea"/>
              </a:rPr>
              <a:t>（二）改革开放以来我国高技能人才培养历程简析</a:t>
            </a:r>
          </a:p>
          <a:p>
            <a:pPr indent="457200" eaLnBrk="1" hangingPunct="1">
              <a:lnSpc>
                <a:spcPts val="2300"/>
              </a:lnSpc>
            </a:pPr>
            <a:r>
              <a:rPr lang="zh-CN" altLang="en-US" sz="1600" dirty="0">
                <a:latin typeface="+mn-ea"/>
                <a:ea typeface="+mn-ea"/>
              </a:rPr>
              <a:t>（三）制造强国战略背景下高技能人才的培养路径</a:t>
            </a:r>
            <a:endParaRPr lang="zh-CN" altLang="en-US" sz="1600" b="1" dirty="0">
              <a:latin typeface="+mn-ea"/>
              <a:ea typeface="+mn-ea"/>
            </a:endParaRPr>
          </a:p>
          <a:p>
            <a:pPr indent="457200" eaLnBrk="1" hangingPunct="1">
              <a:lnSpc>
                <a:spcPts val="2300"/>
              </a:lnSpc>
            </a:pPr>
            <a:r>
              <a:rPr lang="zh-CN" altLang="en-US" sz="1600" b="1" dirty="0">
                <a:latin typeface="+mn-ea"/>
                <a:ea typeface="+mn-ea"/>
              </a:rPr>
              <a:t>三、江苏省制造业发展与高技能人才队伍建设</a:t>
            </a:r>
            <a:endParaRPr lang="zh-CN" altLang="en-US" sz="1600" dirty="0">
              <a:latin typeface="+mn-ea"/>
              <a:ea typeface="+mn-ea"/>
            </a:endParaRPr>
          </a:p>
          <a:p>
            <a:pPr indent="457200" eaLnBrk="1" hangingPunct="1">
              <a:lnSpc>
                <a:spcPts val="2300"/>
              </a:lnSpc>
            </a:pPr>
            <a:r>
              <a:rPr lang="zh-CN" altLang="en-US" sz="1600" dirty="0">
                <a:latin typeface="+mn-ea"/>
                <a:ea typeface="+mn-ea"/>
              </a:rPr>
              <a:t>（一）改革开放以来江苏制造业发展的历程、现状与特点</a:t>
            </a:r>
          </a:p>
          <a:p>
            <a:pPr indent="457200" eaLnBrk="1" hangingPunct="1">
              <a:lnSpc>
                <a:spcPts val="2300"/>
              </a:lnSpc>
            </a:pPr>
            <a:r>
              <a:rPr lang="zh-CN" altLang="en-US" sz="1600" dirty="0">
                <a:latin typeface="+mn-ea"/>
                <a:ea typeface="+mn-ea"/>
              </a:rPr>
              <a:t>（二）新时期江苏省制造业发展的机遇与挑战</a:t>
            </a:r>
          </a:p>
          <a:p>
            <a:pPr indent="457200" eaLnBrk="1" hangingPunct="1">
              <a:lnSpc>
                <a:spcPts val="2300"/>
              </a:lnSpc>
            </a:pPr>
            <a:r>
              <a:rPr lang="zh-CN" altLang="en-US" sz="1600" dirty="0">
                <a:latin typeface="+mn-ea"/>
                <a:ea typeface="+mn-ea"/>
              </a:rPr>
              <a:t>（三）江苏省制造业发展与高技能人才队伍建设的关系</a:t>
            </a:r>
          </a:p>
          <a:p>
            <a:pPr indent="457200" eaLnBrk="1" hangingPunct="1">
              <a:lnSpc>
                <a:spcPts val="2300"/>
              </a:lnSpc>
            </a:pPr>
            <a:r>
              <a:rPr lang="zh-CN" altLang="en-US" sz="1600" dirty="0">
                <a:latin typeface="+mn-ea"/>
                <a:ea typeface="+mn-ea"/>
              </a:rPr>
              <a:t>（四）服务“江苏制造</a:t>
            </a:r>
            <a:r>
              <a:rPr lang="en-US" altLang="zh-CN" sz="1600" dirty="0">
                <a:latin typeface="+mn-ea"/>
                <a:ea typeface="+mn-ea"/>
              </a:rPr>
              <a:t>2025”——</a:t>
            </a:r>
            <a:r>
              <a:rPr lang="zh-CN" altLang="en-US" sz="1600" dirty="0">
                <a:latin typeface="+mn-ea"/>
                <a:ea typeface="+mn-ea"/>
              </a:rPr>
              <a:t>江苏高技能人才队伍建设的现实</a:t>
            </a:r>
            <a:r>
              <a:rPr lang="zh-CN" altLang="en-US" sz="1600" dirty="0" smtClean="0">
                <a:latin typeface="+mn-ea"/>
                <a:ea typeface="+mn-ea"/>
              </a:rPr>
              <a:t>路径</a:t>
            </a:r>
            <a:endParaRPr lang="zh-CN" altLang="en-US" sz="1600" dirty="0">
              <a:latin typeface="+mn-ea"/>
              <a:ea typeface="+mn-ea"/>
            </a:endParaRPr>
          </a:p>
        </p:txBody>
      </p:sp>
      <p:sp>
        <p:nvSpPr>
          <p:cNvPr id="7" name="文本框 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8"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7. </a:t>
            </a:r>
            <a:r>
              <a:rPr lang="zh-CN" altLang="en-US" dirty="0" smtClean="0">
                <a:solidFill>
                  <a:srgbClr val="C00000"/>
                </a:solidFill>
                <a:latin typeface="微软雅黑" panose="020B0503020204020204" pitchFamily="34" charset="-122"/>
                <a:ea typeface="微软雅黑" panose="020B0503020204020204" pitchFamily="34" charset="-122"/>
              </a:rPr>
              <a:t>课题研究内容</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913385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矩形 2"/>
          <p:cNvSpPr>
            <a:spLocks noChangeArrowheads="1"/>
          </p:cNvSpPr>
          <p:nvPr/>
        </p:nvSpPr>
        <p:spPr bwMode="auto">
          <a:xfrm>
            <a:off x="789383" y="1956770"/>
            <a:ext cx="7742818"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eaLnBrk="1" hangingPunct="1">
              <a:lnSpc>
                <a:spcPct val="150000"/>
              </a:lnSpc>
            </a:pPr>
            <a:r>
              <a:rPr lang="zh-CN" altLang="en-US" sz="1600" b="1" dirty="0" smtClean="0">
                <a:latin typeface="宋体" panose="02010600030101010101" pitchFamily="2" charset="-122"/>
              </a:rPr>
              <a:t>毛泽东</a:t>
            </a:r>
            <a:r>
              <a:rPr lang="zh-CN" altLang="en-US" sz="1600" b="1" dirty="0">
                <a:latin typeface="宋体" panose="02010600030101010101" pitchFamily="2" charset="-122"/>
              </a:rPr>
              <a:t>同志高度重视工作方法，</a:t>
            </a:r>
            <a:r>
              <a:rPr lang="en-US" altLang="zh-CN" sz="1600" b="1" dirty="0">
                <a:latin typeface="宋体" panose="02010600030101010101" pitchFamily="2" charset="-122"/>
              </a:rPr>
              <a:t>《</a:t>
            </a:r>
            <a:r>
              <a:rPr lang="zh-CN" altLang="en-US" sz="1600" b="1" dirty="0">
                <a:latin typeface="宋体" panose="02010600030101010101" pitchFamily="2" charset="-122"/>
              </a:rPr>
              <a:t>毛泽东选集</a:t>
            </a:r>
            <a:r>
              <a:rPr lang="en-US" altLang="zh-CN" sz="1600" b="1" dirty="0">
                <a:latin typeface="宋体" panose="02010600030101010101" pitchFamily="2" charset="-122"/>
              </a:rPr>
              <a:t>》</a:t>
            </a:r>
            <a:r>
              <a:rPr lang="zh-CN" altLang="en-US" sz="1600" b="1" dirty="0">
                <a:latin typeface="宋体" panose="02010600030101010101" pitchFamily="2" charset="-122"/>
              </a:rPr>
              <a:t>中有大量文章谈到工作方法。他在</a:t>
            </a:r>
            <a:r>
              <a:rPr lang="en-US" altLang="zh-CN" sz="1600" b="1" dirty="0">
                <a:latin typeface="宋体" panose="02010600030101010101" pitchFamily="2" charset="-122"/>
              </a:rPr>
              <a:t>《</a:t>
            </a:r>
            <a:r>
              <a:rPr lang="zh-CN" altLang="en-US" sz="1600" b="1" dirty="0">
                <a:latin typeface="宋体" panose="02010600030101010101" pitchFamily="2" charset="-122"/>
              </a:rPr>
              <a:t>关心群众生活，注意工作方法</a:t>
            </a:r>
            <a:r>
              <a:rPr lang="en-US" altLang="zh-CN" sz="1600" b="1" dirty="0">
                <a:latin typeface="宋体" panose="02010600030101010101" pitchFamily="2" charset="-122"/>
              </a:rPr>
              <a:t>》</a:t>
            </a:r>
            <a:r>
              <a:rPr lang="zh-CN" altLang="en-US" sz="1600" b="1" dirty="0">
                <a:latin typeface="宋体" panose="02010600030101010101" pitchFamily="2" charset="-122"/>
              </a:rPr>
              <a:t>中写道，“我们不但要提出任务，而且要解决完成任务的方法问题。我们的任务是过河，但是没有桥或没有船就不能过。不解决桥或船的问题，过河就是一句空话。不解决方法问题，任务也只是瞎说一顿。” “桥”和“船”就是方法。工作要讲方法，研究也要讲方法。 </a:t>
            </a:r>
          </a:p>
          <a:p>
            <a:pPr indent="457200" eaLnBrk="1" hangingPunct="1">
              <a:lnSpc>
                <a:spcPct val="150000"/>
              </a:lnSpc>
              <a:buClr>
                <a:srgbClr val="7030A0"/>
              </a:buClr>
              <a:buFont typeface="Wingdings" panose="05000000000000000000" pitchFamily="2" charset="2"/>
              <a:buNone/>
            </a:pPr>
            <a:r>
              <a:rPr lang="zh-CN" altLang="zh-CN" sz="1600" dirty="0" smtClean="0">
                <a:latin typeface="宋体" panose="02010600030101010101" pitchFamily="2" charset="-122"/>
              </a:rPr>
              <a:t>所谓</a:t>
            </a:r>
            <a:r>
              <a:rPr lang="zh-CN" altLang="zh-CN" sz="1600" dirty="0">
                <a:latin typeface="宋体" panose="02010600030101010101" pitchFamily="2" charset="-122"/>
              </a:rPr>
              <a:t>研究</a:t>
            </a:r>
            <a:r>
              <a:rPr lang="zh-CN" altLang="en-US" sz="1600" dirty="0">
                <a:latin typeface="宋体" panose="02010600030101010101" pitchFamily="2" charset="-122"/>
              </a:rPr>
              <a:t>方法</a:t>
            </a:r>
            <a:r>
              <a:rPr lang="zh-CN" altLang="zh-CN" sz="1600" dirty="0">
                <a:latin typeface="宋体" panose="02010600030101010101" pitchFamily="2" charset="-122"/>
              </a:rPr>
              <a:t>，就是人们在研究过程中用于发现新事物、新现象并提出新观点、新看法、新理论，揭示事物内在规律的手段和工具，因此是运用智</a:t>
            </a:r>
            <a:r>
              <a:rPr lang="zh-CN" altLang="en-US" sz="1600" dirty="0">
                <a:latin typeface="宋体" panose="02010600030101010101" pitchFamily="2" charset="-122"/>
              </a:rPr>
              <a:t>慧</a:t>
            </a:r>
            <a:r>
              <a:rPr lang="zh-CN" altLang="zh-CN" sz="1600" dirty="0">
                <a:latin typeface="宋体" panose="02010600030101010101" pitchFamily="2" charset="-122"/>
              </a:rPr>
              <a:t>进行科学研究的一些技巧和策略。</a:t>
            </a:r>
            <a:r>
              <a:rPr lang="zh-CN" altLang="en-US" sz="1600" dirty="0">
                <a:latin typeface="宋体" panose="02010600030101010101" pitchFamily="2" charset="-122"/>
              </a:rPr>
              <a:t> 每一项课题都要有相应的研究方法，课题研究一般采用综合的研究方法，或以一种方法为主，其它方法为辅。这样有利于收集多方面的信息，可以得到可靠的结论。</a:t>
            </a:r>
            <a:r>
              <a:rPr lang="zh-CN" altLang="en-US" sz="1600" b="1" dirty="0">
                <a:solidFill>
                  <a:srgbClr val="C00000"/>
                </a:solidFill>
                <a:latin typeface="宋体" panose="02010600030101010101" pitchFamily="2" charset="-122"/>
              </a:rPr>
              <a:t>在方案中应提出用这些方法起什么作用以及如何进行操作等。</a:t>
            </a:r>
            <a:r>
              <a:rPr lang="zh-CN" altLang="en-US" sz="1600" b="1" dirty="0">
                <a:latin typeface="宋体" panose="02010600030101010101" pitchFamily="2" charset="-122"/>
              </a:rPr>
              <a:t>   </a:t>
            </a:r>
            <a:endParaRPr lang="zh-CN" altLang="en-US" sz="1600" dirty="0">
              <a:latin typeface="宋体" panose="02010600030101010101" pitchFamily="2" charset="-122"/>
            </a:endParaRPr>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8. </a:t>
            </a:r>
            <a:r>
              <a:rPr lang="zh-CN" altLang="en-US" dirty="0" smtClean="0">
                <a:solidFill>
                  <a:srgbClr val="C00000"/>
                </a:solidFill>
                <a:latin typeface="微软雅黑" panose="020B0503020204020204" pitchFamily="34" charset="-122"/>
                <a:ea typeface="微软雅黑" panose="020B0503020204020204" pitchFamily="34" charset="-122"/>
              </a:rPr>
              <a:t>研究方法</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4966939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Rectangle 3"/>
          <p:cNvSpPr txBox="1">
            <a:spLocks noChangeArrowheads="1"/>
          </p:cNvSpPr>
          <p:nvPr/>
        </p:nvSpPr>
        <p:spPr>
          <a:xfrm>
            <a:off x="789383" y="1808165"/>
            <a:ext cx="7679970" cy="439541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buFontTx/>
              <a:buNone/>
            </a:pPr>
            <a:r>
              <a:rPr lang="zh-CN" altLang="en-US" sz="1600" dirty="0" smtClean="0">
                <a:solidFill>
                  <a:srgbClr val="FF0066"/>
                </a:solidFill>
                <a:latin typeface="宋体" panose="02010600030101010101" pitchFamily="2" charset="-122"/>
                <a:ea typeface="宋体" panose="02010600030101010101" pitchFamily="2" charset="-122"/>
              </a:rPr>
              <a:t>■文献研究法：</a:t>
            </a:r>
            <a:r>
              <a:rPr lang="zh-CN" altLang="en-US" sz="1600" dirty="0" smtClean="0">
                <a:latin typeface="宋体" panose="02010600030101010101" pitchFamily="2" charset="-122"/>
                <a:ea typeface="宋体" panose="02010600030101010101" pitchFamily="2" charset="-122"/>
              </a:rPr>
              <a:t>通过搜集某种教育现象发生、发展和演变的记载，加以系统客观的分析研究，从而揭示其发展规律的一种研究方法。主要步骤：资料的搜集、资料的鉴别、资料的分析、结论的提取。</a:t>
            </a:r>
          </a:p>
          <a:p>
            <a:pPr marL="0" indent="457200">
              <a:lnSpc>
                <a:spcPct val="150000"/>
              </a:lnSpc>
              <a:spcBef>
                <a:spcPts val="0"/>
              </a:spcBef>
              <a:buFontTx/>
              <a:buNone/>
            </a:pPr>
            <a:r>
              <a:rPr lang="zh-CN" altLang="en-US" sz="1600" dirty="0" smtClean="0">
                <a:solidFill>
                  <a:srgbClr val="FF0066"/>
                </a:solidFill>
                <a:latin typeface="宋体" panose="02010600030101010101" pitchFamily="2" charset="-122"/>
                <a:ea typeface="宋体" panose="02010600030101010101" pitchFamily="2" charset="-122"/>
              </a:rPr>
              <a:t>■观察研究法：</a:t>
            </a:r>
            <a:r>
              <a:rPr lang="zh-CN" altLang="en-US" sz="1600" dirty="0" smtClean="0">
                <a:latin typeface="宋体" panose="02010600030101010101" pitchFamily="2" charset="-122"/>
                <a:ea typeface="宋体" panose="02010600030101010101" pitchFamily="2" charset="-122"/>
              </a:rPr>
              <a:t>按照预定的研究目的，有计划地通过感官和辅助仪器，对处于自然状态下的教育教学现象进行系统的考察，从而获取研究材料，然后进行材料分析，得出某种结论的一种研究方法。分为自然观察和实验观察两种。注意观察的目的性、客观性、全面性、典型性、技术性</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记录及时准确，描述记录法、取样记录法、行为核对表。</a:t>
            </a:r>
          </a:p>
          <a:p>
            <a:pPr marL="0" indent="457200">
              <a:lnSpc>
                <a:spcPct val="150000"/>
              </a:lnSpc>
              <a:spcBef>
                <a:spcPts val="0"/>
              </a:spcBef>
              <a:buFontTx/>
              <a:buNone/>
            </a:pPr>
            <a:r>
              <a:rPr lang="zh-CN" altLang="en-US" sz="1600" dirty="0" smtClean="0">
                <a:solidFill>
                  <a:srgbClr val="FF0066"/>
                </a:solidFill>
                <a:latin typeface="宋体" panose="02010600030101010101" pitchFamily="2" charset="-122"/>
                <a:ea typeface="宋体" panose="02010600030101010101" pitchFamily="2" charset="-122"/>
              </a:rPr>
              <a:t>■调查研究法：</a:t>
            </a:r>
            <a:r>
              <a:rPr lang="zh-CN" altLang="en-US" sz="1600" dirty="0" smtClean="0">
                <a:latin typeface="宋体" panose="02010600030101010101" pitchFamily="2" charset="-122"/>
                <a:ea typeface="宋体" panose="02010600030101010101" pitchFamily="2" charset="-122"/>
              </a:rPr>
              <a:t>通过问卷、列表、访谈、个案分析和测验等方式，搜集有关研究目的的资料，从而对研究对象的特征和规律得出结论的一种已经方法。它是一种间接的研究方法</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与观察法相区别，对调查对象不加控制</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与实验法相区别。基本有访谈法和问卷法。</a:t>
            </a:r>
          </a:p>
        </p:txBody>
      </p:sp>
      <p:sp>
        <p:nvSpPr>
          <p:cNvPr id="10" name="文本框 9"/>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8. </a:t>
            </a:r>
            <a:r>
              <a:rPr lang="zh-CN" altLang="en-US" dirty="0" smtClean="0">
                <a:solidFill>
                  <a:srgbClr val="C00000"/>
                </a:solidFill>
                <a:latin typeface="微软雅黑" panose="020B0503020204020204" pitchFamily="34" charset="-122"/>
                <a:ea typeface="微软雅黑" panose="020B0503020204020204" pitchFamily="34" charset="-122"/>
              </a:rPr>
              <a:t>研究方法</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7035063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Rectangle 2"/>
          <p:cNvSpPr txBox="1">
            <a:spLocks noChangeArrowheads="1"/>
          </p:cNvSpPr>
          <p:nvPr/>
        </p:nvSpPr>
        <p:spPr>
          <a:xfrm>
            <a:off x="789383" y="2115670"/>
            <a:ext cx="7592808" cy="34514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buFontTx/>
              <a:buNone/>
            </a:pPr>
            <a:r>
              <a:rPr lang="zh-CN" altLang="en-US" sz="1800" dirty="0" smtClean="0">
                <a:solidFill>
                  <a:srgbClr val="FF0066"/>
                </a:solidFill>
                <a:latin typeface="宋体" panose="02010600030101010101" pitchFamily="2" charset="-122"/>
                <a:ea typeface="宋体" panose="02010600030101010101" pitchFamily="2" charset="-122"/>
              </a:rPr>
              <a:t>■实验研究法：</a:t>
            </a:r>
            <a:r>
              <a:rPr lang="zh-CN" altLang="en-US" sz="1800" dirty="0" smtClean="0">
                <a:latin typeface="宋体" panose="02010600030101010101" pitchFamily="2" charset="-122"/>
                <a:ea typeface="宋体" panose="02010600030101010101" pitchFamily="2" charset="-122"/>
              </a:rPr>
              <a:t>按照研究目的和有关理论假设，合理地控制或创设一定条件，人为地改变研究对象，从而验证假设，探讨教育现象的因果关系的一种研究方法。教育科学的生命在于实验，实验法的精髓在于控制。</a:t>
            </a:r>
          </a:p>
          <a:p>
            <a:pPr marL="0" indent="457200">
              <a:lnSpc>
                <a:spcPct val="150000"/>
              </a:lnSpc>
              <a:spcBef>
                <a:spcPts val="0"/>
              </a:spcBef>
              <a:buFontTx/>
              <a:buNone/>
            </a:pPr>
            <a:r>
              <a:rPr lang="zh-CN" altLang="en-US" sz="1800" dirty="0" smtClean="0">
                <a:latin typeface="宋体" panose="02010600030101010101" pitchFamily="2" charset="-122"/>
                <a:ea typeface="宋体" panose="02010600030101010101" pitchFamily="2" charset="-122"/>
              </a:rPr>
              <a:t>实验的组织形式分为单组实验</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前后对比；等组实验</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横向对比；轮组实验</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把实验因素轮流循环施于各组。实验研究法的步骤：选定问题、建立假设、选择被试、实施前测、进行实验（控制变量）、进行后测、分析数据、验证假设、得出结论。</a:t>
            </a:r>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8. </a:t>
            </a:r>
            <a:r>
              <a:rPr lang="zh-CN" altLang="en-US" dirty="0" smtClean="0">
                <a:solidFill>
                  <a:srgbClr val="C00000"/>
                </a:solidFill>
                <a:latin typeface="微软雅黑" panose="020B0503020204020204" pitchFamily="34" charset="-122"/>
                <a:ea typeface="微软雅黑" panose="020B0503020204020204" pitchFamily="34" charset="-122"/>
              </a:rPr>
              <a:t>研究方法</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4295970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Rectangle 2"/>
          <p:cNvSpPr txBox="1">
            <a:spLocks noChangeArrowheads="1"/>
          </p:cNvSpPr>
          <p:nvPr/>
        </p:nvSpPr>
        <p:spPr>
          <a:xfrm>
            <a:off x="881156" y="1959475"/>
            <a:ext cx="7438091" cy="40254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buFontTx/>
              <a:buNone/>
            </a:pPr>
            <a:r>
              <a:rPr lang="zh-CN" altLang="en-US" sz="1600" dirty="0" smtClean="0">
                <a:solidFill>
                  <a:srgbClr val="FF0066"/>
                </a:solidFill>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现状研究类课题，一般可采用观察法、调查法和测量法。</a:t>
            </a:r>
          </a:p>
          <a:p>
            <a:pPr marL="0" indent="457200">
              <a:lnSpc>
                <a:spcPct val="150000"/>
              </a:lnSpc>
              <a:spcBef>
                <a:spcPts val="0"/>
              </a:spcBef>
              <a:buFontTx/>
              <a:buNone/>
            </a:pPr>
            <a:r>
              <a:rPr lang="zh-CN" altLang="en-US" sz="1600" dirty="0" smtClean="0">
                <a:solidFill>
                  <a:srgbClr val="FF0066"/>
                </a:solidFill>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比较研究类课题分两种情况</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如果是因果比较，一般采用实验法</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如果是相关比较，可采用调查法、测量法和教育比较法等。</a:t>
            </a:r>
          </a:p>
          <a:p>
            <a:pPr marL="0" indent="457200">
              <a:lnSpc>
                <a:spcPct val="150000"/>
              </a:lnSpc>
              <a:spcBef>
                <a:spcPts val="0"/>
              </a:spcBef>
              <a:buFontTx/>
              <a:buNone/>
            </a:pPr>
            <a:r>
              <a:rPr lang="zh-CN" altLang="en-US" sz="1600" dirty="0" smtClean="0">
                <a:solidFill>
                  <a:srgbClr val="FF0066"/>
                </a:solidFill>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预测研究类课题</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如“</a:t>
            </a:r>
            <a:r>
              <a:rPr lang="en-US" altLang="zh-CN" sz="1600" dirty="0" smtClean="0">
                <a:latin typeface="宋体" panose="02010600030101010101" pitchFamily="2" charset="-122"/>
                <a:ea typeface="宋体" panose="02010600030101010101" pitchFamily="2" charset="-122"/>
              </a:rPr>
              <a:t>2030</a:t>
            </a:r>
            <a:r>
              <a:rPr lang="zh-CN" altLang="en-US" sz="1600" dirty="0" smtClean="0">
                <a:latin typeface="宋体" panose="02010600030101010101" pitchFamily="2" charset="-122"/>
                <a:ea typeface="宋体" panose="02010600030101010101" pitchFamily="2" charset="-122"/>
              </a:rPr>
              <a:t>年我国职业院校教师所需素质结构的研究”），主要研究某一教育现象随着时间变化而表现出的特征和规律，从而推断未来某一时期的教育发展趋势与动向，一般可采用文献法、调查法、行动研究法、个案跟踪法和实验法等。</a:t>
            </a:r>
          </a:p>
          <a:p>
            <a:pPr marL="0" indent="457200">
              <a:lnSpc>
                <a:spcPct val="150000"/>
              </a:lnSpc>
              <a:spcBef>
                <a:spcPts val="0"/>
              </a:spcBef>
              <a:buFontTx/>
              <a:buNone/>
            </a:pPr>
            <a:r>
              <a:rPr lang="zh-CN" altLang="en-US" sz="1600" dirty="0" smtClean="0">
                <a:solidFill>
                  <a:srgbClr val="FF0066"/>
                </a:solidFill>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研究目的和任务偏于认识研究对象的某些方面特征</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掌握知识、技能、能力、自我意识和道德认识等）或与认识关系比较密切的，易用语言描述的课题，可以考虑用调查法，也可以用测量法或实验法。</a:t>
            </a: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8. </a:t>
            </a:r>
            <a:r>
              <a:rPr lang="zh-CN" altLang="en-US" dirty="0" smtClean="0">
                <a:solidFill>
                  <a:srgbClr val="C00000"/>
                </a:solidFill>
                <a:latin typeface="微软雅黑" panose="020B0503020204020204" pitchFamily="34" charset="-122"/>
                <a:ea typeface="微软雅黑" panose="020B0503020204020204" pitchFamily="34" charset="-122"/>
              </a:rPr>
              <a:t>研究方法</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867988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Rectangle 2"/>
          <p:cNvSpPr txBox="1">
            <a:spLocks noChangeArrowheads="1"/>
          </p:cNvSpPr>
          <p:nvPr/>
        </p:nvSpPr>
        <p:spPr>
          <a:xfrm>
            <a:off x="789383" y="1959475"/>
            <a:ext cx="7646405" cy="400363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buFontTx/>
              <a:buNone/>
            </a:pPr>
            <a:r>
              <a:rPr lang="zh-CN" altLang="en-US" sz="1800" dirty="0" smtClean="0">
                <a:solidFill>
                  <a:srgbClr val="FF0066"/>
                </a:solidFill>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研究目的和任务偏于了解研究对象的态度</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认识、情感道德情感、意向</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和行为方面特征（如学习动机、气质和性格等）的课题，为取得真实可靠的结果，可考虑运用观察法、测量法、实验法和行动研究法等。</a:t>
            </a:r>
          </a:p>
          <a:p>
            <a:pPr marL="0" indent="457200">
              <a:lnSpc>
                <a:spcPct val="150000"/>
              </a:lnSpc>
              <a:spcBef>
                <a:spcPts val="0"/>
              </a:spcBef>
              <a:buFontTx/>
              <a:buNone/>
            </a:pPr>
            <a:r>
              <a:rPr lang="zh-CN" altLang="en-US" sz="1800" dirty="0" smtClean="0">
                <a:solidFill>
                  <a:srgbClr val="FF0066"/>
                </a:solidFill>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研究的目的和任务偏于解决教育实践中提出的某些问题的课题，如教学管理、课堂教学、和学生管理中的一些问题，可考虑采用行动研究法、实验法、经验总结法和个案研究法等。</a:t>
            </a:r>
          </a:p>
          <a:p>
            <a:pPr marL="0" indent="457200">
              <a:lnSpc>
                <a:spcPct val="150000"/>
              </a:lnSpc>
              <a:spcBef>
                <a:spcPts val="0"/>
              </a:spcBef>
              <a:buFontTx/>
              <a:buNone/>
            </a:pPr>
            <a:r>
              <a:rPr lang="zh-CN" altLang="en-US" sz="1800" dirty="0" smtClean="0">
                <a:solidFill>
                  <a:srgbClr val="FF0066"/>
                </a:solidFill>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研究的目的和任务偏于探索某些理论问题的课题，可考虑采用文献法、历史研究法等。</a:t>
            </a:r>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8. </a:t>
            </a:r>
            <a:r>
              <a:rPr lang="zh-CN" altLang="en-US" dirty="0" smtClean="0">
                <a:solidFill>
                  <a:srgbClr val="C00000"/>
                </a:solidFill>
                <a:latin typeface="微软雅黑" panose="020B0503020204020204" pitchFamily="34" charset="-122"/>
                <a:ea typeface="微软雅黑" panose="020B0503020204020204" pitchFamily="34" charset="-122"/>
              </a:rPr>
              <a:t>研究方法</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79958472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1"/>
          <p:cNvSpPr>
            <a:spLocks noChangeArrowheads="1"/>
          </p:cNvSpPr>
          <p:nvPr/>
        </p:nvSpPr>
        <p:spPr bwMode="auto">
          <a:xfrm>
            <a:off x="670652" y="1959475"/>
            <a:ext cx="7738241" cy="3447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algn="just">
              <a:lnSpc>
                <a:spcPct val="150000"/>
              </a:lnSpc>
              <a:spcAft>
                <a:spcPts val="1200"/>
              </a:spcAft>
              <a:defRPr/>
            </a:pPr>
            <a:r>
              <a:rPr lang="zh-CN" altLang="en-US" sz="1600" b="1" dirty="0" smtClean="0">
                <a:solidFill>
                  <a:srgbClr val="265F92"/>
                </a:solidFill>
                <a:latin typeface="+mn-ea"/>
                <a:ea typeface="+mn-ea"/>
              </a:rPr>
              <a:t>案例：</a:t>
            </a:r>
            <a:r>
              <a:rPr lang="zh-CN" altLang="en-US" sz="1600" b="1" dirty="0" smtClean="0">
                <a:latin typeface="+mn-ea"/>
                <a:ea typeface="+mn-ea"/>
              </a:rPr>
              <a:t> “</a:t>
            </a:r>
            <a:r>
              <a:rPr lang="zh-CN" altLang="en-US" sz="1600" b="1" dirty="0">
                <a:latin typeface="+mn-ea"/>
                <a:ea typeface="+mn-ea"/>
              </a:rPr>
              <a:t>我国教育改革的社会学</a:t>
            </a:r>
            <a:r>
              <a:rPr lang="zh-CN" altLang="en-US" sz="1600" b="1" dirty="0" smtClean="0">
                <a:latin typeface="+mn-ea"/>
                <a:ea typeface="+mn-ea"/>
              </a:rPr>
              <a:t>研究</a:t>
            </a:r>
            <a:r>
              <a:rPr lang="en-US" altLang="zh-CN" sz="1600" b="1" dirty="0" smtClean="0">
                <a:latin typeface="+mn-ea"/>
                <a:ea typeface="+mn-ea"/>
              </a:rPr>
              <a:t>——</a:t>
            </a:r>
            <a:r>
              <a:rPr lang="zh-CN" altLang="en-US" sz="1600" b="1" dirty="0" smtClean="0">
                <a:latin typeface="+mn-ea"/>
                <a:ea typeface="+mn-ea"/>
              </a:rPr>
              <a:t>个案</a:t>
            </a:r>
            <a:r>
              <a:rPr lang="zh-CN" altLang="en-US" sz="1600" b="1" dirty="0">
                <a:latin typeface="+mn-ea"/>
                <a:ea typeface="+mn-ea"/>
              </a:rPr>
              <a:t>分析</a:t>
            </a:r>
            <a:r>
              <a:rPr lang="zh-CN" altLang="en-US" sz="1600" b="1" dirty="0" smtClean="0">
                <a:latin typeface="+mn-ea"/>
                <a:ea typeface="+mn-ea"/>
              </a:rPr>
              <a:t>”课题的</a:t>
            </a:r>
            <a:r>
              <a:rPr lang="zh-CN" altLang="en-US" sz="1600" b="1" dirty="0">
                <a:latin typeface="+mn-ea"/>
                <a:ea typeface="+mn-ea"/>
              </a:rPr>
              <a:t>研究思路和</a:t>
            </a:r>
            <a:r>
              <a:rPr lang="zh-CN" altLang="en-US" sz="1600" b="1" dirty="0" smtClean="0">
                <a:latin typeface="+mn-ea"/>
                <a:ea typeface="+mn-ea"/>
              </a:rPr>
              <a:t>方法</a:t>
            </a:r>
            <a:endParaRPr lang="en-US" altLang="zh-CN" sz="1600" b="1" dirty="0" smtClean="0">
              <a:latin typeface="+mn-ea"/>
              <a:ea typeface="+mn-ea"/>
            </a:endParaRPr>
          </a:p>
          <a:p>
            <a:pPr indent="457200" algn="just">
              <a:lnSpc>
                <a:spcPct val="150000"/>
              </a:lnSpc>
              <a:defRPr/>
            </a:pPr>
            <a:r>
              <a:rPr lang="zh-CN" altLang="en-US" sz="1600" dirty="0" smtClean="0">
                <a:latin typeface="+mn-ea"/>
                <a:ea typeface="+mn-ea"/>
              </a:rPr>
              <a:t>本</a:t>
            </a:r>
            <a:r>
              <a:rPr lang="zh-CN" altLang="en-US" sz="1600" dirty="0">
                <a:latin typeface="+mn-ea"/>
                <a:ea typeface="+mn-ea"/>
              </a:rPr>
              <a:t>课题的研究思路在总体上可概括为循序渐进地探明以下四个问题：</a:t>
            </a:r>
          </a:p>
          <a:p>
            <a:pPr indent="457200" algn="just">
              <a:lnSpc>
                <a:spcPct val="150000"/>
              </a:lnSpc>
              <a:defRPr/>
            </a:pPr>
            <a:r>
              <a:rPr lang="zh-CN" altLang="en-US" sz="1600" b="1" dirty="0">
                <a:solidFill>
                  <a:srgbClr val="C00000"/>
                </a:solidFill>
                <a:latin typeface="+mn-ea"/>
                <a:ea typeface="+mn-ea"/>
              </a:rPr>
              <a:t>第一是“是什么”的问题，</a:t>
            </a:r>
            <a:r>
              <a:rPr lang="zh-CN" altLang="en-US" sz="1600" dirty="0">
                <a:latin typeface="+mn-ea"/>
                <a:ea typeface="+mn-ea"/>
              </a:rPr>
              <a:t>即探明教育改革的过程与特点；</a:t>
            </a:r>
          </a:p>
          <a:p>
            <a:pPr indent="457200" algn="just">
              <a:lnSpc>
                <a:spcPct val="150000"/>
              </a:lnSpc>
              <a:defRPr/>
            </a:pPr>
            <a:r>
              <a:rPr lang="zh-CN" altLang="en-US" sz="1600" b="1" dirty="0">
                <a:solidFill>
                  <a:srgbClr val="C00000"/>
                </a:solidFill>
                <a:latin typeface="+mn-ea"/>
                <a:ea typeface="+mn-ea"/>
              </a:rPr>
              <a:t>第二是“为什么”的问题，</a:t>
            </a:r>
            <a:r>
              <a:rPr lang="zh-CN" altLang="en-US" sz="1600" dirty="0">
                <a:latin typeface="+mn-ea"/>
                <a:ea typeface="+mn-ea"/>
              </a:rPr>
              <a:t>即探明教育改革的成因与机制；</a:t>
            </a:r>
          </a:p>
          <a:p>
            <a:pPr indent="457200" algn="just">
              <a:lnSpc>
                <a:spcPct val="150000"/>
              </a:lnSpc>
              <a:defRPr/>
            </a:pPr>
            <a:r>
              <a:rPr lang="zh-CN" altLang="en-US" sz="1600" b="1" dirty="0">
                <a:solidFill>
                  <a:srgbClr val="C00000"/>
                </a:solidFill>
                <a:latin typeface="+mn-ea"/>
                <a:ea typeface="+mn-ea"/>
              </a:rPr>
              <a:t>第三是“将怎样”的问题，</a:t>
            </a:r>
            <a:r>
              <a:rPr lang="zh-CN" altLang="en-US" sz="1600" dirty="0">
                <a:latin typeface="+mn-ea"/>
                <a:ea typeface="+mn-ea"/>
              </a:rPr>
              <a:t>即探明教育改革的趋势与要求；</a:t>
            </a:r>
          </a:p>
          <a:p>
            <a:pPr indent="457200" algn="just">
              <a:lnSpc>
                <a:spcPct val="150000"/>
              </a:lnSpc>
              <a:defRPr/>
            </a:pPr>
            <a:r>
              <a:rPr lang="zh-CN" altLang="en-US" sz="1600" b="1" dirty="0">
                <a:solidFill>
                  <a:srgbClr val="C00000"/>
                </a:solidFill>
                <a:latin typeface="+mn-ea"/>
                <a:ea typeface="+mn-ea"/>
              </a:rPr>
              <a:t>第四是“怎么办”的问题，</a:t>
            </a:r>
            <a:r>
              <a:rPr lang="zh-CN" altLang="en-US" sz="1600" dirty="0">
                <a:latin typeface="+mn-ea"/>
                <a:ea typeface="+mn-ea"/>
              </a:rPr>
              <a:t>即探明调整教育改革的取向与策略。</a:t>
            </a:r>
            <a:endParaRPr lang="en-US" altLang="zh-CN" sz="1600" dirty="0">
              <a:latin typeface="+mn-ea"/>
              <a:ea typeface="+mn-ea"/>
            </a:endParaRPr>
          </a:p>
          <a:p>
            <a:pPr indent="457200" algn="just">
              <a:lnSpc>
                <a:spcPct val="150000"/>
              </a:lnSpc>
              <a:defRPr/>
            </a:pPr>
            <a:r>
              <a:rPr lang="zh-CN" altLang="en-US" sz="1600" dirty="0" smtClean="0">
                <a:latin typeface="+mn-ea"/>
                <a:ea typeface="+mn-ea"/>
              </a:rPr>
              <a:t>为此，本课题研究将采用文献分析、问卷调查及访谈等多种研究方法，尽可能把把定性</a:t>
            </a:r>
            <a:r>
              <a:rPr lang="zh-CN" altLang="en-US" sz="1600" dirty="0">
                <a:latin typeface="+mn-ea"/>
                <a:ea typeface="+mn-ea"/>
              </a:rPr>
              <a:t>的方法与定量的方法、小叙事的方式与大叙事的方式结合起来。</a:t>
            </a:r>
          </a:p>
          <a:p>
            <a:pPr indent="457200" eaLnBrk="1" hangingPunct="1"/>
            <a:endParaRPr lang="zh-CN" altLang="en-US" sz="1600" dirty="0">
              <a:latin typeface="+mn-ea"/>
              <a:ea typeface="+mn-ea"/>
            </a:endParaRP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8. </a:t>
            </a:r>
            <a:r>
              <a:rPr lang="zh-CN" altLang="en-US" dirty="0" smtClean="0">
                <a:solidFill>
                  <a:srgbClr val="C00000"/>
                </a:solidFill>
                <a:latin typeface="微软雅黑" panose="020B0503020204020204" pitchFamily="34" charset="-122"/>
                <a:ea typeface="微软雅黑" panose="020B0503020204020204" pitchFamily="34" charset="-122"/>
              </a:rPr>
              <a:t>研究方法</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4340261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Rectangle 3"/>
          <p:cNvSpPr txBox="1">
            <a:spLocks noChangeArrowheads="1"/>
          </p:cNvSpPr>
          <p:nvPr/>
        </p:nvSpPr>
        <p:spPr>
          <a:xfrm>
            <a:off x="603848" y="1466491"/>
            <a:ext cx="8048445" cy="478766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Tx/>
              <a:buNone/>
            </a:pPr>
            <a:r>
              <a:rPr lang="zh-CN" altLang="en-US" sz="1800" dirty="0" smtClean="0">
                <a:ea typeface="宋体" panose="02010600030101010101" pitchFamily="2" charset="-122"/>
              </a:rPr>
              <a:t>         </a:t>
            </a:r>
            <a:r>
              <a:rPr lang="zh-CN" altLang="en-US" sz="1800" b="1" dirty="0" smtClean="0">
                <a:solidFill>
                  <a:srgbClr val="C00000"/>
                </a:solidFill>
                <a:latin typeface="宋体" panose="02010600030101010101" pitchFamily="2" charset="-122"/>
                <a:ea typeface="宋体" panose="02010600030101010101" pitchFamily="2" charset="-122"/>
              </a:rPr>
              <a:t>小（微）型课题</a:t>
            </a:r>
            <a:r>
              <a:rPr lang="zh-CN" altLang="en-US" sz="1800" dirty="0" smtClean="0">
                <a:latin typeface="宋体" panose="02010600030101010101" pitchFamily="2" charset="-122"/>
                <a:ea typeface="宋体" panose="02010600030101010101" pitchFamily="2" charset="-122"/>
              </a:rPr>
              <a:t>是一线教师有感于科研行政部门发布的、纵向的、正式的、具有学术性的课题研究远离他们的现有能力和工作实践等弊端而提出的，是关注自身教育教学中具体的、有价值的、微小的教育教学问题而展开的，它不需要科研机构的审批，没有固定的研究周期与严格的结题程序，什么时候教师“眼明了、心亮了，就可以结题了。</a:t>
            </a:r>
            <a:endParaRPr lang="en-US" altLang="zh-CN" sz="1800" dirty="0" smtClean="0">
              <a:latin typeface="宋体" panose="02010600030101010101" pitchFamily="2" charset="-122"/>
              <a:ea typeface="宋体" panose="02010600030101010101" pitchFamily="2" charset="-122"/>
            </a:endParaRPr>
          </a:p>
          <a:p>
            <a:pPr marL="0" indent="0">
              <a:lnSpc>
                <a:spcPct val="120000"/>
              </a:lnSpc>
              <a:spcBef>
                <a:spcPts val="600"/>
              </a:spcBef>
              <a:spcAft>
                <a:spcPts val="600"/>
              </a:spcAft>
              <a:buFontTx/>
              <a:buNone/>
            </a:pPr>
            <a:r>
              <a:rPr lang="zh-CN" altLang="en-US" sz="1800" dirty="0" smtClean="0">
                <a:latin typeface="宋体" panose="02010600030101010101" pitchFamily="2" charset="-122"/>
                <a:ea typeface="宋体" panose="02010600030101010101" pitchFamily="2" charset="-122"/>
              </a:rPr>
              <a:t>    </a:t>
            </a:r>
            <a:r>
              <a:rPr lang="zh-CN" altLang="en-US" sz="1800" b="1" dirty="0" smtClean="0">
                <a:solidFill>
                  <a:srgbClr val="C00000"/>
                </a:solidFill>
                <a:latin typeface="宋体" panose="02010600030101010101" pitchFamily="2" charset="-122"/>
                <a:ea typeface="宋体" panose="02010600030101010101" pitchFamily="2" charset="-122"/>
              </a:rPr>
              <a:t>小（微）型课题的特点：</a:t>
            </a:r>
            <a:endParaRPr lang="en-US" altLang="zh-CN" sz="1800" b="1" dirty="0" smtClean="0">
              <a:solidFill>
                <a:srgbClr val="C00000"/>
              </a:solidFill>
              <a:latin typeface="宋体" panose="02010600030101010101" pitchFamily="2" charset="-122"/>
              <a:ea typeface="宋体" panose="02010600030101010101" pitchFamily="2" charset="-122"/>
            </a:endParaRPr>
          </a:p>
          <a:p>
            <a:pPr marL="0" indent="0">
              <a:lnSpc>
                <a:spcPct val="120000"/>
              </a:lnSpc>
              <a:spcBef>
                <a:spcPts val="0"/>
              </a:spcBef>
              <a:buFontTx/>
              <a:buNone/>
            </a:pPr>
            <a:r>
              <a:rPr lang="en-US" altLang="zh-CN" sz="1800" dirty="0" smtClean="0">
                <a:latin typeface="宋体" panose="02010600030101010101" pitchFamily="2" charset="-122"/>
                <a:ea typeface="宋体" panose="02010600030101010101" pitchFamily="2" charset="-122"/>
              </a:rPr>
              <a:t>    </a:t>
            </a:r>
            <a:r>
              <a:rPr lang="zh-CN" altLang="en-US" sz="1800" b="1" dirty="0" smtClean="0">
                <a:latin typeface="宋体" panose="02010600030101010101" pitchFamily="2" charset="-122"/>
                <a:ea typeface="宋体" panose="02010600030101010101" pitchFamily="2" charset="-122"/>
              </a:rPr>
              <a:t>（</a:t>
            </a:r>
            <a:r>
              <a:rPr lang="en-US" altLang="zh-CN" sz="1800" b="1" dirty="0" smtClean="0">
                <a:latin typeface="宋体" panose="02010600030101010101" pitchFamily="2" charset="-122"/>
                <a:ea typeface="宋体" panose="02010600030101010101" pitchFamily="2" charset="-122"/>
              </a:rPr>
              <a:t>1</a:t>
            </a:r>
            <a:r>
              <a:rPr lang="zh-CN" altLang="en-US" sz="1800" b="1" dirty="0" smtClean="0">
                <a:latin typeface="宋体" panose="02010600030101010101" pitchFamily="2" charset="-122"/>
                <a:ea typeface="宋体" panose="02010600030101010101" pitchFamily="2" charset="-122"/>
              </a:rPr>
              <a:t>）小，即微小。</a:t>
            </a:r>
            <a:r>
              <a:rPr lang="zh-CN" altLang="en-US" sz="1800" dirty="0" smtClean="0">
                <a:latin typeface="宋体" panose="02010600030101010101" pitchFamily="2" charset="-122"/>
                <a:ea typeface="宋体" panose="02010600030101010101" pitchFamily="2" charset="-122"/>
              </a:rPr>
              <a:t>研究的范围小、问题具体、时间短、课题研究者容易把控。</a:t>
            </a:r>
            <a:endParaRPr lang="en-US" altLang="zh-CN" sz="1800" dirty="0" smtClean="0">
              <a:latin typeface="宋体" panose="02010600030101010101" pitchFamily="2" charset="-122"/>
              <a:ea typeface="宋体" panose="02010600030101010101" pitchFamily="2" charset="-122"/>
            </a:endParaRPr>
          </a:p>
          <a:p>
            <a:pPr marL="0" indent="0">
              <a:lnSpc>
                <a:spcPct val="120000"/>
              </a:lnSpc>
              <a:spcBef>
                <a:spcPts val="0"/>
              </a:spcBef>
              <a:buFontTx/>
              <a:buNone/>
            </a:pPr>
            <a:r>
              <a:rPr lang="en-US" altLang="zh-CN" sz="1800" dirty="0" smtClean="0">
                <a:latin typeface="宋体" panose="02010600030101010101" pitchFamily="2" charset="-122"/>
                <a:ea typeface="宋体" panose="02010600030101010101" pitchFamily="2" charset="-122"/>
              </a:rPr>
              <a:t>    </a:t>
            </a:r>
            <a:r>
              <a:rPr lang="zh-CN" altLang="en-US" sz="1800" b="1" dirty="0" smtClean="0">
                <a:latin typeface="宋体" panose="02010600030101010101" pitchFamily="2" charset="-122"/>
                <a:ea typeface="宋体" panose="02010600030101010101" pitchFamily="2" charset="-122"/>
              </a:rPr>
              <a:t>（</a:t>
            </a:r>
            <a:r>
              <a:rPr lang="en-US" altLang="zh-CN" sz="1800" b="1" dirty="0" smtClean="0">
                <a:latin typeface="宋体" panose="02010600030101010101" pitchFamily="2" charset="-122"/>
                <a:ea typeface="宋体" panose="02010600030101010101" pitchFamily="2" charset="-122"/>
              </a:rPr>
              <a:t>2</a:t>
            </a:r>
            <a:r>
              <a:rPr lang="zh-CN" altLang="en-US" sz="1800" b="1" dirty="0" smtClean="0">
                <a:latin typeface="宋体" panose="02010600030101010101" pitchFamily="2" charset="-122"/>
                <a:ea typeface="宋体" panose="02010600030101010101" pitchFamily="2" charset="-122"/>
              </a:rPr>
              <a:t>）活，即灵活。</a:t>
            </a:r>
            <a:r>
              <a:rPr lang="zh-CN" altLang="en-US" sz="1800" dirty="0" smtClean="0">
                <a:latin typeface="宋体" panose="02010600030101010101" pitchFamily="2" charset="-122"/>
                <a:ea typeface="宋体" panose="02010600030101010101" pitchFamily="2" charset="-122"/>
              </a:rPr>
              <a:t>首先，选题灵活，注重个人的实际需求或兴趣，至于与以往的选题间是否存在重复则不甚重要。其次，研究规定宽松，需要的研究手段与研究方法、研究周期与成果呈现等没有过多的限定。再次，成果的表现形式灵活，可以是书面成果，如调查研究报告、案例分析报告、小论文教学反思、教学设计等，也可以是录像带、光盘、教具等产品式成果，具体视小（微）课题研究的性质而定。</a:t>
            </a:r>
          </a:p>
        </p:txBody>
      </p:sp>
      <p:sp>
        <p:nvSpPr>
          <p:cNvPr id="7" name="文本框 6"/>
          <p:cNvSpPr txBox="1"/>
          <p:nvPr/>
        </p:nvSpPr>
        <p:spPr>
          <a:xfrm>
            <a:off x="789383" y="900032"/>
            <a:ext cx="2480028"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一、课题的分类</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1525319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矩形 1"/>
          <p:cNvSpPr>
            <a:spLocks noChangeArrowheads="1"/>
          </p:cNvSpPr>
          <p:nvPr/>
        </p:nvSpPr>
        <p:spPr bwMode="auto">
          <a:xfrm>
            <a:off x="789382" y="1959475"/>
            <a:ext cx="7673299" cy="3985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eaLnBrk="1" hangingPunct="1">
              <a:lnSpc>
                <a:spcPct val="150000"/>
              </a:lnSpc>
              <a:spcAft>
                <a:spcPts val="1200"/>
              </a:spcAft>
            </a:pPr>
            <a:r>
              <a:rPr lang="zh-CN" altLang="en-US" dirty="0">
                <a:latin typeface="+mn-ea"/>
                <a:ea typeface="+mn-ea"/>
              </a:rPr>
              <a:t> </a:t>
            </a:r>
            <a:r>
              <a:rPr lang="zh-CN" altLang="en-US" b="1" dirty="0" smtClean="0">
                <a:solidFill>
                  <a:srgbClr val="265F92"/>
                </a:solidFill>
                <a:latin typeface="+mn-ea"/>
                <a:ea typeface="+mn-ea"/>
              </a:rPr>
              <a:t>案例：</a:t>
            </a:r>
            <a:r>
              <a:rPr lang="zh-CN" altLang="en-US" b="1" dirty="0" smtClean="0">
                <a:latin typeface="+mn-ea"/>
                <a:ea typeface="+mn-ea"/>
              </a:rPr>
              <a:t>“</a:t>
            </a:r>
            <a:r>
              <a:rPr lang="zh-CN" altLang="en-US" b="1" dirty="0">
                <a:latin typeface="+mn-ea"/>
                <a:ea typeface="+mn-ea"/>
              </a:rPr>
              <a:t>江苏省流动人口子女教育的城市融入状况及其策略研究</a:t>
            </a:r>
            <a:r>
              <a:rPr lang="en-US" altLang="zh-CN" b="1" dirty="0">
                <a:latin typeface="+mn-ea"/>
                <a:ea typeface="+mn-ea"/>
              </a:rPr>
              <a:t>——</a:t>
            </a:r>
            <a:r>
              <a:rPr lang="zh-CN" altLang="en-US" b="1" dirty="0">
                <a:latin typeface="+mn-ea"/>
                <a:ea typeface="+mn-ea"/>
              </a:rPr>
              <a:t>以苏南地区为例 ”研究</a:t>
            </a:r>
            <a:r>
              <a:rPr lang="zh-CN" altLang="en-US" b="1" dirty="0" smtClean="0">
                <a:latin typeface="+mn-ea"/>
                <a:ea typeface="+mn-ea"/>
              </a:rPr>
              <a:t>方法</a:t>
            </a:r>
            <a:endParaRPr lang="en-US" altLang="zh-CN" b="1" dirty="0" smtClean="0">
              <a:latin typeface="+mn-ea"/>
              <a:ea typeface="+mn-ea"/>
            </a:endParaRPr>
          </a:p>
          <a:p>
            <a:pPr indent="457200" eaLnBrk="1" hangingPunct="1">
              <a:lnSpc>
                <a:spcPct val="150000"/>
              </a:lnSpc>
            </a:pPr>
            <a:r>
              <a:rPr lang="zh-CN" altLang="en-US" dirty="0" smtClean="0">
                <a:latin typeface="+mn-ea"/>
                <a:ea typeface="+mn-ea"/>
              </a:rPr>
              <a:t>（</a:t>
            </a:r>
            <a:r>
              <a:rPr lang="en-US" altLang="zh-CN" dirty="0" smtClean="0">
                <a:latin typeface="+mn-ea"/>
                <a:ea typeface="+mn-ea"/>
              </a:rPr>
              <a:t>1</a:t>
            </a:r>
            <a:r>
              <a:rPr lang="zh-CN" altLang="en-US" dirty="0" smtClean="0">
                <a:latin typeface="+mn-ea"/>
                <a:ea typeface="+mn-ea"/>
              </a:rPr>
              <a:t>）文献</a:t>
            </a:r>
            <a:r>
              <a:rPr lang="zh-CN" altLang="en-US" dirty="0">
                <a:latin typeface="+mn-ea"/>
                <a:ea typeface="+mn-ea"/>
              </a:rPr>
              <a:t>研究法：即通过收集和分析与乡</a:t>
            </a:r>
            <a:r>
              <a:rPr lang="en-US" altLang="zh-CN" dirty="0">
                <a:latin typeface="+mn-ea"/>
                <a:ea typeface="+mn-ea"/>
              </a:rPr>
              <a:t>-</a:t>
            </a:r>
            <a:r>
              <a:rPr lang="zh-CN" altLang="en-US" dirty="0">
                <a:latin typeface="+mn-ea"/>
                <a:ea typeface="+mn-ea"/>
              </a:rPr>
              <a:t>城流动人口子女教育的城市融入有关的文字、符号、图片等信息来探讨和分析流动人口子女教育的融城问题。</a:t>
            </a:r>
          </a:p>
          <a:p>
            <a:pPr indent="457200" eaLnBrk="1" hangingPunct="1">
              <a:lnSpc>
                <a:spcPct val="150000"/>
              </a:lnSpc>
            </a:pPr>
            <a:r>
              <a:rPr lang="zh-CN" altLang="en-US" dirty="0" smtClean="0">
                <a:latin typeface="+mn-ea"/>
                <a:ea typeface="+mn-ea"/>
              </a:rPr>
              <a:t>（</a:t>
            </a:r>
            <a:r>
              <a:rPr lang="en-US" altLang="zh-CN" dirty="0" smtClean="0">
                <a:latin typeface="+mn-ea"/>
                <a:ea typeface="+mn-ea"/>
              </a:rPr>
              <a:t>2</a:t>
            </a:r>
            <a:r>
              <a:rPr lang="zh-CN" altLang="en-US" dirty="0" smtClean="0">
                <a:latin typeface="+mn-ea"/>
                <a:ea typeface="+mn-ea"/>
              </a:rPr>
              <a:t>）访谈法</a:t>
            </a:r>
            <a:r>
              <a:rPr lang="zh-CN" altLang="en-US" dirty="0">
                <a:latin typeface="+mn-ea"/>
                <a:ea typeface="+mn-ea"/>
              </a:rPr>
              <a:t>：即通过对与研究主题相关的各类人员的访谈获得课题研究资料的一种方法。</a:t>
            </a:r>
          </a:p>
          <a:p>
            <a:pPr indent="457200" eaLnBrk="1" hangingPunct="1">
              <a:lnSpc>
                <a:spcPct val="150000"/>
              </a:lnSpc>
            </a:pPr>
            <a:r>
              <a:rPr lang="zh-CN" altLang="en-US" dirty="0" smtClean="0">
                <a:latin typeface="+mn-ea"/>
                <a:ea typeface="+mn-ea"/>
              </a:rPr>
              <a:t>（</a:t>
            </a:r>
            <a:r>
              <a:rPr lang="en-US" altLang="zh-CN" dirty="0" smtClean="0">
                <a:latin typeface="+mn-ea"/>
                <a:ea typeface="+mn-ea"/>
              </a:rPr>
              <a:t>3</a:t>
            </a:r>
            <a:r>
              <a:rPr lang="zh-CN" altLang="en-US" dirty="0" smtClean="0">
                <a:latin typeface="+mn-ea"/>
                <a:ea typeface="+mn-ea"/>
              </a:rPr>
              <a:t>）问卷调查</a:t>
            </a:r>
            <a:r>
              <a:rPr lang="zh-CN" altLang="en-US" dirty="0">
                <a:latin typeface="+mn-ea"/>
                <a:ea typeface="+mn-ea"/>
              </a:rPr>
              <a:t>法：即采用自填式问卷，系统的、直接地从研究对象那里收集资料的方法。</a:t>
            </a:r>
          </a:p>
        </p:txBody>
      </p:sp>
      <p:sp>
        <p:nvSpPr>
          <p:cNvPr id="9" name="文本框 8"/>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8. </a:t>
            </a:r>
            <a:r>
              <a:rPr lang="zh-CN" altLang="en-US" dirty="0" smtClean="0">
                <a:solidFill>
                  <a:srgbClr val="C00000"/>
                </a:solidFill>
                <a:latin typeface="微软雅黑" panose="020B0503020204020204" pitchFamily="34" charset="-122"/>
                <a:ea typeface="微软雅黑" panose="020B0503020204020204" pitchFamily="34" charset="-122"/>
              </a:rPr>
              <a:t>研究方法</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4880825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9" name="矩形 1"/>
          <p:cNvSpPr>
            <a:spLocks noChangeArrowheads="1"/>
          </p:cNvSpPr>
          <p:nvPr/>
        </p:nvSpPr>
        <p:spPr bwMode="auto">
          <a:xfrm>
            <a:off x="789383" y="1959475"/>
            <a:ext cx="7678271" cy="3570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indent="457200" eaLnBrk="1" hangingPunct="1">
              <a:lnSpc>
                <a:spcPct val="150000"/>
              </a:lnSpc>
              <a:spcAft>
                <a:spcPts val="1200"/>
              </a:spcAft>
            </a:pPr>
            <a:r>
              <a:rPr lang="zh-CN" altLang="en-US" b="1" dirty="0" smtClean="0">
                <a:solidFill>
                  <a:srgbClr val="265F92"/>
                </a:solidFill>
              </a:rPr>
              <a:t>案例： </a:t>
            </a:r>
            <a:r>
              <a:rPr lang="zh-CN" altLang="en-US" b="1" dirty="0" smtClean="0"/>
              <a:t>“</a:t>
            </a:r>
            <a:r>
              <a:rPr lang="zh-CN" altLang="en-US" b="1" dirty="0"/>
              <a:t>江苏省职业教育教师培养模式创新研究”课题</a:t>
            </a:r>
            <a:r>
              <a:rPr lang="zh-CN" altLang="en-US" b="1" dirty="0" smtClean="0"/>
              <a:t>研究方法</a:t>
            </a:r>
            <a:endParaRPr lang="en-US" altLang="zh-CN" b="1" dirty="0" smtClean="0"/>
          </a:p>
          <a:p>
            <a:pPr indent="457200" eaLnBrk="1" hangingPunct="1">
              <a:lnSpc>
                <a:spcPct val="150000"/>
              </a:lnSpc>
            </a:pPr>
            <a:r>
              <a:rPr lang="zh-CN" altLang="en-US" dirty="0" smtClean="0"/>
              <a:t>（</a:t>
            </a:r>
            <a:r>
              <a:rPr lang="en-US" altLang="zh-CN" dirty="0" smtClean="0"/>
              <a:t>1</a:t>
            </a:r>
            <a:r>
              <a:rPr lang="zh-CN" altLang="en-US" dirty="0" smtClean="0"/>
              <a:t>）调查研究</a:t>
            </a:r>
            <a:r>
              <a:rPr lang="zh-CN" altLang="en-US" dirty="0"/>
              <a:t>法：运用问卷、访谈、观察等方法了解江苏职业教育教师队伍现状和师资需求 。（问卷和访谈提纲见附件</a:t>
            </a:r>
            <a:r>
              <a:rPr lang="en-US" altLang="zh-CN" dirty="0"/>
              <a:t>3</a:t>
            </a:r>
            <a:r>
              <a:rPr lang="zh-CN" altLang="en-US" dirty="0"/>
              <a:t>和附件</a:t>
            </a:r>
            <a:r>
              <a:rPr lang="en-US" altLang="zh-CN" dirty="0"/>
              <a:t>4</a:t>
            </a:r>
            <a:r>
              <a:rPr lang="zh-CN" altLang="en-US" dirty="0"/>
              <a:t>）</a:t>
            </a:r>
          </a:p>
          <a:p>
            <a:pPr indent="457200" eaLnBrk="1" hangingPunct="1">
              <a:lnSpc>
                <a:spcPct val="150000"/>
              </a:lnSpc>
            </a:pPr>
            <a:r>
              <a:rPr lang="zh-CN" altLang="en-US" dirty="0" smtClean="0"/>
              <a:t>（</a:t>
            </a:r>
            <a:r>
              <a:rPr lang="en-US" altLang="zh-CN" dirty="0" smtClean="0"/>
              <a:t>2</a:t>
            </a:r>
            <a:r>
              <a:rPr lang="zh-CN" altLang="en-US" dirty="0" smtClean="0"/>
              <a:t>）比较</a:t>
            </a:r>
            <a:r>
              <a:rPr lang="zh-CN" altLang="en-US" dirty="0"/>
              <a:t>研究法：提出职业教育教师培养模式比较框架，搜集美国、日本、德国职业教育教师培养模式的资料，将其与中国已有职业教育教师培养模式进行比较。</a:t>
            </a:r>
          </a:p>
          <a:p>
            <a:pPr indent="457200" eaLnBrk="1" hangingPunct="1">
              <a:lnSpc>
                <a:spcPct val="150000"/>
              </a:lnSpc>
            </a:pPr>
            <a:r>
              <a:rPr lang="zh-CN" altLang="en-US" dirty="0" smtClean="0"/>
              <a:t>（</a:t>
            </a:r>
            <a:r>
              <a:rPr lang="en-US" altLang="zh-CN" dirty="0" smtClean="0"/>
              <a:t>3</a:t>
            </a:r>
            <a:r>
              <a:rPr lang="zh-CN" altLang="en-US" dirty="0" smtClean="0"/>
              <a:t>）文献</a:t>
            </a:r>
            <a:r>
              <a:rPr lang="zh-CN" altLang="en-US" dirty="0"/>
              <a:t>研究法：搜集、整理、分析与课题有关的统计数据、论文、专著、研究报告</a:t>
            </a:r>
            <a:r>
              <a:rPr lang="zh-CN" altLang="en-US" dirty="0" smtClean="0"/>
              <a:t>。</a:t>
            </a:r>
            <a:endParaRPr lang="zh-CN" altLang="en-US" dirty="0"/>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4" y="1423359"/>
            <a:ext cx="1962782"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8. </a:t>
            </a:r>
            <a:r>
              <a:rPr lang="zh-CN" altLang="en-US" dirty="0" smtClean="0">
                <a:solidFill>
                  <a:srgbClr val="C00000"/>
                </a:solidFill>
                <a:latin typeface="微软雅黑" panose="020B0503020204020204" pitchFamily="34" charset="-122"/>
                <a:ea typeface="微软雅黑" panose="020B0503020204020204" pitchFamily="34" charset="-122"/>
              </a:rPr>
              <a:t>研究方法</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462685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10" name="矩形 2"/>
          <p:cNvSpPr>
            <a:spLocks noChangeArrowheads="1"/>
          </p:cNvSpPr>
          <p:nvPr/>
        </p:nvSpPr>
        <p:spPr bwMode="auto">
          <a:xfrm>
            <a:off x="789383" y="2198071"/>
            <a:ext cx="7482747" cy="2219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200000"/>
              </a:lnSpc>
            </a:pPr>
            <a:r>
              <a:rPr lang="zh-CN" altLang="en-US" dirty="0"/>
              <a:t>       设计研究步骤，就是确定研究实施过程和时间规划，即对研究的具体阶段、工作安排等做出设计。研究的每一步骤、每一阶段的工作任务和要求，每个阶段需要的工作时间，都要写进课题实施方案中，提高课题实验可行性和可操作性。</a:t>
            </a:r>
          </a:p>
        </p:txBody>
      </p:sp>
      <p:sp>
        <p:nvSpPr>
          <p:cNvPr id="7" name="文本框 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9. </a:t>
            </a:r>
            <a:r>
              <a:rPr lang="zh-CN" altLang="en-US" dirty="0" smtClean="0">
                <a:solidFill>
                  <a:srgbClr val="C00000"/>
                </a:solidFill>
                <a:latin typeface="微软雅黑" panose="020B0503020204020204" pitchFamily="34" charset="-122"/>
                <a:ea typeface="微软雅黑" panose="020B0503020204020204" pitchFamily="34" charset="-122"/>
              </a:rPr>
              <a:t>课题研究的步骤和技术路线</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952668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Text Box 2"/>
          <p:cNvSpPr txBox="1">
            <a:spLocks noChangeArrowheads="1"/>
          </p:cNvSpPr>
          <p:nvPr/>
        </p:nvSpPr>
        <p:spPr bwMode="auto">
          <a:xfrm>
            <a:off x="306593" y="3216124"/>
            <a:ext cx="8196664" cy="377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endParaRPr lang="zh-CN" altLang="en-US"/>
          </a:p>
        </p:txBody>
      </p:sp>
      <p:sp>
        <p:nvSpPr>
          <p:cNvPr id="59" name="Rectangle 2"/>
          <p:cNvSpPr txBox="1">
            <a:spLocks noChangeArrowheads="1"/>
          </p:cNvSpPr>
          <p:nvPr/>
        </p:nvSpPr>
        <p:spPr bwMode="auto">
          <a:xfrm>
            <a:off x="789382" y="2645022"/>
            <a:ext cx="2025535" cy="130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200000"/>
              </a:lnSpc>
            </a:pPr>
            <a:r>
              <a:rPr lang="zh-CN" altLang="en-US" b="1" dirty="0">
                <a:latin typeface="宋体" panose="02010600030101010101" pitchFamily="2" charset="-122"/>
              </a:rPr>
              <a:t>某某市职业教育发展的财政供给研究</a:t>
            </a:r>
          </a:p>
        </p:txBody>
      </p:sp>
      <p:sp>
        <p:nvSpPr>
          <p:cNvPr id="60" name="文本框 59"/>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61"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9. </a:t>
            </a:r>
            <a:r>
              <a:rPr lang="zh-CN" altLang="en-US" dirty="0" smtClean="0">
                <a:solidFill>
                  <a:srgbClr val="C00000"/>
                </a:solidFill>
                <a:latin typeface="微软雅黑" panose="020B0503020204020204" pitchFamily="34" charset="-122"/>
                <a:ea typeface="微软雅黑" panose="020B0503020204020204" pitchFamily="34" charset="-122"/>
              </a:rPr>
              <a:t>课题研究的步骤和技术路线</a:t>
            </a:r>
            <a:endParaRPr lang="zh-CN" altLang="en-US" dirty="0">
              <a:latin typeface="微软雅黑" panose="020B0503020204020204" pitchFamily="34" charset="-122"/>
              <a:ea typeface="微软雅黑" panose="020B0503020204020204" pitchFamily="34" charset="-122"/>
            </a:endParaRPr>
          </a:p>
        </p:txBody>
      </p:sp>
      <p:pic>
        <p:nvPicPr>
          <p:cNvPr id="4" name="图片 3"/>
          <p:cNvPicPr>
            <a:picLocks noChangeAspect="1"/>
          </p:cNvPicPr>
          <p:nvPr/>
        </p:nvPicPr>
        <p:blipFill>
          <a:blip r:embed="rId2"/>
          <a:stretch>
            <a:fillRect/>
          </a:stretch>
        </p:blipFill>
        <p:spPr>
          <a:xfrm>
            <a:off x="3125553" y="1982574"/>
            <a:ext cx="4929468" cy="3909297"/>
          </a:xfrm>
          <a:prstGeom prst="rect">
            <a:avLst/>
          </a:prstGeom>
          <a:effectLst>
            <a:outerShdw blurRad="50800" dist="38100" dir="5400000" algn="t" rotWithShape="0">
              <a:prstClr val="black">
                <a:alpha val="40000"/>
              </a:prstClr>
            </a:outerShdw>
            <a:softEdge rad="12700"/>
          </a:effectLst>
        </p:spPr>
      </p:pic>
    </p:spTree>
    <p:extLst>
      <p:ext uri="{BB962C8B-B14F-4D97-AF65-F5344CB8AC3E}">
        <p14:creationId xmlns:p14="http://schemas.microsoft.com/office/powerpoint/2010/main" val="6704490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Text Box 2"/>
          <p:cNvSpPr txBox="1">
            <a:spLocks noChangeArrowheads="1"/>
          </p:cNvSpPr>
          <p:nvPr/>
        </p:nvSpPr>
        <p:spPr bwMode="auto">
          <a:xfrm>
            <a:off x="306593" y="3216124"/>
            <a:ext cx="8196664" cy="377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endParaRPr lang="zh-CN" altLang="en-US"/>
          </a:p>
        </p:txBody>
      </p:sp>
      <p:sp>
        <p:nvSpPr>
          <p:cNvPr id="60" name="标题 1"/>
          <p:cNvSpPr txBox="1">
            <a:spLocks/>
          </p:cNvSpPr>
          <p:nvPr/>
        </p:nvSpPr>
        <p:spPr bwMode="auto">
          <a:xfrm>
            <a:off x="1232031" y="1833407"/>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50000"/>
              </a:lnSpc>
            </a:pPr>
            <a:r>
              <a:rPr lang="zh-CN" altLang="zh-CN" b="1" dirty="0">
                <a:latin typeface="宋体" panose="02010600030101010101" pitchFamily="2" charset="-122"/>
              </a:rPr>
              <a:t>国家社会科学基金教育学重大(点)课题</a:t>
            </a:r>
            <a:r>
              <a:rPr lang="zh-CN" altLang="en-US" b="1" dirty="0">
                <a:latin typeface="宋体" panose="02010600030101010101" pitchFamily="2" charset="-122"/>
              </a:rPr>
              <a:t/>
            </a:r>
            <a:br>
              <a:rPr lang="zh-CN" altLang="en-US" b="1" dirty="0">
                <a:latin typeface="宋体" panose="02010600030101010101" pitchFamily="2" charset="-122"/>
              </a:rPr>
            </a:br>
            <a:r>
              <a:rPr lang="zh-CN" altLang="en-US" b="1" dirty="0">
                <a:latin typeface="宋体" panose="02010600030101010101" pitchFamily="2" charset="-122"/>
              </a:rPr>
              <a:t>“基础教育未来发展的新特征</a:t>
            </a:r>
            <a:r>
              <a:rPr lang="zh-CN" altLang="zh-CN" b="1" dirty="0">
                <a:latin typeface="宋体" panose="02010600030101010101" pitchFamily="2" charset="-122"/>
              </a:rPr>
              <a:t>研究</a:t>
            </a:r>
            <a:r>
              <a:rPr lang="zh-CN" altLang="en-US" b="1" dirty="0">
                <a:latin typeface="宋体" panose="02010600030101010101" pitchFamily="2" charset="-122"/>
              </a:rPr>
              <a:t>”</a:t>
            </a:r>
            <a:r>
              <a:rPr lang="zh-CN" altLang="en-US" b="1" dirty="0"/>
              <a:t> 的技术路线 </a:t>
            </a:r>
          </a:p>
        </p:txBody>
      </p:sp>
      <p:sp>
        <p:nvSpPr>
          <p:cNvPr id="61" name="Text Box 49"/>
          <p:cNvSpPr txBox="1">
            <a:spLocks noChangeArrowheads="1"/>
          </p:cNvSpPr>
          <p:nvPr/>
        </p:nvSpPr>
        <p:spPr bwMode="gray">
          <a:xfrm>
            <a:off x="2560396" y="4225751"/>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2400" b="1">
                <a:solidFill>
                  <a:schemeClr val="bg1"/>
                </a:solidFill>
              </a:rPr>
              <a:t>1</a:t>
            </a:r>
          </a:p>
        </p:txBody>
      </p:sp>
      <p:pic>
        <p:nvPicPr>
          <p:cNvPr id="62" name="图片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3766" y="2844066"/>
            <a:ext cx="5387555" cy="3055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文本框 8"/>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9. </a:t>
            </a:r>
            <a:r>
              <a:rPr lang="zh-CN" altLang="en-US" dirty="0" smtClean="0">
                <a:solidFill>
                  <a:srgbClr val="C00000"/>
                </a:solidFill>
                <a:latin typeface="微软雅黑" panose="020B0503020204020204" pitchFamily="34" charset="-122"/>
                <a:ea typeface="微软雅黑" panose="020B0503020204020204" pitchFamily="34" charset="-122"/>
              </a:rPr>
              <a:t>课题研究的步骤和技术路线</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9982688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1" name="Text Box 49"/>
          <p:cNvSpPr txBox="1">
            <a:spLocks noChangeArrowheads="1"/>
          </p:cNvSpPr>
          <p:nvPr/>
        </p:nvSpPr>
        <p:spPr bwMode="gray">
          <a:xfrm>
            <a:off x="2560396" y="4378156"/>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2400" b="1">
                <a:solidFill>
                  <a:schemeClr val="bg1"/>
                </a:solidFill>
              </a:rPr>
              <a:t>1</a:t>
            </a:r>
          </a:p>
        </p:txBody>
      </p:sp>
      <p:sp>
        <p:nvSpPr>
          <p:cNvPr id="9" name="Rectangle 2"/>
          <p:cNvSpPr txBox="1">
            <a:spLocks noChangeArrowheads="1"/>
          </p:cNvSpPr>
          <p:nvPr/>
        </p:nvSpPr>
        <p:spPr>
          <a:xfrm>
            <a:off x="1250397" y="2006178"/>
            <a:ext cx="6315402" cy="412686"/>
          </a:xfrm>
          <a:prstGeom prst="rect">
            <a:avLst/>
          </a:prstGeom>
        </p:spPr>
        <p:txBody>
          <a:bodyPr/>
          <a:lstStyle/>
          <a:p>
            <a:pPr algn="ctr">
              <a:defRPr/>
            </a:pPr>
            <a:r>
              <a:rPr lang="en-US" altLang="zh-CN" b="1" kern="0" dirty="0">
                <a:latin typeface="宋体" pitchFamily="2" charset="-122"/>
                <a:ea typeface="+mj-ea"/>
                <a:cs typeface="+mj-cs"/>
              </a:rPr>
              <a:t>“</a:t>
            </a:r>
            <a:r>
              <a:rPr lang="zh-CN" altLang="en-US" b="1" kern="0" dirty="0">
                <a:latin typeface="+mj-lt"/>
                <a:ea typeface="+mj-ea"/>
                <a:cs typeface="+mj-cs"/>
              </a:rPr>
              <a:t>职业教育人才培养模式创新研究</a:t>
            </a:r>
            <a:r>
              <a:rPr lang="zh-CN" altLang="en-US" b="1" kern="0" dirty="0">
                <a:latin typeface="宋体" pitchFamily="2" charset="-122"/>
                <a:ea typeface="+mj-ea"/>
                <a:cs typeface="+mj-cs"/>
              </a:rPr>
              <a:t>”</a:t>
            </a:r>
            <a:r>
              <a:rPr lang="zh-CN" altLang="en-US" b="1" kern="0" dirty="0">
                <a:latin typeface="+mj-lt"/>
                <a:ea typeface="+mj-ea"/>
                <a:cs typeface="+mj-cs"/>
              </a:rPr>
              <a:t> 技术路线与实施步骤</a:t>
            </a:r>
          </a:p>
        </p:txBody>
      </p:sp>
      <p:pic>
        <p:nvPicPr>
          <p:cNvPr id="1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2058" y="2569385"/>
            <a:ext cx="5659671" cy="321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文本框 10"/>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2"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9. </a:t>
            </a:r>
            <a:r>
              <a:rPr lang="zh-CN" altLang="en-US" dirty="0" smtClean="0">
                <a:solidFill>
                  <a:srgbClr val="C00000"/>
                </a:solidFill>
                <a:latin typeface="微软雅黑" panose="020B0503020204020204" pitchFamily="34" charset="-122"/>
                <a:ea typeface="微软雅黑" panose="020B0503020204020204" pitchFamily="34" charset="-122"/>
              </a:rPr>
              <a:t>课题研究的步骤和技术路线</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0791600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Text Box 2"/>
          <p:cNvSpPr txBox="1">
            <a:spLocks noChangeArrowheads="1"/>
          </p:cNvSpPr>
          <p:nvPr/>
        </p:nvSpPr>
        <p:spPr bwMode="auto">
          <a:xfrm>
            <a:off x="306593" y="3216124"/>
            <a:ext cx="8196664" cy="377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endParaRPr lang="zh-CN" altLang="en-US"/>
          </a:p>
        </p:txBody>
      </p:sp>
      <p:sp>
        <p:nvSpPr>
          <p:cNvPr id="61" name="Text Box 49"/>
          <p:cNvSpPr txBox="1">
            <a:spLocks noChangeArrowheads="1"/>
          </p:cNvSpPr>
          <p:nvPr/>
        </p:nvSpPr>
        <p:spPr bwMode="gray">
          <a:xfrm>
            <a:off x="2560396" y="4378156"/>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2400" b="1">
                <a:solidFill>
                  <a:schemeClr val="bg1"/>
                </a:solidFill>
              </a:rPr>
              <a:t>1</a:t>
            </a:r>
          </a:p>
        </p:txBody>
      </p:sp>
      <p:sp>
        <p:nvSpPr>
          <p:cNvPr id="13" name="Rectangle 3"/>
          <p:cNvSpPr txBox="1">
            <a:spLocks noChangeArrowheads="1"/>
          </p:cNvSpPr>
          <p:nvPr/>
        </p:nvSpPr>
        <p:spPr>
          <a:xfrm>
            <a:off x="646589" y="1799202"/>
            <a:ext cx="7856668" cy="3821669"/>
          </a:xfrm>
          <a:prstGeom prst="rect">
            <a:avLst/>
          </a:prstGeom>
        </p:spPr>
        <p:txBody>
          <a:bodyPr/>
          <a:lstStyle/>
          <a:p>
            <a:pPr algn="just">
              <a:lnSpc>
                <a:spcPct val="150000"/>
              </a:lnSpc>
              <a:spcBef>
                <a:spcPts val="0"/>
              </a:spcBef>
              <a:defRPr/>
            </a:pPr>
            <a:r>
              <a:rPr lang="zh-CN" altLang="en-US" sz="1600" b="1" kern="0" dirty="0">
                <a:solidFill>
                  <a:schemeClr val="accent2">
                    <a:lumMod val="75000"/>
                  </a:schemeClr>
                </a:solidFill>
                <a:latin typeface="+mn-ea"/>
              </a:rPr>
              <a:t>    </a:t>
            </a:r>
            <a:r>
              <a:rPr lang="zh-CN" altLang="en-US" sz="1600" b="1" kern="0" dirty="0" smtClean="0">
                <a:latin typeface="+mn-ea"/>
              </a:rPr>
              <a:t>“江苏省</a:t>
            </a:r>
            <a:r>
              <a:rPr lang="zh-CN" altLang="en-US" sz="1600" b="1" kern="0" dirty="0">
                <a:latin typeface="+mn-ea"/>
              </a:rPr>
              <a:t>流动人口子女教育的城市融入状况及其策略研究</a:t>
            </a:r>
            <a:r>
              <a:rPr lang="en-US" altLang="zh-CN" sz="1600" b="1" kern="0" dirty="0">
                <a:latin typeface="+mn-ea"/>
              </a:rPr>
              <a:t>——</a:t>
            </a:r>
            <a:r>
              <a:rPr lang="zh-CN" altLang="en-US" sz="1600" b="1" kern="0" dirty="0">
                <a:latin typeface="+mn-ea"/>
              </a:rPr>
              <a:t>以苏南地区为</a:t>
            </a:r>
            <a:r>
              <a:rPr lang="zh-CN" altLang="en-US" sz="1600" b="1" kern="0" dirty="0" smtClean="0">
                <a:latin typeface="+mn-ea"/>
              </a:rPr>
              <a:t>例” 课题</a:t>
            </a:r>
            <a:r>
              <a:rPr lang="zh-CN" altLang="en-US" sz="1600" b="1" kern="0" dirty="0">
                <a:latin typeface="+mn-ea"/>
              </a:rPr>
              <a:t>实施</a:t>
            </a:r>
            <a:r>
              <a:rPr lang="zh-CN" altLang="en-US" sz="1600" b="1" kern="0" dirty="0" smtClean="0">
                <a:latin typeface="+mn-ea"/>
              </a:rPr>
              <a:t>步骤</a:t>
            </a:r>
            <a:endParaRPr lang="zh-CN" altLang="en-US" sz="1600" b="1" kern="0" dirty="0">
              <a:latin typeface="+mn-ea"/>
            </a:endParaRPr>
          </a:p>
          <a:p>
            <a:pPr algn="just">
              <a:lnSpc>
                <a:spcPct val="150000"/>
              </a:lnSpc>
              <a:spcBef>
                <a:spcPts val="0"/>
              </a:spcBef>
              <a:defRPr/>
            </a:pPr>
            <a:r>
              <a:rPr lang="en-US" altLang="zh-CN" sz="1600" kern="0" dirty="0">
                <a:latin typeface="+mn-ea"/>
              </a:rPr>
              <a:t>    </a:t>
            </a:r>
            <a:r>
              <a:rPr lang="en-US" altLang="zh-CN" sz="1600" kern="0" dirty="0" smtClean="0">
                <a:latin typeface="+mn-ea"/>
              </a:rPr>
              <a:t>2012.4—2012.6</a:t>
            </a:r>
            <a:r>
              <a:rPr lang="zh-CN" altLang="en-US" sz="1600" kern="0" dirty="0">
                <a:latin typeface="+mn-ea"/>
              </a:rPr>
              <a:t>，资料准备阶段：主要任务是编制国内外与本课题研究内容有关的主要文献目录，并在此基础上尽可能搜集到目录所列重要研究资料。成果是一份文献目录和一篇“乡</a:t>
            </a:r>
            <a:r>
              <a:rPr lang="en-US" altLang="zh-CN" sz="1600" kern="0" dirty="0">
                <a:latin typeface="+mn-ea"/>
              </a:rPr>
              <a:t>-</a:t>
            </a:r>
            <a:r>
              <a:rPr lang="zh-CN" altLang="en-US" sz="1600" kern="0" dirty="0">
                <a:latin typeface="+mn-ea"/>
              </a:rPr>
              <a:t>城流动人口子女教育研究综述”论文（</a:t>
            </a:r>
            <a:r>
              <a:rPr lang="en-US" altLang="zh-CN" sz="1600" kern="0" dirty="0">
                <a:latin typeface="+mn-ea"/>
              </a:rPr>
              <a:t>1</a:t>
            </a:r>
            <a:r>
              <a:rPr lang="zh-CN" altLang="en-US" sz="1600" kern="0" dirty="0">
                <a:latin typeface="+mn-ea"/>
              </a:rPr>
              <a:t>万字）。文献目录编制负责人：庄西真；文献综述主笔：刘猛、曹永国。</a:t>
            </a:r>
          </a:p>
          <a:p>
            <a:pPr algn="just">
              <a:lnSpc>
                <a:spcPct val="150000"/>
              </a:lnSpc>
              <a:spcBef>
                <a:spcPts val="0"/>
              </a:spcBef>
              <a:defRPr/>
            </a:pPr>
            <a:r>
              <a:rPr lang="en-US" altLang="zh-CN" sz="1600" kern="0" dirty="0">
                <a:latin typeface="+mn-ea"/>
              </a:rPr>
              <a:t>    </a:t>
            </a:r>
            <a:r>
              <a:rPr lang="en-US" altLang="zh-CN" sz="1600" kern="0" dirty="0" smtClean="0">
                <a:latin typeface="+mn-ea"/>
              </a:rPr>
              <a:t>2012.7—2012.9</a:t>
            </a:r>
            <a:r>
              <a:rPr lang="zh-CN" altLang="en-US" sz="1600" kern="0" dirty="0">
                <a:latin typeface="+mn-ea"/>
              </a:rPr>
              <a:t>，研究框架确定和相关研究工具准备阶段：主要任务是在进一步研读国内外有关文献的基础上，确定较为详细的研究框架，并编制用于课题研究的问卷和访谈问题提纲。研究框架：庄西真、贺晓星；问卷和访谈提纲：蒋波、王海英、徐海峰</a:t>
            </a:r>
            <a:r>
              <a:rPr lang="zh-CN" altLang="en-US" sz="1600" kern="0" dirty="0" smtClean="0">
                <a:latin typeface="+mn-ea"/>
              </a:rPr>
              <a:t>。</a:t>
            </a:r>
            <a:endParaRPr lang="zh-CN" altLang="en-US" sz="1600" kern="0" dirty="0">
              <a:latin typeface="+mn-ea"/>
            </a:endParaRPr>
          </a:p>
        </p:txBody>
      </p:sp>
      <p:sp>
        <p:nvSpPr>
          <p:cNvPr id="9" name="文本框 8"/>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9. </a:t>
            </a:r>
            <a:r>
              <a:rPr lang="zh-CN" altLang="en-US" dirty="0" smtClean="0">
                <a:solidFill>
                  <a:srgbClr val="C00000"/>
                </a:solidFill>
                <a:latin typeface="微软雅黑" panose="020B0503020204020204" pitchFamily="34" charset="-122"/>
                <a:ea typeface="微软雅黑" panose="020B0503020204020204" pitchFamily="34" charset="-122"/>
              </a:rPr>
              <a:t>课题研究的步骤和技术路线</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31466857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Text Box 2"/>
          <p:cNvSpPr txBox="1">
            <a:spLocks noChangeArrowheads="1"/>
          </p:cNvSpPr>
          <p:nvPr/>
        </p:nvSpPr>
        <p:spPr bwMode="auto">
          <a:xfrm>
            <a:off x="306593" y="3216124"/>
            <a:ext cx="8196664" cy="3778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Bef>
                <a:spcPct val="50000"/>
              </a:spcBef>
            </a:pPr>
            <a:endParaRPr lang="zh-CN" altLang="en-US"/>
          </a:p>
        </p:txBody>
      </p:sp>
      <p:sp>
        <p:nvSpPr>
          <p:cNvPr id="61" name="Text Box 49"/>
          <p:cNvSpPr txBox="1">
            <a:spLocks noChangeArrowheads="1"/>
          </p:cNvSpPr>
          <p:nvPr/>
        </p:nvSpPr>
        <p:spPr bwMode="gray">
          <a:xfrm>
            <a:off x="2560396" y="4378156"/>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2400" b="1">
                <a:solidFill>
                  <a:schemeClr val="bg1"/>
                </a:solidFill>
              </a:rPr>
              <a:t>1</a:t>
            </a:r>
          </a:p>
        </p:txBody>
      </p:sp>
      <p:sp>
        <p:nvSpPr>
          <p:cNvPr id="13" name="Rectangle 3"/>
          <p:cNvSpPr txBox="1">
            <a:spLocks noChangeArrowheads="1"/>
          </p:cNvSpPr>
          <p:nvPr/>
        </p:nvSpPr>
        <p:spPr>
          <a:xfrm>
            <a:off x="646589" y="1799202"/>
            <a:ext cx="7856668" cy="3706863"/>
          </a:xfrm>
          <a:prstGeom prst="rect">
            <a:avLst/>
          </a:prstGeom>
        </p:spPr>
        <p:txBody>
          <a:bodyPr/>
          <a:lstStyle/>
          <a:p>
            <a:pPr algn="just">
              <a:lnSpc>
                <a:spcPct val="150000"/>
              </a:lnSpc>
              <a:spcBef>
                <a:spcPts val="0"/>
              </a:spcBef>
              <a:defRPr/>
            </a:pPr>
            <a:r>
              <a:rPr lang="zh-CN" altLang="en-US" sz="1600" b="1" kern="0" dirty="0">
                <a:solidFill>
                  <a:schemeClr val="accent2">
                    <a:lumMod val="75000"/>
                  </a:schemeClr>
                </a:solidFill>
                <a:latin typeface="+mn-ea"/>
              </a:rPr>
              <a:t>    </a:t>
            </a:r>
            <a:r>
              <a:rPr lang="zh-CN" altLang="en-US" sz="1600" b="1" kern="0" dirty="0" smtClean="0">
                <a:latin typeface="+mn-ea"/>
              </a:rPr>
              <a:t>“江苏省</a:t>
            </a:r>
            <a:r>
              <a:rPr lang="zh-CN" altLang="en-US" sz="1600" b="1" kern="0" dirty="0">
                <a:latin typeface="+mn-ea"/>
              </a:rPr>
              <a:t>流动人口子女教育的城市融入状况及其策略研究</a:t>
            </a:r>
            <a:r>
              <a:rPr lang="en-US" altLang="zh-CN" sz="1600" b="1" kern="0" dirty="0">
                <a:latin typeface="+mn-ea"/>
              </a:rPr>
              <a:t>——</a:t>
            </a:r>
            <a:r>
              <a:rPr lang="zh-CN" altLang="en-US" sz="1600" b="1" kern="0" dirty="0">
                <a:latin typeface="+mn-ea"/>
              </a:rPr>
              <a:t>以苏南地区为</a:t>
            </a:r>
            <a:r>
              <a:rPr lang="zh-CN" altLang="en-US" sz="1600" b="1" kern="0" dirty="0" smtClean="0">
                <a:latin typeface="+mn-ea"/>
              </a:rPr>
              <a:t>例” 课题</a:t>
            </a:r>
            <a:r>
              <a:rPr lang="zh-CN" altLang="en-US" sz="1600" b="1" kern="0" dirty="0">
                <a:latin typeface="+mn-ea"/>
              </a:rPr>
              <a:t>实施</a:t>
            </a:r>
            <a:r>
              <a:rPr lang="zh-CN" altLang="en-US" sz="1600" b="1" kern="0" dirty="0" smtClean="0">
                <a:latin typeface="+mn-ea"/>
              </a:rPr>
              <a:t>步骤</a:t>
            </a:r>
            <a:endParaRPr lang="zh-CN" altLang="en-US" sz="1600" b="1" kern="0" dirty="0">
              <a:latin typeface="+mn-ea"/>
            </a:endParaRPr>
          </a:p>
          <a:p>
            <a:pPr algn="just">
              <a:lnSpc>
                <a:spcPct val="150000"/>
              </a:lnSpc>
              <a:spcBef>
                <a:spcPts val="0"/>
              </a:spcBef>
              <a:defRPr/>
            </a:pPr>
            <a:r>
              <a:rPr lang="en-US" altLang="zh-CN" sz="1600" kern="0" dirty="0" smtClean="0">
                <a:latin typeface="+mn-ea"/>
              </a:rPr>
              <a:t>    2012.10—2012.12</a:t>
            </a:r>
            <a:r>
              <a:rPr lang="zh-CN" altLang="en-US" sz="1600" kern="0" dirty="0">
                <a:latin typeface="+mn-ea"/>
              </a:rPr>
              <a:t>，第一阶段调研：包括与案例地区沟通、发放问卷、开展访谈和实地观察等任务，主要侧重义务教育阶段的融入。负责人：胡鹏、王海英、蒋波、曹永国、刘猛。</a:t>
            </a:r>
          </a:p>
          <a:p>
            <a:pPr algn="just">
              <a:lnSpc>
                <a:spcPct val="150000"/>
              </a:lnSpc>
              <a:spcBef>
                <a:spcPts val="0"/>
              </a:spcBef>
              <a:defRPr/>
            </a:pPr>
            <a:r>
              <a:rPr lang="en-US" altLang="zh-CN" sz="1600" kern="0" dirty="0">
                <a:latin typeface="+mn-ea"/>
              </a:rPr>
              <a:t>    </a:t>
            </a:r>
            <a:r>
              <a:rPr lang="en-US" altLang="zh-CN" sz="1600" kern="0" dirty="0" smtClean="0">
                <a:latin typeface="+mn-ea"/>
              </a:rPr>
              <a:t>2013.1—2013.5</a:t>
            </a:r>
            <a:r>
              <a:rPr lang="zh-CN" altLang="en-US" sz="1600" kern="0" dirty="0">
                <a:latin typeface="+mn-ea"/>
              </a:rPr>
              <a:t>，第一次调研资料分析阶段：整理分析第一次调研资料。形成一份调研报告（</a:t>
            </a:r>
            <a:r>
              <a:rPr lang="en-US" altLang="zh-CN" sz="1600" kern="0" dirty="0">
                <a:latin typeface="+mn-ea"/>
              </a:rPr>
              <a:t>2</a:t>
            </a:r>
            <a:r>
              <a:rPr lang="zh-CN" altLang="en-US" sz="1600" kern="0" dirty="0">
                <a:latin typeface="+mn-ea"/>
              </a:rPr>
              <a:t>万字），两篇论文（</a:t>
            </a:r>
            <a:r>
              <a:rPr lang="en-US" altLang="zh-CN" sz="1600" kern="0" dirty="0">
                <a:latin typeface="+mn-ea"/>
              </a:rPr>
              <a:t>8</a:t>
            </a:r>
            <a:r>
              <a:rPr lang="zh-CN" altLang="en-US" sz="1600" kern="0" dirty="0">
                <a:latin typeface="+mn-ea"/>
              </a:rPr>
              <a:t>千字左右）。调研报告主笔：庄西真、刘猛、李俊峰、王海英；论文一作者：庄西真、刘猛、蒋波；论文二作者：徐海峰、王海英、贺晓星。</a:t>
            </a:r>
          </a:p>
        </p:txBody>
      </p:sp>
      <p:sp>
        <p:nvSpPr>
          <p:cNvPr id="9" name="文本框 8"/>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9. </a:t>
            </a:r>
            <a:r>
              <a:rPr lang="zh-CN" altLang="en-US" dirty="0" smtClean="0">
                <a:solidFill>
                  <a:srgbClr val="C00000"/>
                </a:solidFill>
                <a:latin typeface="微软雅黑" panose="020B0503020204020204" pitchFamily="34" charset="-122"/>
                <a:ea typeface="微软雅黑" panose="020B0503020204020204" pitchFamily="34" charset="-122"/>
              </a:rPr>
              <a:t>课题研究的步骤和技术路线</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3907291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1" name="Text Box 49"/>
          <p:cNvSpPr txBox="1">
            <a:spLocks noChangeArrowheads="1"/>
          </p:cNvSpPr>
          <p:nvPr/>
        </p:nvSpPr>
        <p:spPr bwMode="gray">
          <a:xfrm>
            <a:off x="2560396" y="4378156"/>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2400" b="1">
                <a:solidFill>
                  <a:schemeClr val="bg1"/>
                </a:solidFill>
              </a:rPr>
              <a:t>1</a:t>
            </a:r>
          </a:p>
        </p:txBody>
      </p:sp>
      <p:sp>
        <p:nvSpPr>
          <p:cNvPr id="9" name="Rectangle 3"/>
          <p:cNvSpPr txBox="1">
            <a:spLocks noChangeArrowheads="1"/>
          </p:cNvSpPr>
          <p:nvPr/>
        </p:nvSpPr>
        <p:spPr>
          <a:xfrm>
            <a:off x="708755" y="1959476"/>
            <a:ext cx="7727323" cy="3713738"/>
          </a:xfrm>
          <a:prstGeom prst="rect">
            <a:avLst/>
          </a:prstGeom>
        </p:spPr>
        <p:txBody>
          <a:bodyPr/>
          <a:lstStyle/>
          <a:p>
            <a:pPr indent="457200" algn="just">
              <a:lnSpc>
                <a:spcPct val="150000"/>
              </a:lnSpc>
              <a:defRPr/>
            </a:pPr>
            <a:r>
              <a:rPr lang="zh-CN" altLang="en-US" sz="1600" b="1" kern="0" dirty="0" smtClean="0">
                <a:latin typeface="+mn-ea"/>
              </a:rPr>
              <a:t>“</a:t>
            </a:r>
            <a:r>
              <a:rPr lang="zh-CN" altLang="en-US" sz="1600" b="1" kern="0" dirty="0">
                <a:latin typeface="+mn-ea"/>
              </a:rPr>
              <a:t>江苏省流动人口子女教育的城市融入状况及其策略研究</a:t>
            </a:r>
            <a:r>
              <a:rPr lang="en-US" altLang="zh-CN" sz="1600" b="1" kern="0" dirty="0">
                <a:latin typeface="+mn-ea"/>
              </a:rPr>
              <a:t>——</a:t>
            </a:r>
            <a:r>
              <a:rPr lang="zh-CN" altLang="en-US" sz="1600" b="1" kern="0" dirty="0">
                <a:latin typeface="+mn-ea"/>
              </a:rPr>
              <a:t>以苏南地区为例” 课题实施步骤</a:t>
            </a:r>
          </a:p>
          <a:p>
            <a:pPr indent="457200" algn="just">
              <a:lnSpc>
                <a:spcPct val="150000"/>
              </a:lnSpc>
              <a:defRPr/>
            </a:pPr>
            <a:r>
              <a:rPr lang="en-US" altLang="zh-CN" sz="1600" kern="0" dirty="0" smtClean="0">
                <a:latin typeface="+mn-ea"/>
              </a:rPr>
              <a:t>2013.6—2013.6</a:t>
            </a:r>
            <a:r>
              <a:rPr lang="zh-CN" altLang="en-US" sz="1600" kern="0" dirty="0">
                <a:latin typeface="+mn-ea"/>
              </a:rPr>
              <a:t>，总结第一次调研工作阶段：对前一阶段的工作进行总结并准备第二次调研。负责人：庄西真。</a:t>
            </a:r>
          </a:p>
          <a:p>
            <a:pPr indent="457200" algn="just">
              <a:lnSpc>
                <a:spcPct val="150000"/>
              </a:lnSpc>
              <a:defRPr/>
            </a:pPr>
            <a:r>
              <a:rPr lang="en-US" altLang="zh-CN" sz="1600" kern="0" dirty="0" smtClean="0">
                <a:latin typeface="+mn-ea"/>
              </a:rPr>
              <a:t>2013.7—2013.8</a:t>
            </a:r>
            <a:r>
              <a:rPr lang="zh-CN" altLang="en-US" sz="1600" kern="0" dirty="0">
                <a:latin typeface="+mn-ea"/>
              </a:rPr>
              <a:t>，第二次调研阶段：以观察、访谈为主，侧重于流动人口子女学前教育和高中阶段教育的城市融入情况。负责人：庄西真、刘猛、蒋波、徐海峰。</a:t>
            </a:r>
          </a:p>
          <a:p>
            <a:pPr indent="457200" algn="just">
              <a:lnSpc>
                <a:spcPct val="150000"/>
              </a:lnSpc>
              <a:defRPr/>
            </a:pPr>
            <a:r>
              <a:rPr lang="en-US" altLang="zh-CN" sz="1600" kern="0" dirty="0" smtClean="0">
                <a:latin typeface="+mn-ea"/>
              </a:rPr>
              <a:t>2013.9—2013.11</a:t>
            </a:r>
            <a:r>
              <a:rPr lang="zh-CN" altLang="en-US" sz="1600" kern="0" dirty="0">
                <a:latin typeface="+mn-ea"/>
              </a:rPr>
              <a:t>，第二次调研分析阶段：撰写调研报告（</a:t>
            </a:r>
            <a:r>
              <a:rPr lang="en-US" altLang="zh-CN" sz="1600" kern="0" dirty="0">
                <a:latin typeface="+mn-ea"/>
              </a:rPr>
              <a:t>1</a:t>
            </a:r>
            <a:r>
              <a:rPr lang="zh-CN" altLang="en-US" sz="1600" kern="0" dirty="0">
                <a:latin typeface="+mn-ea"/>
              </a:rPr>
              <a:t>万字）和</a:t>
            </a:r>
            <a:r>
              <a:rPr lang="en-US" altLang="zh-CN" sz="1600" kern="0" dirty="0">
                <a:latin typeface="+mn-ea"/>
              </a:rPr>
              <a:t>2</a:t>
            </a:r>
            <a:r>
              <a:rPr lang="zh-CN" altLang="en-US" sz="1600" kern="0" dirty="0">
                <a:latin typeface="+mn-ea"/>
              </a:rPr>
              <a:t>篇论文（</a:t>
            </a:r>
            <a:r>
              <a:rPr lang="en-US" altLang="zh-CN" sz="1600" kern="0" dirty="0">
                <a:latin typeface="+mn-ea"/>
              </a:rPr>
              <a:t>7</a:t>
            </a:r>
            <a:r>
              <a:rPr lang="zh-CN" altLang="en-US" sz="1600" kern="0" dirty="0">
                <a:latin typeface="+mn-ea"/>
              </a:rPr>
              <a:t>千字左右）。调研报告主笔：庄西真、徐海峰；论文一：庄西真、胡鹏；论文二：刘猛、徐海峰</a:t>
            </a:r>
            <a:r>
              <a:rPr lang="zh-CN" altLang="en-US" sz="1600" kern="0" dirty="0" smtClean="0">
                <a:latin typeface="+mn-ea"/>
              </a:rPr>
              <a:t>。</a:t>
            </a:r>
            <a:endParaRPr lang="en-US" altLang="zh-CN" sz="1600" kern="0" dirty="0">
              <a:latin typeface="+mn-ea"/>
            </a:endParaRPr>
          </a:p>
        </p:txBody>
      </p:sp>
      <p:sp>
        <p:nvSpPr>
          <p:cNvPr id="7" name="文本框 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9. </a:t>
            </a:r>
            <a:r>
              <a:rPr lang="zh-CN" altLang="en-US" dirty="0" smtClean="0">
                <a:solidFill>
                  <a:srgbClr val="C00000"/>
                </a:solidFill>
                <a:latin typeface="微软雅黑" panose="020B0503020204020204" pitchFamily="34" charset="-122"/>
                <a:ea typeface="微软雅黑" panose="020B0503020204020204" pitchFamily="34" charset="-122"/>
              </a:rPr>
              <a:t>课题研究的步骤和技术路线</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946214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1" name="Text Box 49"/>
          <p:cNvSpPr txBox="1">
            <a:spLocks noChangeArrowheads="1"/>
          </p:cNvSpPr>
          <p:nvPr/>
        </p:nvSpPr>
        <p:spPr bwMode="gray">
          <a:xfrm>
            <a:off x="2560396" y="4378156"/>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2400" b="1">
                <a:solidFill>
                  <a:schemeClr val="bg1"/>
                </a:solidFill>
              </a:rPr>
              <a:t>1</a:t>
            </a:r>
          </a:p>
        </p:txBody>
      </p:sp>
      <p:sp>
        <p:nvSpPr>
          <p:cNvPr id="9" name="Rectangle 3"/>
          <p:cNvSpPr txBox="1">
            <a:spLocks noChangeArrowheads="1"/>
          </p:cNvSpPr>
          <p:nvPr/>
        </p:nvSpPr>
        <p:spPr>
          <a:xfrm>
            <a:off x="708755" y="1959475"/>
            <a:ext cx="7727323" cy="3947339"/>
          </a:xfrm>
          <a:prstGeom prst="rect">
            <a:avLst/>
          </a:prstGeom>
        </p:spPr>
        <p:txBody>
          <a:bodyPr/>
          <a:lstStyle/>
          <a:p>
            <a:pPr indent="457200" algn="just">
              <a:lnSpc>
                <a:spcPct val="150000"/>
              </a:lnSpc>
              <a:defRPr/>
            </a:pPr>
            <a:r>
              <a:rPr lang="zh-CN" altLang="en-US" sz="1600" b="1" kern="0" dirty="0" smtClean="0">
                <a:latin typeface="+mn-ea"/>
              </a:rPr>
              <a:t>“</a:t>
            </a:r>
            <a:r>
              <a:rPr lang="zh-CN" altLang="en-US" sz="1600" b="1" kern="0" dirty="0">
                <a:latin typeface="+mn-ea"/>
              </a:rPr>
              <a:t>江苏省流动人口子女教育的城市融入状况及其策略研究</a:t>
            </a:r>
            <a:r>
              <a:rPr lang="en-US" altLang="zh-CN" sz="1600" b="1" kern="0" dirty="0">
                <a:latin typeface="+mn-ea"/>
              </a:rPr>
              <a:t>——</a:t>
            </a:r>
            <a:r>
              <a:rPr lang="zh-CN" altLang="en-US" sz="1600" b="1" kern="0" dirty="0">
                <a:latin typeface="+mn-ea"/>
              </a:rPr>
              <a:t>以苏南地区为例” 课题实施步骤</a:t>
            </a:r>
          </a:p>
          <a:p>
            <a:pPr indent="457200" algn="just">
              <a:lnSpc>
                <a:spcPct val="150000"/>
              </a:lnSpc>
              <a:defRPr/>
            </a:pPr>
            <a:r>
              <a:rPr lang="en-US" altLang="zh-CN" sz="1600" kern="0" dirty="0" smtClean="0">
                <a:latin typeface="+mn-ea"/>
              </a:rPr>
              <a:t>2013.12—2014.1</a:t>
            </a:r>
            <a:r>
              <a:rPr lang="zh-CN" altLang="en-US" sz="1600" kern="0" dirty="0">
                <a:latin typeface="+mn-ea"/>
              </a:rPr>
              <a:t>，理论提炼阶段：主要任务是在案例分析基础上，通过课题组充分研讨，形成关于江苏省乡</a:t>
            </a:r>
            <a:r>
              <a:rPr lang="en-US" altLang="zh-CN" sz="1600" kern="0" dirty="0">
                <a:latin typeface="+mn-ea"/>
              </a:rPr>
              <a:t>-</a:t>
            </a:r>
            <a:r>
              <a:rPr lang="zh-CN" altLang="en-US" sz="1600" kern="0" dirty="0">
                <a:latin typeface="+mn-ea"/>
              </a:rPr>
              <a:t>城流动人口子女教育的城市融入问题的若干结论、观点，提出江苏省今后促进乡</a:t>
            </a:r>
            <a:r>
              <a:rPr lang="en-US" altLang="zh-CN" sz="1600" kern="0" dirty="0">
                <a:latin typeface="+mn-ea"/>
              </a:rPr>
              <a:t>-</a:t>
            </a:r>
            <a:r>
              <a:rPr lang="zh-CN" altLang="en-US" sz="1600" kern="0" dirty="0">
                <a:latin typeface="+mn-ea"/>
              </a:rPr>
              <a:t>城流动人口子女教育城市融入可资借鉴的总体思路及实施策略。决策建议一份（</a:t>
            </a:r>
            <a:r>
              <a:rPr lang="en-US" altLang="zh-CN" sz="1600" kern="0" dirty="0">
                <a:latin typeface="+mn-ea"/>
              </a:rPr>
              <a:t>2</a:t>
            </a:r>
            <a:r>
              <a:rPr lang="zh-CN" altLang="en-US" sz="1600" kern="0" dirty="0">
                <a:latin typeface="+mn-ea"/>
              </a:rPr>
              <a:t>千字）：课题组；论文（</a:t>
            </a:r>
            <a:r>
              <a:rPr lang="en-US" altLang="zh-CN" sz="1600" kern="0" dirty="0">
                <a:latin typeface="+mn-ea"/>
              </a:rPr>
              <a:t>9</a:t>
            </a:r>
            <a:r>
              <a:rPr lang="zh-CN" altLang="en-US" sz="1600" kern="0" dirty="0">
                <a:latin typeface="+mn-ea"/>
              </a:rPr>
              <a:t>千字）：庄西真、贺晓星、刘猛。</a:t>
            </a:r>
          </a:p>
          <a:p>
            <a:pPr indent="457200" algn="just">
              <a:lnSpc>
                <a:spcPct val="150000"/>
              </a:lnSpc>
              <a:defRPr/>
            </a:pPr>
            <a:r>
              <a:rPr lang="en-US" altLang="zh-CN" sz="1600" kern="0" dirty="0" smtClean="0">
                <a:latin typeface="+mn-ea"/>
              </a:rPr>
              <a:t>2014.2—2014.4</a:t>
            </a:r>
            <a:r>
              <a:rPr lang="zh-CN" altLang="en-US" sz="1600" kern="0" dirty="0">
                <a:latin typeface="+mn-ea"/>
              </a:rPr>
              <a:t>，准备结题阶段：对已完成的各项成果进行整理，撰写研究总报告（</a:t>
            </a:r>
            <a:r>
              <a:rPr lang="en-US" altLang="zh-CN" sz="1600" kern="0" dirty="0">
                <a:latin typeface="+mn-ea"/>
              </a:rPr>
              <a:t>10</a:t>
            </a:r>
            <a:r>
              <a:rPr lang="zh-CN" altLang="en-US" sz="1600" kern="0" dirty="0">
                <a:latin typeface="+mn-ea"/>
              </a:rPr>
              <a:t>万字）和江苏省乡</a:t>
            </a:r>
            <a:r>
              <a:rPr lang="en-US" altLang="zh-CN" sz="1600" kern="0" dirty="0">
                <a:latin typeface="+mn-ea"/>
              </a:rPr>
              <a:t>-</a:t>
            </a:r>
            <a:r>
              <a:rPr lang="zh-CN" altLang="en-US" sz="1600" kern="0" dirty="0">
                <a:latin typeface="+mn-ea"/>
              </a:rPr>
              <a:t>城流动人口子女教育融城经验汇编（小册子），结题。研究总报告：课题组；经验汇编：徐海峰、刘猛、胡鹏。 </a:t>
            </a:r>
          </a:p>
          <a:p>
            <a:pPr indent="457200" algn="just">
              <a:lnSpc>
                <a:spcPct val="150000"/>
              </a:lnSpc>
              <a:defRPr/>
            </a:pPr>
            <a:endParaRPr lang="en-US" altLang="zh-CN" sz="1600" kern="0" dirty="0">
              <a:latin typeface="+mn-ea"/>
            </a:endParaRPr>
          </a:p>
        </p:txBody>
      </p:sp>
      <p:sp>
        <p:nvSpPr>
          <p:cNvPr id="7" name="文本框 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0"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9. </a:t>
            </a:r>
            <a:r>
              <a:rPr lang="zh-CN" altLang="en-US" dirty="0" smtClean="0">
                <a:solidFill>
                  <a:srgbClr val="C00000"/>
                </a:solidFill>
                <a:latin typeface="微软雅黑" panose="020B0503020204020204" pitchFamily="34" charset="-122"/>
                <a:ea typeface="微软雅黑" panose="020B0503020204020204" pitchFamily="34" charset="-122"/>
              </a:rPr>
              <a:t>课题研究的步骤和技术路线</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4421201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Rectangle 3"/>
          <p:cNvSpPr txBox="1">
            <a:spLocks noChangeArrowheads="1"/>
          </p:cNvSpPr>
          <p:nvPr/>
        </p:nvSpPr>
        <p:spPr>
          <a:xfrm>
            <a:off x="629729" y="1595887"/>
            <a:ext cx="8022566" cy="44512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3200"/>
              </a:lnSpc>
              <a:spcBef>
                <a:spcPts val="0"/>
              </a:spcBef>
              <a:buFontTx/>
              <a:buNone/>
            </a:pPr>
            <a:r>
              <a:rPr lang="zh-CN" altLang="en-US" sz="1800" dirty="0" smtClean="0">
                <a:latin typeface="宋体" panose="02010600030101010101" pitchFamily="2" charset="-122"/>
                <a:ea typeface="宋体" panose="02010600030101010101" pitchFamily="2" charset="-122"/>
              </a:rPr>
              <a:t>    </a:t>
            </a:r>
            <a:r>
              <a:rPr lang="zh-CN" altLang="en-US" sz="1800" b="1" dirty="0" smtClean="0">
                <a:latin typeface="宋体" panose="02010600030101010101" pitchFamily="2" charset="-122"/>
                <a:ea typeface="宋体" panose="02010600030101010101" pitchFamily="2" charset="-122"/>
              </a:rPr>
              <a:t>（</a:t>
            </a:r>
            <a:r>
              <a:rPr lang="en-US" altLang="zh-CN" sz="1800" b="1" dirty="0" smtClean="0">
                <a:latin typeface="宋体" panose="02010600030101010101" pitchFamily="2" charset="-122"/>
                <a:ea typeface="宋体" panose="02010600030101010101" pitchFamily="2" charset="-122"/>
              </a:rPr>
              <a:t>3</a:t>
            </a:r>
            <a:r>
              <a:rPr lang="zh-CN" altLang="en-US" sz="1800" b="1" dirty="0" smtClean="0">
                <a:latin typeface="宋体" panose="02010600030101010101" pitchFamily="2" charset="-122"/>
                <a:ea typeface="宋体" panose="02010600030101010101" pitchFamily="2" charset="-122"/>
              </a:rPr>
              <a:t>）实，即实在。</a:t>
            </a:r>
            <a:r>
              <a:rPr lang="zh-CN" altLang="en-US" sz="1800" dirty="0" smtClean="0">
                <a:latin typeface="宋体" panose="02010600030101010101" pitchFamily="2" charset="-122"/>
                <a:ea typeface="宋体" panose="02010600030101010101" pitchFamily="2" charset="-122"/>
              </a:rPr>
              <a:t>研究重实践，讲实用。首先，研究选题“务实”，选题立足于教师实际教育教学工作中迫切需要澄清或解决的问题。其次，研究过程“扎实”，围绕研究课题，把相关理论的学习、个人与团队成员的实践经验以及实证调查研究充分结合起来，把理念更新与日常教育教学行为的跟进结合起来，注重把理解的知识做出来，把做出来的说出来。最后，研究成果“实用”，研究是为了释疑解惑，改进日常的教育教学行为，提升教学质量。</a:t>
            </a:r>
            <a:endParaRPr lang="en-US" altLang="zh-CN" sz="1800" dirty="0" smtClean="0">
              <a:latin typeface="宋体" panose="02010600030101010101" pitchFamily="2" charset="-122"/>
              <a:ea typeface="宋体" panose="02010600030101010101" pitchFamily="2" charset="-122"/>
            </a:endParaRPr>
          </a:p>
          <a:p>
            <a:pPr marL="0" indent="0">
              <a:lnSpc>
                <a:spcPts val="3200"/>
              </a:lnSpc>
              <a:spcBef>
                <a:spcPts val="0"/>
              </a:spcBef>
              <a:buFontTx/>
              <a:buNone/>
            </a:pPr>
            <a:endParaRPr lang="en-US" altLang="zh-CN" sz="1800" dirty="0">
              <a:latin typeface="宋体" panose="02010600030101010101" pitchFamily="2" charset="-122"/>
              <a:ea typeface="宋体" panose="02010600030101010101" pitchFamily="2" charset="-122"/>
            </a:endParaRPr>
          </a:p>
          <a:p>
            <a:pPr marL="0" indent="0">
              <a:lnSpc>
                <a:spcPts val="3200"/>
              </a:lnSpc>
              <a:spcBef>
                <a:spcPts val="0"/>
              </a:spcBef>
              <a:buFontTx/>
              <a:buNone/>
            </a:pPr>
            <a:r>
              <a:rPr lang="zh-CN" altLang="en-US" sz="1800" b="1" dirty="0" smtClean="0">
                <a:solidFill>
                  <a:srgbClr val="C00000"/>
                </a:solidFill>
                <a:latin typeface="微软雅黑" panose="020B0503020204020204" pitchFamily="34" charset="-122"/>
                <a:ea typeface="微软雅黑" panose="020B0503020204020204" pitchFamily="34" charset="-122"/>
              </a:rPr>
              <a:t>        校级课题就是一种小（微）型课题！</a:t>
            </a:r>
            <a:endParaRPr lang="en-US" altLang="zh-CN" sz="1800" b="1" dirty="0" smtClean="0">
              <a:solidFill>
                <a:srgbClr val="C00000"/>
              </a:solidFill>
              <a:latin typeface="微软雅黑" panose="020B0503020204020204" pitchFamily="34" charset="-122"/>
              <a:ea typeface="微软雅黑" panose="020B0503020204020204" pitchFamily="34" charset="-122"/>
            </a:endParaRPr>
          </a:p>
          <a:p>
            <a:pPr marL="0" indent="0">
              <a:lnSpc>
                <a:spcPts val="3200"/>
              </a:lnSpc>
              <a:spcBef>
                <a:spcPts val="0"/>
              </a:spcBef>
              <a:buFontTx/>
              <a:buNone/>
            </a:pPr>
            <a:r>
              <a:rPr lang="zh-CN" altLang="en-US" sz="1800" b="1" dirty="0" smtClean="0">
                <a:solidFill>
                  <a:srgbClr val="C00000"/>
                </a:solidFill>
                <a:latin typeface="微软雅黑" panose="020B0503020204020204" pitchFamily="34" charset="-122"/>
                <a:ea typeface="微软雅黑" panose="020B0503020204020204" pitchFamily="34" charset="-122"/>
              </a:rPr>
              <a:t>        </a:t>
            </a:r>
            <a:r>
              <a:rPr lang="zh-CN" altLang="en-US" sz="1800" dirty="0" smtClean="0">
                <a:solidFill>
                  <a:srgbClr val="0070C0"/>
                </a:solidFill>
                <a:latin typeface="微软雅黑" panose="020B0503020204020204" pitchFamily="34" charset="-122"/>
                <a:ea typeface="微软雅黑" panose="020B0503020204020204" pitchFamily="34" charset="-122"/>
              </a:rPr>
              <a:t>当然，介于大课题和小（微）型课题之间，还有许多中型课题，这些是我们课题研究的重点。</a:t>
            </a:r>
          </a:p>
        </p:txBody>
      </p:sp>
      <p:sp>
        <p:nvSpPr>
          <p:cNvPr id="7" name="文本框 6"/>
          <p:cNvSpPr txBox="1"/>
          <p:nvPr/>
        </p:nvSpPr>
        <p:spPr>
          <a:xfrm>
            <a:off x="789383" y="900032"/>
            <a:ext cx="2480028"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一、课题的分类</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9548367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1" name="Text Box 49"/>
          <p:cNvSpPr txBox="1">
            <a:spLocks noChangeArrowheads="1"/>
          </p:cNvSpPr>
          <p:nvPr/>
        </p:nvSpPr>
        <p:spPr bwMode="gray">
          <a:xfrm>
            <a:off x="2560396" y="4378156"/>
            <a:ext cx="3540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2400" b="1">
                <a:solidFill>
                  <a:schemeClr val="bg1"/>
                </a:solidFill>
              </a:rPr>
              <a:t>1</a:t>
            </a:r>
          </a:p>
        </p:txBody>
      </p:sp>
      <p:sp>
        <p:nvSpPr>
          <p:cNvPr id="10" name="矩形 2"/>
          <p:cNvSpPr>
            <a:spLocks noChangeArrowheads="1"/>
          </p:cNvSpPr>
          <p:nvPr/>
        </p:nvSpPr>
        <p:spPr bwMode="auto">
          <a:xfrm>
            <a:off x="1025053" y="2371894"/>
            <a:ext cx="7006584" cy="1665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200000"/>
              </a:lnSpc>
            </a:pPr>
            <a:r>
              <a:rPr lang="zh-CN" altLang="en-US" dirty="0"/>
              <a:t>       预期成果是对研究能够达到的水平、未来的价值及贡献等的估计说明，它是对研究目标的回应。成果形式是指最后的研究结论、研究成果用什么形式来表现。</a:t>
            </a: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10. </a:t>
            </a:r>
            <a:r>
              <a:rPr lang="zh-CN" altLang="en-US" dirty="0" smtClean="0">
                <a:solidFill>
                  <a:srgbClr val="C00000"/>
                </a:solidFill>
                <a:latin typeface="微软雅黑" panose="020B0503020204020204" pitchFamily="34" charset="-122"/>
                <a:ea typeface="微软雅黑" panose="020B0503020204020204" pitchFamily="34" charset="-122"/>
              </a:rPr>
              <a:t>预期成果</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6936486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17" name="文本框 16"/>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8"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10. </a:t>
            </a:r>
            <a:r>
              <a:rPr lang="zh-CN" altLang="en-US" dirty="0" smtClean="0">
                <a:solidFill>
                  <a:srgbClr val="C00000"/>
                </a:solidFill>
                <a:latin typeface="微软雅黑" panose="020B0503020204020204" pitchFamily="34" charset="-122"/>
                <a:ea typeface="微软雅黑" panose="020B0503020204020204" pitchFamily="34" charset="-122"/>
              </a:rPr>
              <a:t>预期成果</a:t>
            </a:r>
            <a:endParaRPr lang="zh-CN" altLang="en-US" dirty="0">
              <a:latin typeface="微软雅黑" panose="020B0503020204020204" pitchFamily="34" charset="-122"/>
              <a:ea typeface="微软雅黑" panose="020B0503020204020204" pitchFamily="34" charset="-122"/>
            </a:endParaRPr>
          </a:p>
        </p:txBody>
      </p:sp>
      <p:pic>
        <p:nvPicPr>
          <p:cNvPr id="4" name="图片 3"/>
          <p:cNvPicPr>
            <a:picLocks noChangeAspect="1"/>
          </p:cNvPicPr>
          <p:nvPr/>
        </p:nvPicPr>
        <p:blipFill>
          <a:blip r:embed="rId2"/>
          <a:stretch>
            <a:fillRect/>
          </a:stretch>
        </p:blipFill>
        <p:spPr>
          <a:xfrm>
            <a:off x="1666826" y="1959475"/>
            <a:ext cx="5704935" cy="3966167"/>
          </a:xfrm>
          <a:prstGeom prst="rect">
            <a:avLst/>
          </a:prstGeom>
        </p:spPr>
      </p:pic>
    </p:spTree>
    <p:extLst>
      <p:ext uri="{BB962C8B-B14F-4D97-AF65-F5344CB8AC3E}">
        <p14:creationId xmlns:p14="http://schemas.microsoft.com/office/powerpoint/2010/main" val="117814495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任意多边形 4"/>
          <p:cNvSpPr/>
          <p:nvPr/>
        </p:nvSpPr>
        <p:spPr>
          <a:xfrm>
            <a:off x="1261598" y="2139880"/>
            <a:ext cx="1509884" cy="3308329"/>
          </a:xfrm>
          <a:custGeom>
            <a:avLst/>
            <a:gdLst>
              <a:gd name="connsiteX0" fmla="*/ 0 w 6858177"/>
              <a:gd name="connsiteY0" fmla="*/ 131968 h 791792"/>
              <a:gd name="connsiteX1" fmla="*/ 131968 w 6858177"/>
              <a:gd name="connsiteY1" fmla="*/ 0 h 791792"/>
              <a:gd name="connsiteX2" fmla="*/ 6726209 w 6858177"/>
              <a:gd name="connsiteY2" fmla="*/ 0 h 791792"/>
              <a:gd name="connsiteX3" fmla="*/ 6858177 w 6858177"/>
              <a:gd name="connsiteY3" fmla="*/ 131968 h 791792"/>
              <a:gd name="connsiteX4" fmla="*/ 6858177 w 6858177"/>
              <a:gd name="connsiteY4" fmla="*/ 659824 h 791792"/>
              <a:gd name="connsiteX5" fmla="*/ 6726209 w 6858177"/>
              <a:gd name="connsiteY5" fmla="*/ 791792 h 791792"/>
              <a:gd name="connsiteX6" fmla="*/ 131968 w 6858177"/>
              <a:gd name="connsiteY6" fmla="*/ 791792 h 791792"/>
              <a:gd name="connsiteX7" fmla="*/ 0 w 6858177"/>
              <a:gd name="connsiteY7" fmla="*/ 659824 h 791792"/>
              <a:gd name="connsiteX8" fmla="*/ 0 w 6858177"/>
              <a:gd name="connsiteY8" fmla="*/ 131968 h 79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177" h="791792">
                <a:moveTo>
                  <a:pt x="0" y="131968"/>
                </a:moveTo>
                <a:cubicBezTo>
                  <a:pt x="0" y="59084"/>
                  <a:pt x="59084" y="0"/>
                  <a:pt x="131968" y="0"/>
                </a:cubicBezTo>
                <a:lnTo>
                  <a:pt x="6726209" y="0"/>
                </a:lnTo>
                <a:cubicBezTo>
                  <a:pt x="6799093" y="0"/>
                  <a:pt x="6858177" y="59084"/>
                  <a:pt x="6858177" y="131968"/>
                </a:cubicBezTo>
                <a:lnTo>
                  <a:pt x="6858177" y="659824"/>
                </a:lnTo>
                <a:cubicBezTo>
                  <a:pt x="6858177" y="732708"/>
                  <a:pt x="6799093" y="791792"/>
                  <a:pt x="6726209" y="791792"/>
                </a:cubicBezTo>
                <a:lnTo>
                  <a:pt x="131968" y="791792"/>
                </a:lnTo>
                <a:cubicBezTo>
                  <a:pt x="59084" y="791792"/>
                  <a:pt x="0" y="732708"/>
                  <a:pt x="0" y="659824"/>
                </a:cubicBezTo>
                <a:lnTo>
                  <a:pt x="0" y="131968"/>
                </a:lnTo>
                <a:close/>
              </a:path>
            </a:pathLst>
          </a:custGeom>
          <a:solidFill>
            <a:srgbClr val="C00000"/>
          </a:solidFill>
        </p:spPr>
        <p:style>
          <a:lnRef idx="2">
            <a:schemeClr val="lt1">
              <a:hueOff val="0"/>
              <a:satOff val="0"/>
              <a:lumOff val="0"/>
              <a:alphaOff val="0"/>
            </a:schemeClr>
          </a:lnRef>
          <a:fillRef idx="1">
            <a:scrgbClr r="0" g="0" b="0"/>
          </a:fillRef>
          <a:effectRef idx="0">
            <a:schemeClr val="accent6">
              <a:shade val="80000"/>
              <a:hueOff val="0"/>
              <a:satOff val="0"/>
              <a:lumOff val="0"/>
              <a:alphaOff val="0"/>
            </a:schemeClr>
          </a:effectRef>
          <a:fontRef idx="minor">
            <a:schemeClr val="lt1"/>
          </a:fontRef>
        </p:style>
        <p:txBody>
          <a:bodyPr spcFirstLastPara="0" vert="horz" wrap="square" lIns="107232" tIns="107232" rIns="107232" bIns="107232" numCol="1" spcCol="1270" anchor="ctr" anchorCtr="0">
            <a:noAutofit/>
          </a:bodyPr>
          <a:lstStyle/>
          <a:p>
            <a:pPr lvl="0" algn="l" defTabSz="800100" rtl="0">
              <a:lnSpc>
                <a:spcPct val="150000"/>
              </a:lnSpc>
              <a:spcBef>
                <a:spcPct val="0"/>
              </a:spcBef>
              <a:spcAft>
                <a:spcPct val="35000"/>
              </a:spcAft>
            </a:pPr>
            <a:r>
              <a:rPr lang="en-US" altLang="zh-CN" sz="1800" kern="1200" dirty="0" smtClean="0"/>
              <a:t>         </a:t>
            </a:r>
            <a:r>
              <a:rPr lang="zh-CN" sz="1800" kern="1200" dirty="0" smtClean="0"/>
              <a:t>提倡跨专业、跨学科、跨单位、跨地区组成团队</a:t>
            </a:r>
            <a:r>
              <a:rPr lang="zh-CN" altLang="en-US" sz="1800" kern="1200" dirty="0" smtClean="0"/>
              <a:t>（理想状态）</a:t>
            </a:r>
            <a:endParaRPr lang="en-US" sz="1800" kern="1200" dirty="0"/>
          </a:p>
        </p:txBody>
      </p:sp>
      <p:sp>
        <p:nvSpPr>
          <p:cNvPr id="8" name="任意多边形 7"/>
          <p:cNvSpPr/>
          <p:nvPr/>
        </p:nvSpPr>
        <p:spPr>
          <a:xfrm>
            <a:off x="3077307" y="2139880"/>
            <a:ext cx="1711511" cy="3308329"/>
          </a:xfrm>
          <a:custGeom>
            <a:avLst/>
            <a:gdLst>
              <a:gd name="connsiteX0" fmla="*/ 0 w 6858177"/>
              <a:gd name="connsiteY0" fmla="*/ 235737 h 1414392"/>
              <a:gd name="connsiteX1" fmla="*/ 235737 w 6858177"/>
              <a:gd name="connsiteY1" fmla="*/ 0 h 1414392"/>
              <a:gd name="connsiteX2" fmla="*/ 6622440 w 6858177"/>
              <a:gd name="connsiteY2" fmla="*/ 0 h 1414392"/>
              <a:gd name="connsiteX3" fmla="*/ 6858177 w 6858177"/>
              <a:gd name="connsiteY3" fmla="*/ 235737 h 1414392"/>
              <a:gd name="connsiteX4" fmla="*/ 6858177 w 6858177"/>
              <a:gd name="connsiteY4" fmla="*/ 1178655 h 1414392"/>
              <a:gd name="connsiteX5" fmla="*/ 6622440 w 6858177"/>
              <a:gd name="connsiteY5" fmla="*/ 1414392 h 1414392"/>
              <a:gd name="connsiteX6" fmla="*/ 235737 w 6858177"/>
              <a:gd name="connsiteY6" fmla="*/ 1414392 h 1414392"/>
              <a:gd name="connsiteX7" fmla="*/ 0 w 6858177"/>
              <a:gd name="connsiteY7" fmla="*/ 1178655 h 1414392"/>
              <a:gd name="connsiteX8" fmla="*/ 0 w 6858177"/>
              <a:gd name="connsiteY8" fmla="*/ 235737 h 1414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177" h="1414392">
                <a:moveTo>
                  <a:pt x="0" y="235737"/>
                </a:moveTo>
                <a:cubicBezTo>
                  <a:pt x="0" y="105543"/>
                  <a:pt x="105543" y="0"/>
                  <a:pt x="235737" y="0"/>
                </a:cubicBezTo>
                <a:lnTo>
                  <a:pt x="6622440" y="0"/>
                </a:lnTo>
                <a:cubicBezTo>
                  <a:pt x="6752634" y="0"/>
                  <a:pt x="6858177" y="105543"/>
                  <a:pt x="6858177" y="235737"/>
                </a:cubicBezTo>
                <a:lnTo>
                  <a:pt x="6858177" y="1178655"/>
                </a:lnTo>
                <a:cubicBezTo>
                  <a:pt x="6858177" y="1308849"/>
                  <a:pt x="6752634" y="1414392"/>
                  <a:pt x="6622440" y="1414392"/>
                </a:cubicBezTo>
                <a:lnTo>
                  <a:pt x="235737" y="1414392"/>
                </a:lnTo>
                <a:cubicBezTo>
                  <a:pt x="105543" y="1414392"/>
                  <a:pt x="0" y="1308849"/>
                  <a:pt x="0" y="1178655"/>
                </a:cubicBezTo>
                <a:lnTo>
                  <a:pt x="0" y="235737"/>
                </a:lnTo>
                <a:close/>
              </a:path>
            </a:pathLst>
          </a:custGeom>
          <a:solidFill>
            <a:srgbClr val="0070C0"/>
          </a:solidFill>
        </p:spPr>
        <p:style>
          <a:lnRef idx="2">
            <a:schemeClr val="lt1">
              <a:hueOff val="0"/>
              <a:satOff val="0"/>
              <a:lumOff val="0"/>
              <a:alphaOff val="0"/>
            </a:schemeClr>
          </a:lnRef>
          <a:fillRef idx="1">
            <a:schemeClr val="accent6">
              <a:shade val="80000"/>
              <a:hueOff val="160640"/>
              <a:satOff val="-6455"/>
              <a:lumOff val="13814"/>
              <a:alphaOff val="0"/>
            </a:schemeClr>
          </a:fillRef>
          <a:effectRef idx="0">
            <a:schemeClr val="accent6">
              <a:shade val="80000"/>
              <a:hueOff val="160640"/>
              <a:satOff val="-6455"/>
              <a:lumOff val="13814"/>
              <a:alphaOff val="0"/>
            </a:schemeClr>
          </a:effectRef>
          <a:fontRef idx="minor">
            <a:schemeClr val="lt1"/>
          </a:fontRef>
        </p:style>
        <p:txBody>
          <a:bodyPr spcFirstLastPara="0" vert="horz" wrap="square" lIns="137625" tIns="137625" rIns="137625" bIns="137625" numCol="1" spcCol="1270" anchor="ctr" anchorCtr="0">
            <a:noAutofit/>
          </a:bodyPr>
          <a:lstStyle/>
          <a:p>
            <a:pPr lvl="0" algn="l" defTabSz="800100" rtl="0">
              <a:lnSpc>
                <a:spcPct val="150000"/>
              </a:lnSpc>
              <a:spcBef>
                <a:spcPct val="0"/>
              </a:spcBef>
              <a:spcAft>
                <a:spcPct val="35000"/>
              </a:spcAft>
            </a:pPr>
            <a:r>
              <a:rPr lang="en-US" altLang="zh-CN" sz="1800" kern="1200" dirty="0" smtClean="0"/>
              <a:t>         </a:t>
            </a:r>
            <a:r>
              <a:rPr lang="zh-CN" sz="1800" kern="1200" dirty="0" smtClean="0"/>
              <a:t>团队成员并非越多越好</a:t>
            </a:r>
            <a:r>
              <a:rPr lang="zh-CN" altLang="en-US" sz="1800" kern="1200" dirty="0" smtClean="0"/>
              <a:t>，</a:t>
            </a:r>
            <a:r>
              <a:rPr lang="en-US" sz="1800" kern="1200" dirty="0" smtClean="0"/>
              <a:t>2~5</a:t>
            </a:r>
            <a:r>
              <a:rPr lang="zh-CN" sz="1800" kern="1200" dirty="0" smtClean="0"/>
              <a:t>人为宜，根据研究内容和研究难度</a:t>
            </a:r>
            <a:r>
              <a:rPr lang="zh-CN" altLang="en-US" sz="1800" kern="1200" dirty="0" smtClean="0"/>
              <a:t>确定人数。</a:t>
            </a:r>
            <a:endParaRPr lang="en-US" sz="1800" kern="1200" dirty="0"/>
          </a:p>
        </p:txBody>
      </p:sp>
      <p:sp>
        <p:nvSpPr>
          <p:cNvPr id="9" name="任意多边形 8"/>
          <p:cNvSpPr/>
          <p:nvPr/>
        </p:nvSpPr>
        <p:spPr>
          <a:xfrm>
            <a:off x="5156462" y="2139881"/>
            <a:ext cx="2714919" cy="3308329"/>
          </a:xfrm>
          <a:custGeom>
            <a:avLst/>
            <a:gdLst>
              <a:gd name="connsiteX0" fmla="*/ 0 w 6858177"/>
              <a:gd name="connsiteY0" fmla="*/ 130287 h 781709"/>
              <a:gd name="connsiteX1" fmla="*/ 130287 w 6858177"/>
              <a:gd name="connsiteY1" fmla="*/ 0 h 781709"/>
              <a:gd name="connsiteX2" fmla="*/ 6727890 w 6858177"/>
              <a:gd name="connsiteY2" fmla="*/ 0 h 781709"/>
              <a:gd name="connsiteX3" fmla="*/ 6858177 w 6858177"/>
              <a:gd name="connsiteY3" fmla="*/ 130287 h 781709"/>
              <a:gd name="connsiteX4" fmla="*/ 6858177 w 6858177"/>
              <a:gd name="connsiteY4" fmla="*/ 651422 h 781709"/>
              <a:gd name="connsiteX5" fmla="*/ 6727890 w 6858177"/>
              <a:gd name="connsiteY5" fmla="*/ 781709 h 781709"/>
              <a:gd name="connsiteX6" fmla="*/ 130287 w 6858177"/>
              <a:gd name="connsiteY6" fmla="*/ 781709 h 781709"/>
              <a:gd name="connsiteX7" fmla="*/ 0 w 6858177"/>
              <a:gd name="connsiteY7" fmla="*/ 651422 h 781709"/>
              <a:gd name="connsiteX8" fmla="*/ 0 w 6858177"/>
              <a:gd name="connsiteY8" fmla="*/ 130287 h 7817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177" h="781709">
                <a:moveTo>
                  <a:pt x="0" y="130287"/>
                </a:moveTo>
                <a:cubicBezTo>
                  <a:pt x="0" y="58331"/>
                  <a:pt x="58331" y="0"/>
                  <a:pt x="130287" y="0"/>
                </a:cubicBezTo>
                <a:lnTo>
                  <a:pt x="6727890" y="0"/>
                </a:lnTo>
                <a:cubicBezTo>
                  <a:pt x="6799846" y="0"/>
                  <a:pt x="6858177" y="58331"/>
                  <a:pt x="6858177" y="130287"/>
                </a:cubicBezTo>
                <a:lnTo>
                  <a:pt x="6858177" y="651422"/>
                </a:lnTo>
                <a:cubicBezTo>
                  <a:pt x="6858177" y="723378"/>
                  <a:pt x="6799846" y="781709"/>
                  <a:pt x="6727890" y="781709"/>
                </a:cubicBezTo>
                <a:lnTo>
                  <a:pt x="130287" y="781709"/>
                </a:lnTo>
                <a:cubicBezTo>
                  <a:pt x="58331" y="781709"/>
                  <a:pt x="0" y="723378"/>
                  <a:pt x="0" y="651422"/>
                </a:cubicBezTo>
                <a:lnTo>
                  <a:pt x="0" y="130287"/>
                </a:lnTo>
                <a:close/>
              </a:path>
            </a:pathLst>
          </a:custGeom>
          <a:solidFill>
            <a:schemeClr val="accent2">
              <a:lumMod val="50000"/>
            </a:schemeClr>
          </a:solidFill>
        </p:spPr>
        <p:style>
          <a:lnRef idx="2">
            <a:schemeClr val="lt1">
              <a:hueOff val="0"/>
              <a:satOff val="0"/>
              <a:lumOff val="0"/>
              <a:alphaOff val="0"/>
            </a:schemeClr>
          </a:lnRef>
          <a:fillRef idx="1">
            <a:scrgbClr r="0" g="0" b="0"/>
          </a:fillRef>
          <a:effectRef idx="0">
            <a:schemeClr val="accent6">
              <a:shade val="80000"/>
              <a:hueOff val="321280"/>
              <a:satOff val="-12909"/>
              <a:lumOff val="27628"/>
              <a:alphaOff val="0"/>
            </a:schemeClr>
          </a:effectRef>
          <a:fontRef idx="minor">
            <a:schemeClr val="lt1"/>
          </a:fontRef>
        </p:style>
        <p:txBody>
          <a:bodyPr spcFirstLastPara="0" vert="horz" wrap="square" lIns="106740" tIns="106740" rIns="106740" bIns="106740" numCol="1" spcCol="1270" anchor="ctr" anchorCtr="0">
            <a:noAutofit/>
          </a:bodyPr>
          <a:lstStyle/>
          <a:p>
            <a:pPr lvl="0" algn="l" defTabSz="800100" rtl="0">
              <a:lnSpc>
                <a:spcPct val="150000"/>
              </a:lnSpc>
              <a:spcBef>
                <a:spcPct val="0"/>
              </a:spcBef>
              <a:spcAft>
                <a:spcPct val="35000"/>
              </a:spcAft>
            </a:pPr>
            <a:r>
              <a:rPr lang="en-US" altLang="zh-CN" sz="1800" kern="1200" dirty="0" smtClean="0"/>
              <a:t>         </a:t>
            </a:r>
            <a:r>
              <a:rPr lang="zh-CN" sz="1800" kern="1200" dirty="0" smtClean="0"/>
              <a:t>团队成员最好能合作</a:t>
            </a:r>
            <a:r>
              <a:rPr lang="en-US" sz="1800" kern="1200" dirty="0" smtClean="0"/>
              <a:t>3</a:t>
            </a:r>
            <a:r>
              <a:rPr lang="zh-CN" sz="1800" kern="1200" dirty="0" smtClean="0"/>
              <a:t>年以上，能就一个系列的课题进行深入研究，形成</a:t>
            </a:r>
            <a:r>
              <a:rPr lang="zh-CN" altLang="en-US" sz="1800" kern="1200" dirty="0" smtClean="0"/>
              <a:t>志同道合、</a:t>
            </a:r>
            <a:r>
              <a:rPr lang="zh-CN" sz="1800" kern="1200" dirty="0" smtClean="0"/>
              <a:t>优势互补的</a:t>
            </a:r>
            <a:r>
              <a:rPr lang="zh-CN" altLang="en-US" sz="1800" kern="1200" dirty="0" smtClean="0"/>
              <a:t>研究</a:t>
            </a:r>
            <a:r>
              <a:rPr lang="zh-CN" sz="1800" kern="1200" dirty="0" smtClean="0"/>
              <a:t>团队，为申报更高层项的课题做准备。</a:t>
            </a:r>
            <a:endParaRPr lang="zh-CN" sz="1800" kern="1200" dirty="0"/>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7"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11. </a:t>
            </a:r>
            <a:r>
              <a:rPr lang="zh-CN" altLang="en-US" dirty="0" smtClean="0">
                <a:solidFill>
                  <a:srgbClr val="C00000"/>
                </a:solidFill>
                <a:latin typeface="微软雅黑" panose="020B0503020204020204" pitchFamily="34" charset="-122"/>
                <a:ea typeface="微软雅黑" panose="020B0503020204020204" pitchFamily="34" charset="-122"/>
              </a:rPr>
              <a:t>课题研究团队</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674576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矩形 5"/>
          <p:cNvSpPr/>
          <p:nvPr/>
        </p:nvSpPr>
        <p:spPr>
          <a:xfrm>
            <a:off x="1506035" y="2090394"/>
            <a:ext cx="1990725" cy="400050"/>
          </a:xfrm>
          <a:prstGeom prst="rect">
            <a:avLst/>
          </a:prstGeom>
        </p:spPr>
        <p:txBody>
          <a:bodyPr wrap="none">
            <a:spAutoFit/>
          </a:bodyPr>
          <a:lstStyle/>
          <a:p>
            <a:pPr>
              <a:defRPr/>
            </a:pPr>
            <a:r>
              <a:rPr lang="zh-CN" altLang="en-US" sz="2000" b="1" dirty="0">
                <a:solidFill>
                  <a:schemeClr val="accent2">
                    <a:lumMod val="75000"/>
                  </a:schemeClr>
                </a:solidFill>
              </a:rPr>
              <a:t>课题组织与分工</a:t>
            </a:r>
            <a:endParaRPr lang="zh-CN" altLang="en-US" sz="2000" dirty="0">
              <a:solidFill>
                <a:schemeClr val="accent2">
                  <a:lumMod val="75000"/>
                </a:schemeClr>
              </a:solidFill>
            </a:endParaRPr>
          </a:p>
        </p:txBody>
      </p:sp>
      <p:sp>
        <p:nvSpPr>
          <p:cNvPr id="7" name="矩形 2"/>
          <p:cNvSpPr>
            <a:spLocks noChangeArrowheads="1"/>
          </p:cNvSpPr>
          <p:nvPr/>
        </p:nvSpPr>
        <p:spPr bwMode="auto">
          <a:xfrm>
            <a:off x="943743" y="2499647"/>
            <a:ext cx="7163308"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60000"/>
              </a:lnSpc>
              <a:buClr>
                <a:srgbClr val="7030A0"/>
              </a:buClr>
            </a:pPr>
            <a:r>
              <a:rPr lang="zh-CN" altLang="en-US" sz="2000" dirty="0" smtClean="0">
                <a:latin typeface="宋体" panose="02010600030101010101" pitchFamily="2" charset="-122"/>
              </a:rPr>
              <a:t>    课题</a:t>
            </a:r>
            <a:r>
              <a:rPr lang="zh-CN" altLang="en-US" sz="2000" dirty="0">
                <a:latin typeface="宋体" panose="02010600030101010101" pitchFamily="2" charset="-122"/>
              </a:rPr>
              <a:t>组织是指课题研究人员的组成，包括课题负责人、主要成员、技术指导及课题顾问等。课题分工是指课题组各成员所负责的具体工作及要完成的任务。在课题研究方案中，将课题负责人、成员名单及分工情况写出，目的是为了增强课题组成员的责任感，以利于计划的落实</a:t>
            </a:r>
            <a:r>
              <a:rPr lang="zh-CN" altLang="en-US" sz="2000" dirty="0" smtClean="0">
                <a:latin typeface="宋体" panose="02010600030101010101" pitchFamily="2" charset="-122"/>
              </a:rPr>
              <a:t>。</a:t>
            </a:r>
            <a:endParaRPr lang="en-US" altLang="zh-CN" sz="2000" dirty="0">
              <a:latin typeface="宋体" panose="02010600030101010101" pitchFamily="2" charset="-122"/>
            </a:endParaRP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11. </a:t>
            </a:r>
            <a:r>
              <a:rPr lang="zh-CN" altLang="en-US" dirty="0" smtClean="0">
                <a:solidFill>
                  <a:srgbClr val="C00000"/>
                </a:solidFill>
                <a:latin typeface="微软雅黑" panose="020B0503020204020204" pitchFamily="34" charset="-122"/>
                <a:ea typeface="微软雅黑" panose="020B0503020204020204" pitchFamily="34" charset="-122"/>
              </a:rPr>
              <a:t>课题研究团队</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62068003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9" name="矩形 2"/>
          <p:cNvSpPr>
            <a:spLocks noChangeArrowheads="1"/>
          </p:cNvSpPr>
          <p:nvPr/>
        </p:nvSpPr>
        <p:spPr bwMode="auto">
          <a:xfrm>
            <a:off x="1836103" y="2196468"/>
            <a:ext cx="5143989"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200000"/>
              </a:lnSpc>
              <a:buClr>
                <a:srgbClr val="7030A0"/>
              </a:buClr>
              <a:buFont typeface="Wingdings" panose="05000000000000000000" pitchFamily="2" charset="2"/>
              <a:buNone/>
            </a:pPr>
            <a:r>
              <a:rPr lang="zh-CN" altLang="en-US">
                <a:latin typeface="宋体" panose="02010600030101010101" pitchFamily="2" charset="-122"/>
              </a:rPr>
              <a:t>●</a:t>
            </a:r>
            <a:r>
              <a:rPr lang="zh-CN" altLang="en-US"/>
              <a:t>预算与决算要基本一致。</a:t>
            </a:r>
            <a:endParaRPr lang="en-US" altLang="zh-CN" dirty="0"/>
          </a:p>
          <a:p>
            <a:pPr algn="just" eaLnBrk="1" hangingPunct="1">
              <a:lnSpc>
                <a:spcPct val="200000"/>
              </a:lnSpc>
              <a:buClr>
                <a:srgbClr val="7030A0"/>
              </a:buClr>
              <a:buFont typeface="Wingdings" panose="05000000000000000000" pitchFamily="2" charset="2"/>
              <a:buNone/>
            </a:pPr>
            <a:r>
              <a:rPr lang="zh-CN" altLang="en-US" dirty="0">
                <a:latin typeface="宋体" panose="02010600030101010101" pitchFamily="2" charset="-122"/>
              </a:rPr>
              <a:t>●</a:t>
            </a:r>
            <a:r>
              <a:rPr lang="zh-CN" altLang="en-US" dirty="0"/>
              <a:t>尽量贴近事实。</a:t>
            </a:r>
            <a:endParaRPr lang="en-US" altLang="zh-CN" dirty="0"/>
          </a:p>
          <a:p>
            <a:pPr algn="just" eaLnBrk="1" hangingPunct="1">
              <a:lnSpc>
                <a:spcPct val="200000"/>
              </a:lnSpc>
              <a:buClr>
                <a:srgbClr val="7030A0"/>
              </a:buClr>
              <a:buFont typeface="Wingdings" panose="05000000000000000000" pitchFamily="2" charset="2"/>
              <a:buNone/>
            </a:pPr>
            <a:r>
              <a:rPr lang="zh-CN" altLang="en-US" dirty="0">
                <a:latin typeface="宋体" panose="02010600030101010101" pitchFamily="2" charset="-122"/>
              </a:rPr>
              <a:t>●</a:t>
            </a:r>
            <a:r>
              <a:rPr lang="zh-CN" altLang="en-US" dirty="0"/>
              <a:t>每个课题发布机构都有课题经费管理办法。</a:t>
            </a:r>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7"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12. </a:t>
            </a:r>
            <a:r>
              <a:rPr lang="zh-CN" altLang="en-US" dirty="0" smtClean="0">
                <a:solidFill>
                  <a:srgbClr val="C00000"/>
                </a:solidFill>
                <a:latin typeface="微软雅黑" panose="020B0503020204020204" pitchFamily="34" charset="-122"/>
                <a:ea typeface="微软雅黑" panose="020B0503020204020204" pitchFamily="34" charset="-122"/>
              </a:rPr>
              <a:t>课题研究经费预算</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72869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Rectangle 3"/>
          <p:cNvSpPr txBox="1">
            <a:spLocks noChangeArrowheads="1"/>
          </p:cNvSpPr>
          <p:nvPr/>
        </p:nvSpPr>
        <p:spPr bwMode="auto">
          <a:xfrm>
            <a:off x="3741605" y="1421277"/>
            <a:ext cx="3510375" cy="476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20000"/>
              </a:spcBef>
            </a:pPr>
            <a:r>
              <a:rPr lang="zh-CN" altLang="en-US" b="1" dirty="0"/>
              <a:t>举例：经费预算（单位：万元</a:t>
            </a:r>
            <a:r>
              <a:rPr lang="zh-CN" altLang="en-US" b="1" dirty="0" smtClean="0"/>
              <a:t>）</a:t>
            </a:r>
            <a:endParaRPr lang="en-US" altLang="zh-CN" dirty="0"/>
          </a:p>
        </p:txBody>
      </p:sp>
      <p:graphicFrame>
        <p:nvGraphicFramePr>
          <p:cNvPr id="7" name="Group 107"/>
          <p:cNvGraphicFramePr>
            <a:graphicFrameLocks noGrp="1"/>
          </p:cNvGraphicFramePr>
          <p:nvPr>
            <p:extLst>
              <p:ext uri="{D42A27DB-BD31-4B8C-83A1-F6EECF244321}">
                <p14:modId xmlns:p14="http://schemas.microsoft.com/office/powerpoint/2010/main" val="3661048450"/>
              </p:ext>
            </p:extLst>
          </p:nvPr>
        </p:nvGraphicFramePr>
        <p:xfrm>
          <a:off x="863662" y="1957393"/>
          <a:ext cx="7337658" cy="4023360"/>
        </p:xfrm>
        <a:graphic>
          <a:graphicData uri="http://schemas.openxmlformats.org/drawingml/2006/table">
            <a:tbl>
              <a:tblPr/>
              <a:tblGrid>
                <a:gridCol w="1841831"/>
                <a:gridCol w="622169"/>
                <a:gridCol w="4873658"/>
              </a:tblGrid>
              <a:tr h="304206">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zh-CN" altLang="en-US" sz="16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支出科目</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zh-CN" altLang="en-US" sz="1600" b="1"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金额</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zh-CN" altLang="en-US" sz="1600" b="1"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计算根据</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304206">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bg1"/>
                          </a:solidFill>
                          <a:effectLst/>
                          <a:latin typeface="Arial" panose="020B0604020202020204" pitchFamily="34" charset="0"/>
                          <a:ea typeface="宋体" panose="02010600030101010101" pitchFamily="2" charset="-122"/>
                        </a:rPr>
                        <a:t>图书资料费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75D1"/>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0.5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购买与课题研究有关的图书、报刊、文件的费用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CCCC"/>
                    </a:solidFill>
                  </a:tcPr>
                </a:tc>
              </a:tr>
              <a:tr h="304206">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bg1"/>
                          </a:solidFill>
                          <a:effectLst/>
                          <a:latin typeface="Arial" panose="020B0604020202020204" pitchFamily="34" charset="0"/>
                          <a:ea typeface="宋体" panose="02010600030101010101" pitchFamily="2" charset="-122"/>
                        </a:rPr>
                        <a:t>数据采集费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75D1"/>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资料复印、网络使用等费用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6A6A6"/>
                    </a:solidFill>
                  </a:tcPr>
                </a:tc>
              </a:tr>
              <a:tr h="304206">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bg1"/>
                          </a:solidFill>
                          <a:effectLst/>
                          <a:latin typeface="Arial" panose="020B0604020202020204" pitchFamily="34" charset="0"/>
                          <a:ea typeface="宋体" panose="02010600030101010101" pitchFamily="2" charset="-122"/>
                        </a:rPr>
                        <a:t>调研差旅费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75D1"/>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2.5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课题组成员调研或参加学术会议的交通、住宿等费用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304206">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bg1"/>
                          </a:solidFill>
                          <a:effectLst/>
                          <a:latin typeface="Arial" panose="020B0604020202020204" pitchFamily="34" charset="0"/>
                          <a:ea typeface="宋体" panose="02010600030101010101" pitchFamily="2" charset="-122"/>
                        </a:rPr>
                        <a:t>设备购置和使用费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75D1"/>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0.5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调研用工具购置费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6A6A6"/>
                    </a:solidFill>
                  </a:tcPr>
                </a:tc>
              </a:tr>
              <a:tr h="304206">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bg1"/>
                          </a:solidFill>
                          <a:effectLst/>
                          <a:latin typeface="Arial" panose="020B0604020202020204" pitchFamily="34" charset="0"/>
                          <a:ea typeface="宋体" panose="02010600030101010101" pitchFamily="2" charset="-122"/>
                        </a:rPr>
                        <a:t>小型会议费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75D1"/>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召开访谈、调研以及课题组成员讨论等会议的费用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304206">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bg1"/>
                          </a:solidFill>
                          <a:effectLst/>
                          <a:latin typeface="Arial" panose="020B0604020202020204" pitchFamily="34" charset="0"/>
                          <a:ea typeface="宋体" panose="02010600030101010101" pitchFamily="2" charset="-122"/>
                        </a:rPr>
                        <a:t>咨询费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75D1"/>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altLang="zh-CN" sz="1600" b="0" i="0" u="none" strike="noStrike" cap="none" normalizeH="0" baseline="0" smtClean="0">
                          <a:ln>
                            <a:noFill/>
                          </a:ln>
                          <a:solidFill>
                            <a:schemeClr val="tx1"/>
                          </a:solidFill>
                          <a:effectLst/>
                          <a:latin typeface="Arial" panose="020B0604020202020204" pitchFamily="34" charset="0"/>
                          <a:ea typeface="宋体" panose="02010600030101010101" pitchFamily="2" charset="-122"/>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课题研究过程中专家咨询的费用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6A6A6"/>
                    </a:solidFill>
                  </a:tcPr>
                </a:tc>
              </a:tr>
              <a:tr h="304206">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bg1"/>
                          </a:solidFill>
                          <a:effectLst/>
                          <a:latin typeface="Arial" panose="020B0604020202020204" pitchFamily="34" charset="0"/>
                          <a:ea typeface="宋体" panose="02010600030101010101" pitchFamily="2" charset="-122"/>
                        </a:rPr>
                        <a:t>劳务费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75D1"/>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1.5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课题组成员、访谈对象以及合作单位人员的劳务费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206">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bg1"/>
                          </a:solidFill>
                          <a:effectLst/>
                          <a:latin typeface="Arial" panose="020B0604020202020204" pitchFamily="34" charset="0"/>
                          <a:ea typeface="宋体" panose="02010600030101010101" pitchFamily="2" charset="-122"/>
                        </a:rPr>
                        <a:t>印刷费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75D1"/>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0.5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研究报告、论文、问卷、访谈提纲等文字材料的打印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r>
              <a:tr h="304206">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bg1"/>
                          </a:solidFill>
                          <a:effectLst/>
                          <a:latin typeface="Arial" panose="020B0604020202020204" pitchFamily="34" charset="0"/>
                          <a:ea typeface="宋体" panose="02010600030101010101" pitchFamily="2" charset="-122"/>
                        </a:rPr>
                        <a:t>管理费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75D1"/>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0.5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rPr>
                        <a:t>学校财务制度规定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6166">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bg1"/>
                          </a:solidFill>
                          <a:effectLst/>
                          <a:latin typeface="Arial" panose="020B0604020202020204" pitchFamily="34" charset="0"/>
                          <a:ea typeface="宋体" panose="02010600030101010101" pitchFamily="2" charset="-122"/>
                        </a:rPr>
                        <a:t>其他</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7575D1"/>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课题研究过程中的机动费用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FBFBF"/>
                    </a:solidFill>
                  </a:tcPr>
                </a:tc>
              </a:tr>
              <a:tr h="304415">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r>
                        <a:rPr kumimoji="0" lang="zh-CN" altLang="en-US" sz="1600" b="0" i="0" u="none" strike="noStrike" cap="none" normalizeH="0" baseline="0" dirty="0" smtClean="0">
                          <a:ln>
                            <a:noFill/>
                          </a:ln>
                          <a:solidFill>
                            <a:schemeClr val="bg1"/>
                          </a:solidFill>
                          <a:effectLst/>
                          <a:latin typeface="Arial" panose="020B0604020202020204" pitchFamily="34" charset="0"/>
                          <a:ea typeface="宋体" panose="02010600030101010101" pitchFamily="2" charset="-122"/>
                        </a:rPr>
                        <a:t>合计</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7575D1"/>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ts val="0"/>
                        </a:spcBef>
                        <a:spcAft>
                          <a:spcPct val="0"/>
                        </a:spcAft>
                        <a:buClrTx/>
                        <a:buSzTx/>
                        <a:buFontTx/>
                        <a:buNone/>
                        <a:tabLst/>
                      </a:pPr>
                      <a:r>
                        <a:rPr kumimoji="0" lang="en-US" altLang="zh-CN" sz="16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lvl1pPr eaLnBrk="0" hangingPunct="0">
                        <a:spcBef>
                          <a:spcPct val="20000"/>
                        </a:spcBef>
                        <a:defRPr sz="2800">
                          <a:solidFill>
                            <a:schemeClr val="tx1"/>
                          </a:solidFill>
                          <a:latin typeface="Arial" panose="020B0604020202020204" pitchFamily="34" charset="0"/>
                        </a:defRPr>
                      </a:lvl1pPr>
                      <a:lvl2pPr marL="742950" indent="-285750" eaLnBrk="0" hangingPunct="0">
                        <a:spcBef>
                          <a:spcPct val="20000"/>
                        </a:spcBef>
                        <a:defRPr sz="2400">
                          <a:solidFill>
                            <a:schemeClr val="tx1"/>
                          </a:solidFill>
                          <a:latin typeface="Arial" panose="020B0604020202020204" pitchFamily="34" charset="0"/>
                        </a:defRPr>
                      </a:lvl2pPr>
                      <a:lvl3pPr marL="1143000" indent="-228600" eaLnBrk="0" hangingPunct="0">
                        <a:spcBef>
                          <a:spcPct val="20000"/>
                        </a:spcBef>
                        <a:defRPr sz="2000">
                          <a:solidFill>
                            <a:schemeClr val="tx1"/>
                          </a:solidFill>
                          <a:latin typeface="Arial" panose="020B0604020202020204" pitchFamily="34" charset="0"/>
                        </a:defRPr>
                      </a:lvl3pPr>
                      <a:lvl4pPr marL="1600200" indent="-228600" eaLnBrk="0" hangingPunct="0">
                        <a:spcBef>
                          <a:spcPct val="20000"/>
                        </a:spcBef>
                        <a:defRPr>
                          <a:solidFill>
                            <a:schemeClr val="tx1"/>
                          </a:solidFill>
                          <a:latin typeface="Arial" panose="020B0604020202020204" pitchFamily="34" charset="0"/>
                        </a:defRPr>
                      </a:lvl4pPr>
                      <a:lvl5pPr marL="2057400" indent="-228600" eaLnBrk="0" hangingPunct="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ts val="0"/>
                        </a:spcBef>
                        <a:spcAft>
                          <a:spcPct val="0"/>
                        </a:spcAft>
                        <a:buClrTx/>
                        <a:buSzTx/>
                        <a:buFontTx/>
                        <a:buNone/>
                        <a:tabLst/>
                      </a:pPr>
                      <a:endParaRPr kumimoji="0" lang="zh-CN" altLang="zh-CN" sz="16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 name="文本框 10"/>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12"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12. </a:t>
            </a:r>
            <a:r>
              <a:rPr lang="zh-CN" altLang="en-US" dirty="0" smtClean="0">
                <a:solidFill>
                  <a:srgbClr val="C00000"/>
                </a:solidFill>
                <a:latin typeface="微软雅黑" panose="020B0503020204020204" pitchFamily="34" charset="-122"/>
                <a:ea typeface="微软雅黑" panose="020B0503020204020204" pitchFamily="34" charset="-122"/>
              </a:rPr>
              <a:t>课题研究经费预算</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58566548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10" name="矩形 2"/>
          <p:cNvSpPr>
            <a:spLocks noChangeArrowheads="1"/>
          </p:cNvSpPr>
          <p:nvPr/>
        </p:nvSpPr>
        <p:spPr bwMode="auto">
          <a:xfrm>
            <a:off x="1073418" y="2090978"/>
            <a:ext cx="6835670" cy="3000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eaLnBrk="1" hangingPunct="1">
              <a:lnSpc>
                <a:spcPct val="150000"/>
              </a:lnSpc>
            </a:pPr>
            <a:r>
              <a:rPr lang="zh-CN" altLang="en-US" dirty="0"/>
              <a:t>      </a:t>
            </a:r>
            <a:r>
              <a:rPr lang="zh-CN" altLang="en-US" dirty="0" smtClean="0"/>
              <a:t>  </a:t>
            </a:r>
            <a:r>
              <a:rPr lang="zh-CN" altLang="en-US" dirty="0"/>
              <a:t>课题研究的保证措施主要是对人员培训、研究材料和设备、测试工具以及经费等问题提出具体落实措施，以保证课题研究顺利完成。可以从下列方面说明：</a:t>
            </a:r>
          </a:p>
          <a:p>
            <a:pPr algn="just" eaLnBrk="1" hangingPunct="1">
              <a:lnSpc>
                <a:spcPct val="150000"/>
              </a:lnSpc>
            </a:pPr>
            <a:r>
              <a:rPr lang="zh-CN" altLang="en-US" dirty="0" smtClean="0"/>
              <a:t>       （</a:t>
            </a:r>
            <a:r>
              <a:rPr lang="en-US" altLang="zh-CN" dirty="0"/>
              <a:t>1</a:t>
            </a:r>
            <a:r>
              <a:rPr lang="zh-CN" altLang="en-US" dirty="0"/>
              <a:t>）人员保证；</a:t>
            </a:r>
          </a:p>
          <a:p>
            <a:pPr algn="just" eaLnBrk="1" hangingPunct="1">
              <a:lnSpc>
                <a:spcPct val="150000"/>
              </a:lnSpc>
            </a:pPr>
            <a:r>
              <a:rPr lang="zh-CN" altLang="en-US" dirty="0" smtClean="0"/>
              <a:t>       （</a:t>
            </a:r>
            <a:r>
              <a:rPr lang="en-US" altLang="zh-CN" dirty="0"/>
              <a:t>2</a:t>
            </a:r>
            <a:r>
              <a:rPr lang="zh-CN" altLang="en-US" dirty="0"/>
              <a:t>）组织保证；</a:t>
            </a:r>
          </a:p>
          <a:p>
            <a:pPr algn="just" eaLnBrk="1" hangingPunct="1">
              <a:lnSpc>
                <a:spcPct val="150000"/>
              </a:lnSpc>
            </a:pPr>
            <a:r>
              <a:rPr lang="zh-CN" altLang="en-US" dirty="0" smtClean="0"/>
              <a:t>       （</a:t>
            </a:r>
            <a:r>
              <a:rPr lang="en-US" altLang="zh-CN" dirty="0"/>
              <a:t>3</a:t>
            </a:r>
            <a:r>
              <a:rPr lang="zh-CN" altLang="en-US" dirty="0"/>
              <a:t>）财物保证；</a:t>
            </a:r>
          </a:p>
          <a:p>
            <a:pPr algn="just" eaLnBrk="1" hangingPunct="1">
              <a:lnSpc>
                <a:spcPct val="150000"/>
              </a:lnSpc>
            </a:pPr>
            <a:r>
              <a:rPr lang="zh-CN" altLang="en-US" dirty="0" smtClean="0"/>
              <a:t>       （</a:t>
            </a:r>
            <a:r>
              <a:rPr lang="en-US" altLang="zh-CN" dirty="0"/>
              <a:t>4</a:t>
            </a:r>
            <a:r>
              <a:rPr lang="zh-CN" altLang="en-US" dirty="0"/>
              <a:t>）时间</a:t>
            </a:r>
            <a:r>
              <a:rPr lang="zh-CN" altLang="en-US" dirty="0" smtClean="0"/>
              <a:t>保证。</a:t>
            </a:r>
            <a:endParaRPr lang="zh-CN" altLang="en-US" dirty="0"/>
          </a:p>
        </p:txBody>
      </p:sp>
      <p:sp>
        <p:nvSpPr>
          <p:cNvPr id="6" name="文本框 5"/>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7"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13. </a:t>
            </a:r>
            <a:r>
              <a:rPr lang="zh-CN" altLang="en-US" dirty="0" smtClean="0">
                <a:solidFill>
                  <a:srgbClr val="C00000"/>
                </a:solidFill>
                <a:latin typeface="微软雅黑" panose="020B0503020204020204" pitchFamily="34" charset="-122"/>
                <a:ea typeface="微软雅黑" panose="020B0503020204020204" pitchFamily="34" charset="-122"/>
              </a:rPr>
              <a:t>课题研究保证</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1914997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Rectangle 3"/>
          <p:cNvSpPr txBox="1">
            <a:spLocks noChangeArrowheads="1"/>
          </p:cNvSpPr>
          <p:nvPr/>
        </p:nvSpPr>
        <p:spPr>
          <a:xfrm>
            <a:off x="1105397" y="2171191"/>
            <a:ext cx="6879106" cy="308896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spcAft>
                <a:spcPts val="1200"/>
              </a:spcAft>
              <a:buFontTx/>
              <a:buNone/>
            </a:pPr>
            <a:r>
              <a:rPr lang="zh-CN" altLang="en-US" sz="2000" b="1" dirty="0" smtClean="0">
                <a:latin typeface="宋体" panose="02010600030101010101" pitchFamily="2" charset="-122"/>
                <a:ea typeface="宋体" panose="02010600030101010101" pitchFamily="2" charset="-122"/>
              </a:rPr>
              <a:t>一般的课题申报要有两份材料，一是课题申报书；一是论证活页。课题申报书和论证活页的要求略有不同，大家要注意。</a:t>
            </a:r>
          </a:p>
          <a:p>
            <a:pPr marL="0" indent="457200">
              <a:lnSpc>
                <a:spcPct val="150000"/>
              </a:lnSpc>
              <a:spcBef>
                <a:spcPts val="0"/>
              </a:spcBef>
              <a:spcAft>
                <a:spcPts val="1200"/>
              </a:spcAft>
              <a:buFontTx/>
              <a:buNone/>
            </a:pPr>
            <a:r>
              <a:rPr lang="zh-CN" altLang="en-US" sz="2000" b="1" dirty="0" smtClean="0">
                <a:latin typeface="宋体" panose="02010600030101010101" pitchFamily="2" charset="-122"/>
                <a:ea typeface="宋体" panose="02010600030101010101" pitchFamily="2" charset="-122"/>
              </a:rPr>
              <a:t>另外，课题申报书和论证活页的排版要清晰美观；字体要大小适中，不同标题的字体要有区分度；行距也要适中。</a:t>
            </a:r>
            <a:endParaRPr lang="zh-CN" altLang="en-US" sz="2000" dirty="0" smtClean="0">
              <a:ea typeface="宋体" panose="02010600030101010101" pitchFamily="2" charset="-122"/>
            </a:endParaRP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三、课题研究方案设计</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14. </a:t>
            </a:r>
            <a:r>
              <a:rPr lang="zh-CN" altLang="en-US" dirty="0" smtClean="0">
                <a:solidFill>
                  <a:srgbClr val="C00000"/>
                </a:solidFill>
                <a:latin typeface="微软雅黑" panose="020B0503020204020204" pitchFamily="34" charset="-122"/>
                <a:ea typeface="微软雅黑" panose="020B0503020204020204" pitchFamily="34" charset="-122"/>
              </a:rPr>
              <a:t>特别提醒</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1034885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27"/>
          <p:cNvSpPr txBox="1">
            <a:spLocks noChangeArrowheads="1"/>
          </p:cNvSpPr>
          <p:nvPr/>
        </p:nvSpPr>
        <p:spPr bwMode="auto">
          <a:xfrm>
            <a:off x="1083604" y="2707748"/>
            <a:ext cx="7015367"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4400" b="1" dirty="0" smtClean="0">
                <a:solidFill>
                  <a:srgbClr val="C00000"/>
                </a:solidFill>
                <a:latin typeface="黑体" panose="02010609060101010101" pitchFamily="49" charset="-122"/>
                <a:ea typeface="黑体" panose="02010609060101010101" pitchFamily="49" charset="-122"/>
              </a:rPr>
              <a:t>第二部分  课题的研究</a:t>
            </a:r>
            <a:endParaRPr lang="zh-CN" altLang="en-US" sz="4400" b="1" dirty="0">
              <a:solidFill>
                <a:srgbClr val="C0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248035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a:t>
            </a:r>
            <a:r>
              <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研究</a:t>
            </a:r>
          </a:p>
        </p:txBody>
      </p:sp>
      <p:sp>
        <p:nvSpPr>
          <p:cNvPr id="3" name="文本框 2"/>
          <p:cNvSpPr txBox="1"/>
          <p:nvPr/>
        </p:nvSpPr>
        <p:spPr>
          <a:xfrm>
            <a:off x="2560446" y="1079143"/>
            <a:ext cx="4640456" cy="4524315"/>
          </a:xfrm>
          <a:prstGeom prst="rect">
            <a:avLst/>
          </a:prstGeom>
          <a:noFill/>
        </p:spPr>
        <p:txBody>
          <a:bodyPr wrap="square" rtlCol="0">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一、加强学习</a:t>
            </a:r>
            <a:endParaRPr lang="en-US" altLang="zh-CN" sz="2400" dirty="0" smtClean="0">
              <a:latin typeface="微软雅黑" panose="020B0503020204020204" pitchFamily="34" charset="-122"/>
              <a:ea typeface="微软雅黑" panose="020B0503020204020204" pitchFamily="34" charset="-122"/>
            </a:endParaRPr>
          </a:p>
          <a:p>
            <a:pPr>
              <a:lnSpc>
                <a:spcPct val="150000"/>
              </a:lnSpc>
            </a:pPr>
            <a:r>
              <a:rPr lang="zh-CN" altLang="en-US" sz="2400" dirty="0" smtClean="0">
                <a:latin typeface="微软雅黑" panose="020B0503020204020204" pitchFamily="34" charset="-122"/>
                <a:ea typeface="微软雅黑" panose="020B0503020204020204" pitchFamily="34" charset="-122"/>
              </a:rPr>
              <a:t>二、学会</a:t>
            </a:r>
            <a:r>
              <a:rPr lang="zh-CN" altLang="en-US" sz="2400" dirty="0">
                <a:latin typeface="微软雅黑" panose="020B0503020204020204" pitchFamily="34" charset="-122"/>
                <a:ea typeface="微软雅黑" panose="020B0503020204020204" pitchFamily="34" charset="-122"/>
              </a:rPr>
              <a:t>大题小做</a:t>
            </a:r>
          </a:p>
          <a:p>
            <a:pPr>
              <a:lnSpc>
                <a:spcPct val="150000"/>
              </a:lnSpc>
            </a:pPr>
            <a:r>
              <a:rPr lang="zh-CN" altLang="en-US" sz="2400" dirty="0">
                <a:latin typeface="微软雅黑" panose="020B0503020204020204" pitchFamily="34" charset="-122"/>
                <a:ea typeface="微软雅黑" panose="020B0503020204020204" pitchFamily="34" charset="-122"/>
              </a:rPr>
              <a:t>三、厘清核心</a:t>
            </a:r>
            <a:r>
              <a:rPr lang="zh-CN" altLang="en-US" sz="2400" dirty="0" smtClean="0">
                <a:latin typeface="微软雅黑" panose="020B0503020204020204" pitchFamily="34" charset="-122"/>
                <a:ea typeface="微软雅黑" panose="020B0503020204020204" pitchFamily="34" charset="-122"/>
              </a:rPr>
              <a:t>概念</a:t>
            </a:r>
            <a:endParaRPr lang="en-US" altLang="zh-CN" sz="2400" dirty="0" smtClean="0">
              <a:latin typeface="微软雅黑" panose="020B0503020204020204" pitchFamily="34" charset="-122"/>
              <a:ea typeface="微软雅黑" panose="020B0503020204020204" pitchFamily="34" charset="-122"/>
            </a:endParaRPr>
          </a:p>
          <a:p>
            <a:pPr>
              <a:lnSpc>
                <a:spcPct val="150000"/>
              </a:lnSpc>
            </a:pPr>
            <a:r>
              <a:rPr lang="zh-CN" altLang="en-US" sz="2400" dirty="0" smtClean="0">
                <a:latin typeface="微软雅黑" panose="020B0503020204020204" pitchFamily="34" charset="-122"/>
                <a:ea typeface="微软雅黑" panose="020B0503020204020204" pitchFamily="34" charset="-122"/>
              </a:rPr>
              <a:t>四、制定详细</a:t>
            </a:r>
            <a:r>
              <a:rPr lang="zh-CN" altLang="en-US" sz="2400" dirty="0">
                <a:latin typeface="微软雅黑" panose="020B0503020204020204" pitchFamily="34" charset="-122"/>
                <a:ea typeface="微软雅黑" panose="020B0503020204020204" pitchFamily="34" charset="-122"/>
              </a:rPr>
              <a:t>行动计划</a:t>
            </a:r>
            <a:endParaRPr lang="en-US" altLang="zh-CN" sz="2400" dirty="0">
              <a:latin typeface="微软雅黑" panose="020B0503020204020204" pitchFamily="34" charset="-122"/>
              <a:ea typeface="微软雅黑" panose="020B0503020204020204" pitchFamily="34" charset="-122"/>
            </a:endParaRPr>
          </a:p>
          <a:p>
            <a:pPr>
              <a:lnSpc>
                <a:spcPct val="150000"/>
              </a:lnSpc>
            </a:pPr>
            <a:r>
              <a:rPr lang="zh-CN" altLang="en-US" sz="2400" dirty="0" smtClean="0">
                <a:latin typeface="微软雅黑" panose="020B0503020204020204" pitchFamily="34" charset="-122"/>
                <a:ea typeface="微软雅黑" panose="020B0503020204020204" pitchFamily="34" charset="-122"/>
              </a:rPr>
              <a:t>五、时间</a:t>
            </a:r>
            <a:r>
              <a:rPr lang="zh-CN" altLang="en-US" sz="2400" dirty="0">
                <a:latin typeface="微软雅黑" panose="020B0503020204020204" pitchFamily="34" charset="-122"/>
                <a:ea typeface="微软雅黑" panose="020B0503020204020204" pitchFamily="34" charset="-122"/>
              </a:rPr>
              <a:t>管理</a:t>
            </a:r>
            <a:endParaRPr lang="en-US" altLang="zh-CN" sz="2400" dirty="0">
              <a:latin typeface="微软雅黑" panose="020B0503020204020204" pitchFamily="34" charset="-122"/>
              <a:ea typeface="微软雅黑" panose="020B0503020204020204" pitchFamily="34" charset="-122"/>
            </a:endParaRPr>
          </a:p>
          <a:p>
            <a:pPr>
              <a:lnSpc>
                <a:spcPct val="150000"/>
              </a:lnSpc>
            </a:pPr>
            <a:r>
              <a:rPr lang="zh-CN" altLang="en-US" sz="2400" dirty="0" smtClean="0">
                <a:latin typeface="微软雅黑" panose="020B0503020204020204" pitchFamily="34" charset="-122"/>
                <a:ea typeface="微软雅黑" panose="020B0503020204020204" pitchFamily="34" charset="-122"/>
              </a:rPr>
              <a:t>六、资料</a:t>
            </a:r>
            <a:r>
              <a:rPr lang="zh-CN" altLang="en-US" sz="2400" dirty="0">
                <a:latin typeface="微软雅黑" panose="020B0503020204020204" pitchFamily="34" charset="-122"/>
                <a:ea typeface="微软雅黑" panose="020B0503020204020204" pitchFamily="34" charset="-122"/>
              </a:rPr>
              <a:t>收集</a:t>
            </a:r>
            <a:endParaRPr lang="en-US" altLang="zh-CN" sz="2400" dirty="0">
              <a:latin typeface="微软雅黑" panose="020B0503020204020204" pitchFamily="34" charset="-122"/>
              <a:ea typeface="微软雅黑" panose="020B0503020204020204" pitchFamily="34" charset="-122"/>
            </a:endParaRPr>
          </a:p>
          <a:p>
            <a:pPr>
              <a:lnSpc>
                <a:spcPct val="150000"/>
              </a:lnSpc>
            </a:pPr>
            <a:r>
              <a:rPr lang="zh-CN" altLang="en-US" sz="2400" dirty="0" smtClean="0">
                <a:latin typeface="微软雅黑" panose="020B0503020204020204" pitchFamily="34" charset="-122"/>
                <a:ea typeface="微软雅黑" panose="020B0503020204020204" pitchFamily="34" charset="-122"/>
                <a:sym typeface="Symbol" panose="05050102010706020507" pitchFamily="18" charset="2"/>
              </a:rPr>
              <a:t>七、课题</a:t>
            </a:r>
            <a:r>
              <a:rPr lang="zh-CN" altLang="en-US" sz="2400" dirty="0">
                <a:latin typeface="微软雅黑" panose="020B0503020204020204" pitchFamily="34" charset="-122"/>
                <a:ea typeface="微软雅黑" panose="020B0503020204020204" pitchFamily="34" charset="-122"/>
                <a:sym typeface="Symbol" panose="05050102010706020507" pitchFamily="18" charset="2"/>
              </a:rPr>
              <a:t>成果的</a:t>
            </a:r>
            <a:r>
              <a:rPr lang="zh-CN" altLang="en-US" sz="2400" dirty="0" smtClean="0">
                <a:latin typeface="微软雅黑" panose="020B0503020204020204" pitchFamily="34" charset="-122"/>
                <a:ea typeface="微软雅黑" panose="020B0503020204020204" pitchFamily="34" charset="-122"/>
                <a:sym typeface="Symbol" panose="05050102010706020507" pitchFamily="18" charset="2"/>
              </a:rPr>
              <a:t>呈现</a:t>
            </a:r>
            <a:endParaRPr lang="en-US" altLang="zh-CN" sz="2400" dirty="0" smtClean="0">
              <a:latin typeface="微软雅黑" panose="020B0503020204020204" pitchFamily="34" charset="-122"/>
              <a:ea typeface="微软雅黑" panose="020B0503020204020204" pitchFamily="34" charset="-122"/>
              <a:sym typeface="Symbol" panose="05050102010706020507" pitchFamily="18" charset="2"/>
            </a:endParaRPr>
          </a:p>
          <a:p>
            <a:pPr>
              <a:lnSpc>
                <a:spcPct val="150000"/>
              </a:lnSpc>
            </a:pPr>
            <a:r>
              <a:rPr lang="zh-CN" altLang="en-US" sz="2400" dirty="0" smtClean="0">
                <a:latin typeface="微软雅黑" panose="020B0503020204020204" pitchFamily="34" charset="-122"/>
                <a:ea typeface="微软雅黑" panose="020B0503020204020204" pitchFamily="34" charset="-122"/>
                <a:sym typeface="Symbol" panose="05050102010706020507" pitchFamily="18" charset="2"/>
              </a:rPr>
              <a:t>八、研究报告的撰写</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93283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课题的申报</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3" y="2096888"/>
            <a:ext cx="5523781" cy="464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dirty="0">
                <a:latin typeface="微软雅黑" panose="020B0503020204020204" pitchFamily="34" charset="-122"/>
                <a:ea typeface="微软雅黑" panose="020B0503020204020204" pitchFamily="34" charset="-122"/>
              </a:rPr>
              <a:t>申报</a:t>
            </a:r>
            <a:r>
              <a:rPr lang="zh-CN" altLang="en-US" dirty="0" smtClean="0">
                <a:latin typeface="微软雅黑" panose="020B0503020204020204" pitchFamily="34" charset="-122"/>
                <a:ea typeface="微软雅黑" panose="020B0503020204020204" pitchFamily="34" charset="-122"/>
              </a:rPr>
              <a:t>要求：</a:t>
            </a:r>
            <a:r>
              <a:rPr lang="zh-CN" altLang="en-US" dirty="0" smtClean="0">
                <a:solidFill>
                  <a:srgbClr val="C00000"/>
                </a:solidFill>
                <a:latin typeface="微软雅黑" panose="020B0503020204020204" pitchFamily="34" charset="-122"/>
                <a:ea typeface="微软雅黑" panose="020B0503020204020204" pitchFamily="34" charset="-122"/>
              </a:rPr>
              <a:t>认真、详细、反复学习相关文件</a:t>
            </a:r>
            <a:endParaRPr lang="zh-CN" altLang="en-US" dirty="0">
              <a:solidFill>
                <a:srgbClr val="C00000"/>
              </a:solidFill>
              <a:latin typeface="微软雅黑" panose="020B0503020204020204" pitchFamily="34" charset="-122"/>
              <a:ea typeface="微软雅黑" panose="020B0503020204020204" pitchFamily="34" charset="-122"/>
            </a:endParaRPr>
          </a:p>
        </p:txBody>
      </p:sp>
      <p:sp>
        <p:nvSpPr>
          <p:cNvPr id="10" name="文本框 9"/>
          <p:cNvSpPr txBox="1"/>
          <p:nvPr/>
        </p:nvSpPr>
        <p:spPr>
          <a:xfrm>
            <a:off x="789383" y="900032"/>
            <a:ext cx="5382452"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二、课题</a:t>
            </a:r>
            <a:r>
              <a:rPr lang="zh-CN" altLang="en-US" sz="2400" dirty="0">
                <a:latin typeface="微软雅黑" panose="020B0503020204020204" pitchFamily="34" charset="-122"/>
                <a:ea typeface="微软雅黑" panose="020B0503020204020204" pitchFamily="34" charset="-122"/>
              </a:rPr>
              <a:t>申报书要求以及申报书结构</a:t>
            </a:r>
          </a:p>
        </p:txBody>
      </p:sp>
      <p:sp>
        <p:nvSpPr>
          <p:cNvPr id="11" name="Rectangle 2"/>
          <p:cNvSpPr txBox="1">
            <a:spLocks noChangeArrowheads="1"/>
          </p:cNvSpPr>
          <p:nvPr/>
        </p:nvSpPr>
        <p:spPr bwMode="auto">
          <a:xfrm>
            <a:off x="3922851" y="1338776"/>
            <a:ext cx="4763584" cy="364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dirty="0" smtClean="0">
                <a:latin typeface="微软雅黑" panose="020B0503020204020204" pitchFamily="34" charset="-122"/>
                <a:ea typeface="微软雅黑" panose="020B0503020204020204" pitchFamily="34" charset="-122"/>
              </a:rPr>
              <a:t>注：以下均以</a:t>
            </a:r>
            <a:r>
              <a:rPr kumimoji="1" lang="zh-CN" altLang="en-US" dirty="0">
                <a:solidFill>
                  <a:srgbClr val="C00000"/>
                </a:solidFill>
                <a:latin typeface="黑体" pitchFamily="49" charset="-122"/>
                <a:ea typeface="黑体" pitchFamily="49" charset="-122"/>
              </a:rPr>
              <a:t>江苏省教育科学规划</a:t>
            </a:r>
            <a:r>
              <a:rPr kumimoji="1" lang="zh-CN" altLang="en-US" dirty="0" smtClean="0">
                <a:solidFill>
                  <a:srgbClr val="C00000"/>
                </a:solidFill>
                <a:latin typeface="黑体" pitchFamily="49" charset="-122"/>
                <a:ea typeface="黑体" pitchFamily="49" charset="-122"/>
              </a:rPr>
              <a:t>课题</a:t>
            </a:r>
            <a:r>
              <a:rPr lang="zh-CN" altLang="en-US" dirty="0">
                <a:latin typeface="微软雅黑" panose="020B0503020204020204" pitchFamily="34" charset="-122"/>
                <a:ea typeface="微软雅黑" panose="020B0503020204020204" pitchFamily="34" charset="-122"/>
              </a:rPr>
              <a:t>为例</a:t>
            </a:r>
          </a:p>
        </p:txBody>
      </p:sp>
      <p:sp>
        <p:nvSpPr>
          <p:cNvPr id="7" name="Rectangle 2">
            <a:hlinkClick r:id="rId2" action="ppaction://hlinkfile"/>
          </p:cNvPr>
          <p:cNvSpPr txBox="1">
            <a:spLocks noChangeArrowheads="1"/>
          </p:cNvSpPr>
          <p:nvPr/>
        </p:nvSpPr>
        <p:spPr bwMode="auto">
          <a:xfrm>
            <a:off x="1718846" y="2556684"/>
            <a:ext cx="5523781" cy="464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latin typeface="微软雅黑" panose="020B0503020204020204" pitchFamily="34" charset="-122"/>
                <a:ea typeface="微软雅黑" panose="020B0503020204020204" pitchFamily="34" charset="-122"/>
              </a:rPr>
              <a:t>1.  </a:t>
            </a:r>
            <a:r>
              <a:rPr lang="zh-CN" altLang="en-US" dirty="0" smtClean="0">
                <a:latin typeface="微软雅黑" panose="020B0503020204020204" pitchFamily="34" charset="-122"/>
                <a:ea typeface="微软雅黑" panose="020B0503020204020204" pitchFamily="34" charset="-122"/>
              </a:rPr>
              <a:t>关于组织申报“十二五”规划课题的通知</a:t>
            </a:r>
            <a:endParaRPr lang="zh-CN" altLang="en-US" dirty="0">
              <a:latin typeface="微软雅黑" panose="020B0503020204020204" pitchFamily="34" charset="-122"/>
              <a:ea typeface="微软雅黑" panose="020B0503020204020204" pitchFamily="34" charset="-122"/>
            </a:endParaRPr>
          </a:p>
        </p:txBody>
      </p:sp>
      <p:sp>
        <p:nvSpPr>
          <p:cNvPr id="12" name="Rectangle 2">
            <a:hlinkClick r:id="rId3" action="ppaction://hlinkfile"/>
          </p:cNvPr>
          <p:cNvSpPr txBox="1">
            <a:spLocks noChangeArrowheads="1"/>
          </p:cNvSpPr>
          <p:nvPr/>
        </p:nvSpPr>
        <p:spPr bwMode="auto">
          <a:xfrm>
            <a:off x="1718846" y="2978103"/>
            <a:ext cx="5523781" cy="464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latin typeface="微软雅黑" panose="020B0503020204020204" pitchFamily="34" charset="-122"/>
                <a:ea typeface="微软雅黑" panose="020B0503020204020204" pitchFamily="34" charset="-122"/>
              </a:rPr>
              <a:t>2.  </a:t>
            </a:r>
            <a:r>
              <a:rPr lang="zh-CN" altLang="en-US" dirty="0" smtClean="0">
                <a:latin typeface="微软雅黑" panose="020B0503020204020204" pitchFamily="34" charset="-122"/>
                <a:ea typeface="微软雅黑" panose="020B0503020204020204" pitchFamily="34" charset="-122"/>
              </a:rPr>
              <a:t>江苏省教育科学“十二五”规划要点</a:t>
            </a:r>
            <a:endParaRPr lang="zh-CN" altLang="en-US" dirty="0">
              <a:latin typeface="微软雅黑" panose="020B0503020204020204" pitchFamily="34" charset="-122"/>
              <a:ea typeface="微软雅黑" panose="020B0503020204020204" pitchFamily="34" charset="-122"/>
            </a:endParaRPr>
          </a:p>
        </p:txBody>
      </p:sp>
      <p:sp>
        <p:nvSpPr>
          <p:cNvPr id="13" name="Rectangle 2">
            <a:hlinkClick r:id="rId4" action="ppaction://hlinkfile"/>
          </p:cNvPr>
          <p:cNvSpPr txBox="1">
            <a:spLocks noChangeArrowheads="1"/>
          </p:cNvSpPr>
          <p:nvPr/>
        </p:nvSpPr>
        <p:spPr bwMode="auto">
          <a:xfrm>
            <a:off x="1718846" y="3399990"/>
            <a:ext cx="5523781" cy="464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latin typeface="微软雅黑" panose="020B0503020204020204" pitchFamily="34" charset="-122"/>
                <a:ea typeface="微软雅黑" panose="020B0503020204020204" pitchFamily="34" charset="-122"/>
              </a:rPr>
              <a:t>3.  </a:t>
            </a:r>
            <a:r>
              <a:rPr lang="zh-CN" altLang="en-US" dirty="0" smtClean="0">
                <a:latin typeface="微软雅黑" panose="020B0503020204020204" pitchFamily="34" charset="-122"/>
                <a:ea typeface="微软雅黑" panose="020B0503020204020204" pitchFamily="34" charset="-122"/>
              </a:rPr>
              <a:t>江苏省教育科学“十二五”课题指南</a:t>
            </a:r>
            <a:endParaRPr lang="zh-CN" altLang="en-US" dirty="0">
              <a:latin typeface="微软雅黑" panose="020B0503020204020204" pitchFamily="34" charset="-122"/>
              <a:ea typeface="微软雅黑" panose="020B0503020204020204" pitchFamily="34" charset="-122"/>
            </a:endParaRPr>
          </a:p>
        </p:txBody>
      </p:sp>
      <p:sp>
        <p:nvSpPr>
          <p:cNvPr id="14" name="Rectangle 2">
            <a:hlinkClick r:id="rId5" action="ppaction://hlinkfile"/>
          </p:cNvPr>
          <p:cNvSpPr txBox="1">
            <a:spLocks noChangeArrowheads="1"/>
          </p:cNvSpPr>
          <p:nvPr/>
        </p:nvSpPr>
        <p:spPr bwMode="auto">
          <a:xfrm>
            <a:off x="1718845" y="3778503"/>
            <a:ext cx="5523781" cy="464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latin typeface="微软雅黑" panose="020B0503020204020204" pitchFamily="34" charset="-122"/>
                <a:ea typeface="微软雅黑" panose="020B0503020204020204" pitchFamily="34" charset="-122"/>
              </a:rPr>
              <a:t>4.  </a:t>
            </a:r>
            <a:r>
              <a:rPr lang="zh-CN" altLang="en-US" dirty="0" smtClean="0">
                <a:latin typeface="微软雅黑" panose="020B0503020204020204" pitchFamily="34" charset="-122"/>
                <a:ea typeface="微软雅黑" panose="020B0503020204020204" pitchFamily="34" charset="-122"/>
              </a:rPr>
              <a:t>江苏省教育科学“十二五”规划课题管理规程</a:t>
            </a:r>
            <a:endParaRPr lang="zh-CN" altLang="en-US" dirty="0">
              <a:latin typeface="微软雅黑" panose="020B0503020204020204" pitchFamily="34" charset="-122"/>
              <a:ea typeface="微软雅黑" panose="020B0503020204020204" pitchFamily="34" charset="-122"/>
            </a:endParaRPr>
          </a:p>
        </p:txBody>
      </p:sp>
      <p:sp>
        <p:nvSpPr>
          <p:cNvPr id="15" name="Rectangle 2">
            <a:hlinkClick r:id="rId6" action="ppaction://hlinkfile"/>
          </p:cNvPr>
          <p:cNvSpPr txBox="1">
            <a:spLocks noChangeArrowheads="1"/>
          </p:cNvSpPr>
          <p:nvPr/>
        </p:nvSpPr>
        <p:spPr bwMode="auto">
          <a:xfrm>
            <a:off x="1718845" y="4194208"/>
            <a:ext cx="6454016" cy="464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latin typeface="微软雅黑" panose="020B0503020204020204" pitchFamily="34" charset="-122"/>
                <a:ea typeface="微软雅黑" panose="020B0503020204020204" pitchFamily="34" charset="-122"/>
              </a:rPr>
              <a:t>5.  </a:t>
            </a:r>
            <a:r>
              <a:rPr lang="zh-CN" altLang="en-US" dirty="0" smtClean="0">
                <a:latin typeface="微软雅黑" panose="020B0503020204020204" pitchFamily="34" charset="-122"/>
                <a:ea typeface="微软雅黑" panose="020B0503020204020204" pitchFamily="34" charset="-122"/>
              </a:rPr>
              <a:t>江苏省教育科学“十二五”规划重大课题申报评审书</a:t>
            </a:r>
            <a:endParaRPr lang="zh-CN" altLang="en-US" dirty="0">
              <a:latin typeface="微软雅黑" panose="020B0503020204020204" pitchFamily="34" charset="-122"/>
              <a:ea typeface="微软雅黑" panose="020B0503020204020204" pitchFamily="34" charset="-122"/>
            </a:endParaRPr>
          </a:p>
        </p:txBody>
      </p:sp>
      <p:sp>
        <p:nvSpPr>
          <p:cNvPr id="16" name="Rectangle 2">
            <a:hlinkClick r:id="rId7" action="ppaction://hlinkfile"/>
          </p:cNvPr>
          <p:cNvSpPr txBox="1">
            <a:spLocks noChangeArrowheads="1"/>
          </p:cNvSpPr>
          <p:nvPr/>
        </p:nvSpPr>
        <p:spPr bwMode="auto">
          <a:xfrm>
            <a:off x="1718845" y="4624273"/>
            <a:ext cx="6454016" cy="464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latin typeface="微软雅黑" panose="020B0503020204020204" pitchFamily="34" charset="-122"/>
                <a:ea typeface="微软雅黑" panose="020B0503020204020204" pitchFamily="34" charset="-122"/>
              </a:rPr>
              <a:t>6.  </a:t>
            </a:r>
            <a:r>
              <a:rPr lang="zh-CN" altLang="en-US" dirty="0" smtClean="0">
                <a:latin typeface="微软雅黑" panose="020B0503020204020204" pitchFamily="34" charset="-122"/>
                <a:ea typeface="微软雅黑" panose="020B0503020204020204" pitchFamily="34" charset="-122"/>
              </a:rPr>
              <a:t>江苏省教育科学“十二五”规划专项课题申报评审书</a:t>
            </a:r>
            <a:endParaRPr lang="zh-CN" altLang="en-US" dirty="0">
              <a:latin typeface="微软雅黑" panose="020B0503020204020204" pitchFamily="34" charset="-122"/>
              <a:ea typeface="微软雅黑" panose="020B0503020204020204" pitchFamily="34" charset="-122"/>
            </a:endParaRPr>
          </a:p>
        </p:txBody>
      </p:sp>
      <p:sp>
        <p:nvSpPr>
          <p:cNvPr id="17" name="Rectangle 2">
            <a:hlinkClick r:id="rId8" action="ppaction://hlinkfile"/>
          </p:cNvPr>
          <p:cNvSpPr txBox="1">
            <a:spLocks noChangeArrowheads="1"/>
          </p:cNvSpPr>
          <p:nvPr/>
        </p:nvSpPr>
        <p:spPr bwMode="auto">
          <a:xfrm>
            <a:off x="1718845" y="5054338"/>
            <a:ext cx="6454016" cy="464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latin typeface="微软雅黑" panose="020B0503020204020204" pitchFamily="34" charset="-122"/>
                <a:ea typeface="微软雅黑" panose="020B0503020204020204" pitchFamily="34" charset="-122"/>
              </a:rPr>
              <a:t>7.  </a:t>
            </a:r>
            <a:r>
              <a:rPr lang="zh-CN" altLang="en-US" dirty="0" smtClean="0">
                <a:latin typeface="微软雅黑" panose="020B0503020204020204" pitchFamily="34" charset="-122"/>
                <a:ea typeface="微软雅黑" panose="020B0503020204020204" pitchFamily="34" charset="-122"/>
              </a:rPr>
              <a:t>江苏省教育科学“十二五”规划课题申报评审书</a:t>
            </a:r>
            <a:endParaRPr lang="zh-CN" altLang="en-US" dirty="0">
              <a:latin typeface="微软雅黑" panose="020B0503020204020204" pitchFamily="34" charset="-122"/>
              <a:ea typeface="微软雅黑" panose="020B0503020204020204" pitchFamily="34" charset="-122"/>
            </a:endParaRPr>
          </a:p>
        </p:txBody>
      </p:sp>
      <p:sp>
        <p:nvSpPr>
          <p:cNvPr id="18" name="Rectangle 2">
            <a:hlinkClick r:id="rId9" action="ppaction://hlinkfile"/>
          </p:cNvPr>
          <p:cNvSpPr txBox="1">
            <a:spLocks noChangeArrowheads="1"/>
          </p:cNvSpPr>
          <p:nvPr/>
        </p:nvSpPr>
        <p:spPr bwMode="auto">
          <a:xfrm>
            <a:off x="1718845" y="5428944"/>
            <a:ext cx="6454016" cy="464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latin typeface="微软雅黑" panose="020B0503020204020204" pitchFamily="34" charset="-122"/>
                <a:ea typeface="微软雅黑" panose="020B0503020204020204" pitchFamily="34" charset="-122"/>
              </a:rPr>
              <a:t>8.  </a:t>
            </a:r>
            <a:r>
              <a:rPr lang="zh-CN" altLang="en-US" dirty="0" smtClean="0">
                <a:latin typeface="微软雅黑" panose="020B0503020204020204" pitchFamily="34" charset="-122"/>
                <a:ea typeface="微软雅黑" panose="020B0503020204020204" pitchFamily="34" charset="-122"/>
              </a:rPr>
              <a:t>江苏省教育科学“十二五”规划课题申报评审活页</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741809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一、加强学习</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1. </a:t>
            </a:r>
            <a:r>
              <a:rPr lang="zh-CN" altLang="en-US" dirty="0" smtClean="0">
                <a:solidFill>
                  <a:srgbClr val="C00000"/>
                </a:solidFill>
                <a:latin typeface="微软雅黑" panose="020B0503020204020204" pitchFamily="34" charset="-122"/>
                <a:ea typeface="微软雅黑" panose="020B0503020204020204" pitchFamily="34" charset="-122"/>
              </a:rPr>
              <a:t>让学习制度化</a:t>
            </a:r>
            <a:endParaRPr lang="zh-CN" altLang="en-US" dirty="0">
              <a:latin typeface="微软雅黑" panose="020B0503020204020204" pitchFamily="34" charset="-122"/>
              <a:ea typeface="微软雅黑" panose="020B0503020204020204" pitchFamily="34" charset="-122"/>
            </a:endParaRPr>
          </a:p>
        </p:txBody>
      </p:sp>
      <p:sp>
        <p:nvSpPr>
          <p:cNvPr id="6" name="Rectangle 3"/>
          <p:cNvSpPr txBox="1">
            <a:spLocks noChangeArrowheads="1"/>
          </p:cNvSpPr>
          <p:nvPr/>
        </p:nvSpPr>
        <p:spPr>
          <a:xfrm>
            <a:off x="789383" y="1959475"/>
            <a:ext cx="7619326" cy="304171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200000"/>
              </a:lnSpc>
              <a:spcBef>
                <a:spcPts val="0"/>
              </a:spcBef>
              <a:spcAft>
                <a:spcPts val="1200"/>
              </a:spcAft>
              <a:buFontTx/>
              <a:buNone/>
            </a:pPr>
            <a:r>
              <a:rPr lang="zh-CN" altLang="en-US" sz="1800" dirty="0" smtClean="0">
                <a:latin typeface="宋体" panose="02010600030101010101" pitchFamily="2" charset="-122"/>
                <a:ea typeface="宋体" panose="02010600030101010101" pitchFamily="2" charset="-122"/>
              </a:rPr>
              <a:t>读书看报、参观考察、上网浏览、与人交流等都是学习的方式方法。课题研究者以及课题组成员要围绕课题研究内容加强学习，要使学习制度化。成立读书会，每个学期开个书目，每个星期的学习日等活动都是可行的学习方式。</a:t>
            </a:r>
          </a:p>
          <a:p>
            <a:pPr marL="0" indent="457200">
              <a:lnSpc>
                <a:spcPct val="200000"/>
              </a:lnSpc>
              <a:spcBef>
                <a:spcPts val="0"/>
              </a:spcBef>
              <a:spcAft>
                <a:spcPts val="1200"/>
              </a:spcAft>
              <a:buFontTx/>
              <a:buNone/>
            </a:pPr>
            <a:r>
              <a:rPr lang="zh-CN" altLang="en-US" sz="1800" dirty="0" smtClean="0">
                <a:latin typeface="宋体" panose="02010600030101010101" pitchFamily="2" charset="-122"/>
                <a:ea typeface="宋体" panose="02010600030101010101" pitchFamily="2" charset="-122"/>
              </a:rPr>
              <a:t>最重要的是</a:t>
            </a:r>
            <a:r>
              <a:rPr lang="zh-CN" altLang="en-US" sz="1800" b="1" dirty="0" smtClean="0">
                <a:solidFill>
                  <a:srgbClr val="C00000"/>
                </a:solidFill>
                <a:latin typeface="黑体" panose="02010609060101010101" pitchFamily="49" charset="-122"/>
                <a:ea typeface="黑体" panose="02010609060101010101" pitchFamily="49" charset="-122"/>
              </a:rPr>
              <a:t>理论联系实际，普遍原理与具体实践相结合</a:t>
            </a:r>
            <a:r>
              <a:rPr lang="zh-CN" altLang="en-US" sz="1800" dirty="0" smtClean="0">
                <a:latin typeface="宋体" panose="02010600030101010101" pitchFamily="2" charset="-122"/>
                <a:ea typeface="宋体" panose="02010600030101010101" pitchFamily="2" charset="-122"/>
              </a:rPr>
              <a:t>。</a:t>
            </a:r>
          </a:p>
          <a:p>
            <a:pPr marL="0" indent="0">
              <a:lnSpc>
                <a:spcPct val="130000"/>
              </a:lnSpc>
              <a:spcBef>
                <a:spcPts val="0"/>
              </a:spcBef>
              <a:buFontTx/>
              <a:buNone/>
            </a:pPr>
            <a:r>
              <a:rPr lang="zh-CN" altLang="en-US" sz="1800" dirty="0" smtClean="0">
                <a:latin typeface="宋体" panose="02010600030101010101" pitchFamily="2" charset="-122"/>
                <a:ea typeface="宋体" panose="02010600030101010101" pitchFamily="2" charset="-122"/>
              </a:rPr>
              <a:t> </a:t>
            </a:r>
          </a:p>
          <a:p>
            <a:pPr marL="0" indent="0">
              <a:spcBef>
                <a:spcPts val="0"/>
              </a:spcBef>
              <a:buFontTx/>
              <a:buNone/>
            </a:pPr>
            <a:endParaRPr lang="en-US" altLang="zh-CN" sz="1800" dirty="0" smtClean="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154461367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一、加强学习</a:t>
            </a:r>
            <a:endParaRPr lang="zh-CN" altLang="en-US" sz="24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789384" y="1423359"/>
            <a:ext cx="3424028" cy="474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dirty="0" smtClean="0">
                <a:solidFill>
                  <a:srgbClr val="C00000"/>
                </a:solidFill>
                <a:latin typeface="微软雅黑" panose="020B0503020204020204" pitchFamily="34" charset="-122"/>
                <a:ea typeface="微软雅黑" panose="020B0503020204020204" pitchFamily="34" charset="-122"/>
              </a:rPr>
              <a:t>2. </a:t>
            </a:r>
            <a:r>
              <a:rPr lang="zh-CN" altLang="en-US" dirty="0" smtClean="0">
                <a:solidFill>
                  <a:srgbClr val="C00000"/>
                </a:solidFill>
                <a:latin typeface="微软雅黑" panose="020B0503020204020204" pitchFamily="34" charset="-122"/>
                <a:ea typeface="微软雅黑" panose="020B0503020204020204" pitchFamily="34" charset="-122"/>
              </a:rPr>
              <a:t>掌握合适的读书方法</a:t>
            </a:r>
            <a:endParaRPr lang="zh-CN" altLang="en-US" dirty="0">
              <a:latin typeface="微软雅黑" panose="020B0503020204020204" pitchFamily="34" charset="-122"/>
              <a:ea typeface="微软雅黑" panose="020B0503020204020204" pitchFamily="34" charset="-122"/>
            </a:endParaRPr>
          </a:p>
        </p:txBody>
      </p:sp>
      <p:sp>
        <p:nvSpPr>
          <p:cNvPr id="7" name="Rectangle 3"/>
          <p:cNvSpPr txBox="1">
            <a:spLocks noChangeArrowheads="1"/>
          </p:cNvSpPr>
          <p:nvPr/>
        </p:nvSpPr>
        <p:spPr>
          <a:xfrm>
            <a:off x="645736" y="1836924"/>
            <a:ext cx="7828961" cy="410196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60000"/>
              </a:lnSpc>
              <a:spcBef>
                <a:spcPts val="0"/>
              </a:spcBef>
              <a:spcAft>
                <a:spcPts val="600"/>
              </a:spcAft>
              <a:buFontTx/>
              <a:buNone/>
            </a:pPr>
            <a:r>
              <a:rPr lang="zh-CN" altLang="en-US" sz="1600" b="1" dirty="0" smtClean="0">
                <a:latin typeface="宋体" panose="02010600030101010101" pitchFamily="2" charset="-122"/>
                <a:ea typeface="宋体" panose="02010600030101010101" pitchFamily="2" charset="-122"/>
              </a:rPr>
              <a:t>人类的读书法也有三类：  </a:t>
            </a:r>
            <a:endParaRPr lang="en-US" altLang="zh-CN" sz="1600" b="1" dirty="0" smtClean="0">
              <a:latin typeface="宋体" panose="02010600030101010101" pitchFamily="2" charset="-122"/>
              <a:ea typeface="宋体" panose="02010600030101010101" pitchFamily="2" charset="-122"/>
            </a:endParaRPr>
          </a:p>
          <a:p>
            <a:pPr marL="0" indent="457200">
              <a:lnSpc>
                <a:spcPct val="160000"/>
              </a:lnSpc>
              <a:spcBef>
                <a:spcPts val="0"/>
              </a:spcBef>
              <a:buFontTx/>
              <a:buNone/>
            </a:pPr>
            <a:r>
              <a:rPr lang="zh-CN" altLang="en-US" sz="1600" b="1" dirty="0" smtClean="0">
                <a:solidFill>
                  <a:srgbClr val="C00000"/>
                </a:solidFill>
                <a:latin typeface="宋体" panose="02010600030101010101" pitchFamily="2" charset="-122"/>
                <a:ea typeface="宋体" panose="02010600030101010101" pitchFamily="2" charset="-122"/>
              </a:rPr>
              <a:t>一是精读</a:t>
            </a:r>
            <a:r>
              <a:rPr lang="zh-CN" altLang="en-US" sz="1600" b="1" dirty="0">
                <a:solidFill>
                  <a:srgbClr val="C00000"/>
                </a:solidFill>
                <a:latin typeface="宋体" panose="02010600030101010101" pitchFamily="2" charset="-122"/>
                <a:ea typeface="宋体" panose="02010600030101010101" pitchFamily="2" charset="-122"/>
              </a:rPr>
              <a:t>法，</a:t>
            </a:r>
            <a:r>
              <a:rPr lang="zh-CN" altLang="en-US" sz="1600" dirty="0" smtClean="0">
                <a:latin typeface="宋体" panose="02010600030101010101" pitchFamily="2" charset="-122"/>
                <a:ea typeface="宋体" panose="02010600030101010101" pitchFamily="2" charset="-122"/>
              </a:rPr>
              <a:t>采用朗读、研读等方式，要求每分钟读</a:t>
            </a:r>
            <a:r>
              <a:rPr lang="en-US" altLang="zh-CN" sz="1600" dirty="0" smtClean="0">
                <a:latin typeface="宋体" panose="02010600030101010101" pitchFamily="2" charset="-122"/>
                <a:ea typeface="宋体" panose="02010600030101010101" pitchFamily="2" charset="-122"/>
              </a:rPr>
              <a:t>250</a:t>
            </a:r>
            <a:r>
              <a:rPr lang="zh-CN" altLang="en-US" sz="1600" dirty="0" smtClean="0">
                <a:latin typeface="宋体" panose="02010600030101010101" pitchFamily="2" charset="-122"/>
                <a:ea typeface="宋体" panose="02010600030101010101" pitchFamily="2" charset="-122"/>
              </a:rPr>
              <a:t>字以下，理解和记忆率到</a:t>
            </a:r>
            <a:r>
              <a:rPr lang="en-US" altLang="zh-CN" sz="1600" dirty="0" smtClean="0">
                <a:latin typeface="宋体" panose="02010600030101010101" pitchFamily="2" charset="-122"/>
                <a:ea typeface="宋体" panose="02010600030101010101" pitchFamily="2" charset="-122"/>
              </a:rPr>
              <a:t>90%</a:t>
            </a:r>
            <a:r>
              <a:rPr lang="zh-CN" altLang="en-US" sz="1600" dirty="0" smtClean="0">
                <a:latin typeface="宋体" panose="02010600030101010101" pitchFamily="2" charset="-122"/>
                <a:ea typeface="宋体" panose="02010600030101010101" pitchFamily="2" charset="-122"/>
              </a:rPr>
              <a:t>以上，主要追求阅读深度；</a:t>
            </a:r>
            <a:endParaRPr lang="en-US" altLang="zh-CN" sz="1600" dirty="0" smtClean="0">
              <a:latin typeface="宋体" panose="02010600030101010101" pitchFamily="2" charset="-122"/>
              <a:ea typeface="宋体" panose="02010600030101010101" pitchFamily="2" charset="-122"/>
            </a:endParaRPr>
          </a:p>
          <a:p>
            <a:pPr marL="0" indent="457200">
              <a:lnSpc>
                <a:spcPct val="160000"/>
              </a:lnSpc>
              <a:spcBef>
                <a:spcPts val="0"/>
              </a:spcBef>
              <a:buFontTx/>
              <a:buNone/>
            </a:pPr>
            <a:r>
              <a:rPr lang="zh-CN" altLang="en-US" sz="1600" b="1" dirty="0">
                <a:solidFill>
                  <a:srgbClr val="C00000"/>
                </a:solidFill>
                <a:latin typeface="宋体" panose="02010600030101010101" pitchFamily="2" charset="-122"/>
                <a:ea typeface="宋体" panose="02010600030101010101" pitchFamily="2" charset="-122"/>
              </a:rPr>
              <a:t>二是略读法，</a:t>
            </a:r>
            <a:r>
              <a:rPr lang="zh-CN" altLang="en-US" sz="1600" dirty="0" smtClean="0">
                <a:latin typeface="宋体" panose="02010600030101010101" pitchFamily="2" charset="-122"/>
                <a:ea typeface="宋体" panose="02010600030101010101" pitchFamily="2" charset="-122"/>
              </a:rPr>
              <a:t>采用默读、浏览等方式，要求每分钟读</a:t>
            </a:r>
            <a:r>
              <a:rPr lang="en-US" altLang="zh-CN" sz="1600" dirty="0" smtClean="0">
                <a:latin typeface="宋体" panose="02010600030101010101" pitchFamily="2" charset="-122"/>
                <a:ea typeface="宋体" panose="02010600030101010101" pitchFamily="2" charset="-122"/>
              </a:rPr>
              <a:t>250</a:t>
            </a:r>
            <a:r>
              <a:rPr lang="zh-CN" altLang="en-US" sz="1600" dirty="0" smtClean="0">
                <a:latin typeface="宋体" panose="02010600030101010101" pitchFamily="2" charset="-122"/>
                <a:ea typeface="宋体" panose="02010600030101010101" pitchFamily="2" charset="-122"/>
              </a:rPr>
              <a:t>字到</a:t>
            </a:r>
            <a:r>
              <a:rPr lang="en-US" altLang="zh-CN" sz="1600" dirty="0" smtClean="0">
                <a:latin typeface="宋体" panose="02010600030101010101" pitchFamily="2" charset="-122"/>
                <a:ea typeface="宋体" panose="02010600030101010101" pitchFamily="2" charset="-122"/>
              </a:rPr>
              <a:t>600</a:t>
            </a:r>
            <a:r>
              <a:rPr lang="zh-CN" altLang="en-US" sz="1600" dirty="0" smtClean="0">
                <a:latin typeface="宋体" panose="02010600030101010101" pitchFamily="2" charset="-122"/>
                <a:ea typeface="宋体" panose="02010600030101010101" pitchFamily="2" charset="-122"/>
              </a:rPr>
              <a:t>字之间，理解和记忆率在</a:t>
            </a:r>
            <a:r>
              <a:rPr lang="en-US" altLang="zh-CN" sz="1600" dirty="0" smtClean="0">
                <a:latin typeface="宋体" panose="02010600030101010101" pitchFamily="2" charset="-122"/>
                <a:ea typeface="宋体" panose="02010600030101010101" pitchFamily="2" charset="-122"/>
              </a:rPr>
              <a:t>80%</a:t>
            </a:r>
            <a:r>
              <a:rPr lang="zh-CN" altLang="en-US" sz="1600" dirty="0" smtClean="0">
                <a:latin typeface="宋体" panose="02010600030101010101" pitchFamily="2" charset="-122"/>
                <a:ea typeface="宋体" panose="02010600030101010101" pitchFamily="2" charset="-122"/>
              </a:rPr>
              <a:t>左右，主要追求阅读广度；</a:t>
            </a:r>
            <a:endParaRPr lang="en-US" altLang="zh-CN" sz="1600" dirty="0" smtClean="0">
              <a:latin typeface="宋体" panose="02010600030101010101" pitchFamily="2" charset="-122"/>
              <a:ea typeface="宋体" panose="02010600030101010101" pitchFamily="2" charset="-122"/>
            </a:endParaRPr>
          </a:p>
          <a:p>
            <a:pPr marL="0" indent="457200">
              <a:lnSpc>
                <a:spcPct val="160000"/>
              </a:lnSpc>
              <a:spcBef>
                <a:spcPts val="0"/>
              </a:spcBef>
              <a:buFontTx/>
              <a:buNone/>
            </a:pPr>
            <a:r>
              <a:rPr lang="zh-CN" altLang="en-US" sz="1600" b="1" dirty="0">
                <a:solidFill>
                  <a:srgbClr val="C00000"/>
                </a:solidFill>
                <a:latin typeface="宋体" panose="02010600030101010101" pitchFamily="2" charset="-122"/>
                <a:ea typeface="宋体" panose="02010600030101010101" pitchFamily="2" charset="-122"/>
              </a:rPr>
              <a:t>三是快读法，</a:t>
            </a:r>
            <a:r>
              <a:rPr lang="zh-CN" altLang="en-US" sz="1600" dirty="0" smtClean="0">
                <a:latin typeface="宋体" panose="02010600030101010101" pitchFamily="2" charset="-122"/>
                <a:ea typeface="宋体" panose="02010600030101010101" pitchFamily="2" charset="-122"/>
              </a:rPr>
              <a:t>采用视读、扫描等方式，要求每分钟读</a:t>
            </a:r>
            <a:r>
              <a:rPr lang="en-US" altLang="zh-CN" sz="1600" dirty="0" smtClean="0">
                <a:latin typeface="宋体" panose="02010600030101010101" pitchFamily="2" charset="-122"/>
                <a:ea typeface="宋体" panose="02010600030101010101" pitchFamily="2" charset="-122"/>
              </a:rPr>
              <a:t>600</a:t>
            </a:r>
            <a:r>
              <a:rPr lang="zh-CN" altLang="en-US" sz="1600" dirty="0" smtClean="0">
                <a:latin typeface="宋体" panose="02010600030101010101" pitchFamily="2" charset="-122"/>
                <a:ea typeface="宋体" panose="02010600030101010101" pitchFamily="2" charset="-122"/>
              </a:rPr>
              <a:t>字以上，理解和记忆率在</a:t>
            </a:r>
            <a:r>
              <a:rPr lang="en-US" altLang="zh-CN" sz="1600" dirty="0" smtClean="0">
                <a:latin typeface="宋体" panose="02010600030101010101" pitchFamily="2" charset="-122"/>
                <a:ea typeface="宋体" panose="02010600030101010101" pitchFamily="2" charset="-122"/>
              </a:rPr>
              <a:t>60%—70%</a:t>
            </a:r>
            <a:r>
              <a:rPr lang="zh-CN" altLang="en-US" sz="1600" dirty="0" smtClean="0">
                <a:latin typeface="宋体" panose="02010600030101010101" pitchFamily="2" charset="-122"/>
                <a:ea typeface="宋体" panose="02010600030101010101" pitchFamily="2" charset="-122"/>
              </a:rPr>
              <a:t>之间，主要追求阅读速度。精读、略读、快读一条龙，以精读为主导，以略读为中介，以快读为辅助，让阅读深度、广度、速度从质和量两方面落实阅读的高效度。</a:t>
            </a:r>
          </a:p>
          <a:p>
            <a:pPr marL="0" indent="457200">
              <a:lnSpc>
                <a:spcPct val="160000"/>
              </a:lnSpc>
              <a:spcBef>
                <a:spcPts val="0"/>
              </a:spcBef>
              <a:buFontTx/>
              <a:buNone/>
            </a:pPr>
            <a:r>
              <a:rPr lang="zh-CN" altLang="en-US" sz="1600" dirty="0" smtClean="0">
                <a:latin typeface="宋体" panose="02010600030101010101" pitchFamily="2" charset="-122"/>
                <a:ea typeface="宋体" panose="02010600030101010101" pitchFamily="2" charset="-122"/>
              </a:rPr>
              <a:t>曾祥芹，“读有字书 悟无字理”，</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光明日报</a:t>
            </a:r>
            <a:r>
              <a:rPr lang="en-US" altLang="zh-CN" sz="1600" dirty="0" smtClean="0">
                <a:latin typeface="宋体" panose="02010600030101010101" pitchFamily="2" charset="-122"/>
                <a:ea typeface="宋体" panose="02010600030101010101" pitchFamily="2" charset="-122"/>
              </a:rPr>
              <a:t>》2013-02-14 </a:t>
            </a:r>
          </a:p>
        </p:txBody>
      </p:sp>
    </p:spTree>
    <p:extLst>
      <p:ext uri="{BB962C8B-B14F-4D97-AF65-F5344CB8AC3E}">
        <p14:creationId xmlns:p14="http://schemas.microsoft.com/office/powerpoint/2010/main" val="215455151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二、学会大题小做</a:t>
            </a:r>
            <a:endParaRPr lang="zh-CN" altLang="en-US" sz="2400" dirty="0">
              <a:latin typeface="微软雅黑" panose="020B0503020204020204" pitchFamily="34" charset="-122"/>
              <a:ea typeface="微软雅黑" panose="020B0503020204020204" pitchFamily="34" charset="-122"/>
            </a:endParaRPr>
          </a:p>
        </p:txBody>
      </p:sp>
      <p:sp>
        <p:nvSpPr>
          <p:cNvPr id="10" name="Rectangle 3"/>
          <p:cNvSpPr txBox="1">
            <a:spLocks noChangeArrowheads="1"/>
          </p:cNvSpPr>
          <p:nvPr/>
        </p:nvSpPr>
        <p:spPr>
          <a:xfrm>
            <a:off x="789383" y="1578205"/>
            <a:ext cx="7621572" cy="414386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200000"/>
              </a:lnSpc>
              <a:spcBef>
                <a:spcPts val="0"/>
              </a:spcBef>
              <a:buFontTx/>
              <a:buNone/>
            </a:pPr>
            <a:r>
              <a:rPr lang="en-US" altLang="zh-CN" sz="1800" dirty="0" smtClean="0">
                <a:ea typeface="宋体" panose="02010600030101010101" pitchFamily="2" charset="-122"/>
              </a:rPr>
              <a:t>      </a:t>
            </a:r>
            <a:r>
              <a:rPr lang="zh-CN" altLang="en-US" sz="1800" dirty="0" smtClean="0">
                <a:latin typeface="宋体" panose="02010600030101010101" pitchFamily="2" charset="-122"/>
                <a:ea typeface="宋体" panose="02010600030101010101" pitchFamily="2" charset="-122"/>
              </a:rPr>
              <a:t>典故“小题大做”出于明、清时代的科举考试中。在考试时，以</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大学</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中庸</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论语</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孟子</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这四部书中的文句命题，叫做“小题”；以</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诗经</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书经</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易经</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礼记</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春秋</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这五经中的文句命题，叫做“大题”。“小题大做”就是用“五经”文的写法，作“四书”文。流传到今天，就引申为用小题目做大文章，把小事当作大事来处理。 “大题小做”即把大题目作成小文章。比喻把重大的问题当做小事情来处理。大题小做就要限定、取舍。</a:t>
            </a:r>
            <a:r>
              <a:rPr lang="zh-CN" altLang="en-US" sz="1800" dirty="0" smtClean="0">
                <a:latin typeface="仿宋_GB2312" pitchFamily="49" charset="-122"/>
                <a:ea typeface="仿宋_GB2312" pitchFamily="49" charset="-122"/>
              </a:rPr>
              <a:t> </a:t>
            </a:r>
          </a:p>
        </p:txBody>
      </p:sp>
    </p:spTree>
    <p:extLst>
      <p:ext uri="{BB962C8B-B14F-4D97-AF65-F5344CB8AC3E}">
        <p14:creationId xmlns:p14="http://schemas.microsoft.com/office/powerpoint/2010/main" val="37976096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二、学会大题小做</a:t>
            </a:r>
            <a:endParaRPr lang="zh-CN" altLang="en-US" sz="2400" dirty="0">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a:xfrm>
            <a:off x="702297" y="1474819"/>
            <a:ext cx="7753546" cy="465260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600"/>
              </a:lnSpc>
              <a:spcBef>
                <a:spcPts val="0"/>
              </a:spcBef>
              <a:buFontTx/>
              <a:buNone/>
            </a:pPr>
            <a:r>
              <a:rPr lang="zh-CN" altLang="en-US" sz="1600" dirty="0" smtClean="0">
                <a:latin typeface="宋体" panose="02010600030101010101" pitchFamily="2" charset="-122"/>
                <a:ea typeface="宋体" panose="02010600030101010101" pitchFamily="2" charset="-122"/>
              </a:rPr>
              <a:t>    根据问题涉及的范围宽窄</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职业教育问题又可以分为“大”问题和“小”问题。大问题</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也就是包含了中观和微观问题的宏观问题</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它是在一定时空里</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关涉了职业教育全部或主要方面的各种因素的矛盾和疑难。如“当代世界职业教育发展的状况如何</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a:t>
            </a:r>
            <a:r>
              <a:rPr lang="en-US" altLang="zh-CN" sz="1600" dirty="0" smtClean="0">
                <a:latin typeface="宋体" panose="02010600030101010101" pitchFamily="2" charset="-122"/>
                <a:ea typeface="宋体" panose="02010600030101010101" pitchFamily="2" charset="-122"/>
              </a:rPr>
              <a:t>2030</a:t>
            </a:r>
            <a:r>
              <a:rPr lang="zh-CN" altLang="en-US" sz="1600" dirty="0" smtClean="0">
                <a:latin typeface="宋体" panose="02010600030101010101" pitchFamily="2" charset="-122"/>
                <a:ea typeface="宋体" panose="02010600030101010101" pitchFamily="2" charset="-122"/>
              </a:rPr>
              <a:t>年中国职业教育改革发展的趋势如何</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等等。而“小”问题就是微观问题</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它是在深入而具有普遍性的层面里</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聚焦于职业教育某方面的一两个因素的实质或关系的矛盾和疑难。如“认识论视野里的职业教育主体和客体是什么</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、“职业学校学生主体性的基本内涵是什么</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、“翻转课堂能解决的教学问题有哪些</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、“项目化课程真的比分科课程好吗</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等等。</a:t>
            </a:r>
          </a:p>
          <a:p>
            <a:pPr marL="0" indent="0">
              <a:lnSpc>
                <a:spcPts val="2600"/>
              </a:lnSpc>
              <a:spcBef>
                <a:spcPts val="0"/>
              </a:spcBef>
              <a:buFontTx/>
              <a:buNone/>
            </a:pPr>
            <a:r>
              <a:rPr lang="zh-CN" altLang="en-US" sz="1600" dirty="0" smtClean="0">
                <a:latin typeface="宋体" panose="02010600030101010101" pitchFamily="2" charset="-122"/>
                <a:ea typeface="宋体" panose="02010600030101010101" pitchFamily="2" charset="-122"/>
              </a:rPr>
              <a:t>    心理学和哲学已经揭示出</a:t>
            </a:r>
            <a:r>
              <a:rPr lang="en-US" altLang="zh-CN" sz="1600" dirty="0" smtClean="0">
                <a:latin typeface="宋体" panose="02010600030101010101" pitchFamily="2" charset="-122"/>
                <a:ea typeface="宋体" panose="02010600030101010101" pitchFamily="2" charset="-122"/>
              </a:rPr>
              <a:t>, </a:t>
            </a:r>
            <a:r>
              <a:rPr lang="zh-CN" altLang="en-US" sz="1600" dirty="0" smtClean="0">
                <a:latin typeface="宋体" panose="02010600030101010101" pitchFamily="2" charset="-122"/>
                <a:ea typeface="宋体" panose="02010600030101010101" pitchFamily="2" charset="-122"/>
              </a:rPr>
              <a:t>无论人类还是个体</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认识能力的发展</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具有从综合到分析、再从分析到综合的逐步提升的基本规律；事物的演变</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也具有从全体到个别</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再从个别到全体的变化秩序。职业教育研究也是如此</a:t>
            </a:r>
            <a:r>
              <a:rPr lang="en-US" altLang="zh-CN" sz="1600" dirty="0" smtClean="0">
                <a:latin typeface="宋体" panose="02010600030101010101" pitchFamily="2" charset="-122"/>
                <a:ea typeface="宋体" panose="02010600030101010101" pitchFamily="2" charset="-122"/>
              </a:rPr>
              <a:t>, </a:t>
            </a:r>
            <a:r>
              <a:rPr lang="zh-CN" altLang="en-US" sz="1600" dirty="0" smtClean="0">
                <a:latin typeface="宋体" panose="02010600030101010101" pitchFamily="2" charset="-122"/>
                <a:ea typeface="宋体" panose="02010600030101010101" pitchFamily="2" charset="-122"/>
              </a:rPr>
              <a:t>这就决定了在发现和研究职业教育问题上</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存在着从“大题小作”到“小题大作”</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再到“大题小作“并逐步过渡到“大题大作”的一般规律。    </a:t>
            </a:r>
          </a:p>
        </p:txBody>
      </p:sp>
    </p:spTree>
    <p:extLst>
      <p:ext uri="{BB962C8B-B14F-4D97-AF65-F5344CB8AC3E}">
        <p14:creationId xmlns:p14="http://schemas.microsoft.com/office/powerpoint/2010/main" val="16288889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61871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二、学会大题小做</a:t>
            </a:r>
            <a:endParaRPr lang="zh-CN" altLang="en-US" sz="2400" dirty="0">
              <a:latin typeface="微软雅黑" panose="020B0503020204020204" pitchFamily="34" charset="-122"/>
              <a:ea typeface="微软雅黑" panose="020B0503020204020204" pitchFamily="34" charset="-122"/>
            </a:endParaRPr>
          </a:p>
        </p:txBody>
      </p:sp>
      <p:sp>
        <p:nvSpPr>
          <p:cNvPr id="6" name="Rectangle 2"/>
          <p:cNvSpPr txBox="1">
            <a:spLocks noChangeArrowheads="1"/>
          </p:cNvSpPr>
          <p:nvPr/>
        </p:nvSpPr>
        <p:spPr>
          <a:xfrm>
            <a:off x="789383" y="1574277"/>
            <a:ext cx="7506205" cy="419492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800"/>
              </a:lnSpc>
              <a:spcBef>
                <a:spcPts val="0"/>
              </a:spcBef>
              <a:buFontTx/>
              <a:buNone/>
            </a:pPr>
            <a:r>
              <a:rPr lang="zh-CN" altLang="en-US" sz="1600" dirty="0" smtClean="0">
                <a:latin typeface="宋体" panose="02010600030101010101" pitchFamily="2" charset="-122"/>
                <a:ea typeface="宋体" panose="02010600030101010101" pitchFamily="2" charset="-122"/>
              </a:rPr>
              <a:t>    所谓“大题小作”</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就是人们在刚刚开始入门进行职业教育研究之初</a:t>
            </a:r>
            <a:r>
              <a:rPr lang="en-US" altLang="zh-CN" sz="1600" dirty="0" smtClean="0">
                <a:latin typeface="宋体" panose="02010600030101010101" pitchFamily="2" charset="-122"/>
                <a:ea typeface="宋体" panose="02010600030101010101" pitchFamily="2" charset="-122"/>
              </a:rPr>
              <a:t>, </a:t>
            </a:r>
            <a:r>
              <a:rPr lang="zh-CN" altLang="en-US" sz="1600" dirty="0" smtClean="0">
                <a:latin typeface="宋体" panose="02010600030101010101" pitchFamily="2" charset="-122"/>
                <a:ea typeface="宋体" panose="02010600030101010101" pitchFamily="2" charset="-122"/>
              </a:rPr>
              <a:t>发现和提出的总会是一些关涉面非常“大”的问题</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但受制于学识基础和研究能力</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结果研究所得往往是角度一般、深度不够、重点缺乏的价值很“小”的成果。这显然是不够的</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通过学习提高和进一步深化</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需要发展到“小题大作”的层面。</a:t>
            </a:r>
            <a:endParaRPr lang="en-US" altLang="zh-CN" sz="1600" dirty="0" smtClean="0">
              <a:latin typeface="宋体" panose="02010600030101010101" pitchFamily="2" charset="-122"/>
              <a:ea typeface="宋体" panose="02010600030101010101" pitchFamily="2" charset="-122"/>
            </a:endParaRPr>
          </a:p>
          <a:p>
            <a:pPr marL="0" indent="0">
              <a:lnSpc>
                <a:spcPts val="2800"/>
              </a:lnSpc>
              <a:spcBef>
                <a:spcPts val="0"/>
              </a:spcBef>
              <a:buFontTx/>
              <a:buNone/>
            </a:pPr>
            <a:r>
              <a:rPr lang="en-US" altLang="zh-CN" sz="1600" dirty="0" smtClean="0">
                <a:latin typeface="宋体" panose="02010600030101010101" pitchFamily="2" charset="-122"/>
                <a:ea typeface="宋体" panose="02010600030101010101" pitchFamily="2" charset="-122"/>
              </a:rPr>
              <a:t>    </a:t>
            </a:r>
            <a:r>
              <a:rPr lang="zh-CN" altLang="en-US" sz="1600" dirty="0" smtClean="0">
                <a:latin typeface="宋体" panose="02010600030101010101" pitchFamily="2" charset="-122"/>
                <a:ea typeface="宋体" panose="02010600030101010101" pitchFamily="2" charset="-122"/>
              </a:rPr>
              <a:t>所谓“小题大作”</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就是深入到职业教育的某一个方面的某一个因素或某一个点</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发现一个具体而特殊的问题域</a:t>
            </a:r>
            <a:r>
              <a:rPr lang="en-US" altLang="zh-CN" sz="1600" dirty="0" smtClean="0">
                <a:latin typeface="宋体" panose="02010600030101010101" pitchFamily="2" charset="-122"/>
                <a:ea typeface="宋体" panose="02010600030101010101" pitchFamily="2" charset="-122"/>
              </a:rPr>
              <a:t>, </a:t>
            </a:r>
            <a:r>
              <a:rPr lang="zh-CN" altLang="en-US" sz="1600" dirty="0" smtClean="0">
                <a:latin typeface="宋体" panose="02010600030101010101" pitchFamily="2" charset="-122"/>
                <a:ea typeface="宋体" panose="02010600030101010101" pitchFamily="2" charset="-122"/>
              </a:rPr>
              <a:t>然后从特殊的角度深入挖掘问题背后的原因</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直到触及实质层面</a:t>
            </a:r>
            <a:r>
              <a:rPr lang="en-US" altLang="zh-CN" sz="1600" dirty="0" smtClean="0">
                <a:latin typeface="宋体" panose="02010600030101010101" pitchFamily="2" charset="-122"/>
                <a:ea typeface="宋体" panose="02010600030101010101" pitchFamily="2" charset="-122"/>
              </a:rPr>
              <a:t>, </a:t>
            </a:r>
            <a:r>
              <a:rPr lang="zh-CN" altLang="en-US" sz="1600" dirty="0" smtClean="0">
                <a:latin typeface="宋体" panose="02010600030101010101" pitchFamily="2" charset="-122"/>
                <a:ea typeface="宋体" panose="02010600030101010101" pitchFamily="2" charset="-122"/>
              </a:rPr>
              <a:t>提出一个有深度的“小”问题</a:t>
            </a:r>
            <a:r>
              <a:rPr lang="en-US" altLang="zh-CN" sz="1600" dirty="0" smtClean="0">
                <a:latin typeface="宋体" panose="02010600030101010101" pitchFamily="2" charset="-122"/>
                <a:ea typeface="宋体" panose="02010600030101010101" pitchFamily="2" charset="-122"/>
              </a:rPr>
              <a:t>, </a:t>
            </a:r>
            <a:r>
              <a:rPr lang="zh-CN" altLang="en-US" sz="1600" dirty="0" smtClean="0">
                <a:latin typeface="宋体" panose="02010600030101010101" pitchFamily="2" charset="-122"/>
                <a:ea typeface="宋体" panose="02010600030101010101" pitchFamily="2" charset="-122"/>
              </a:rPr>
              <a:t>然后全面地加以研究</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提出有新意的解决问题的新命题或新观点</a:t>
            </a:r>
            <a:r>
              <a:rPr lang="en-US" altLang="zh-CN" sz="1600" dirty="0" smtClean="0">
                <a:latin typeface="宋体" panose="02010600030101010101" pitchFamily="2" charset="-122"/>
                <a:ea typeface="宋体" panose="02010600030101010101" pitchFamily="2" charset="-122"/>
              </a:rPr>
              <a:t>, </a:t>
            </a:r>
            <a:r>
              <a:rPr lang="zh-CN" altLang="en-US" sz="1600" dirty="0" smtClean="0">
                <a:latin typeface="宋体" panose="02010600030101010101" pitchFamily="2" charset="-122"/>
                <a:ea typeface="宋体" panose="02010600030101010101" pitchFamily="2" charset="-122"/>
              </a:rPr>
              <a:t>再加以全面的和深入的论述</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写出一篇有重大价值的“大”作品来。在对有关小问题进行研究取得成果的基础上</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人们可以逐步进入“大题小作”和“大题大作”的境界。这一境界的“ 大题小作”</a:t>
            </a:r>
            <a:r>
              <a:rPr lang="en-US" altLang="zh-CN" sz="1600" dirty="0" smtClean="0">
                <a:latin typeface="宋体" panose="02010600030101010101" pitchFamily="2" charset="-122"/>
                <a:ea typeface="宋体" panose="02010600030101010101" pitchFamily="2" charset="-122"/>
              </a:rPr>
              <a:t>,</a:t>
            </a:r>
            <a:r>
              <a:rPr lang="zh-CN" altLang="en-US" sz="1600" dirty="0" smtClean="0">
                <a:latin typeface="宋体" panose="02010600030101010101" pitchFamily="2" charset="-122"/>
                <a:ea typeface="宋体" panose="02010600030101010101" pitchFamily="2" charset="-122"/>
              </a:rPr>
              <a:t>与起步时的“大题小作”相比有了质的飞跃。</a:t>
            </a:r>
          </a:p>
        </p:txBody>
      </p:sp>
    </p:spTree>
    <p:extLst>
      <p:ext uri="{BB962C8B-B14F-4D97-AF65-F5344CB8AC3E}">
        <p14:creationId xmlns:p14="http://schemas.microsoft.com/office/powerpoint/2010/main" val="33328805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4" y="900032"/>
            <a:ext cx="2971912"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三、厘</a:t>
            </a:r>
            <a:r>
              <a:rPr lang="zh-CN" altLang="en-US" sz="2400" dirty="0">
                <a:latin typeface="微软雅黑" panose="020B0503020204020204" pitchFamily="34" charset="-122"/>
                <a:ea typeface="微软雅黑" panose="020B0503020204020204" pitchFamily="34" charset="-122"/>
              </a:rPr>
              <a:t>清核心概念</a:t>
            </a:r>
          </a:p>
        </p:txBody>
      </p:sp>
      <p:sp>
        <p:nvSpPr>
          <p:cNvPr id="7" name="Rectangle 3"/>
          <p:cNvSpPr txBox="1">
            <a:spLocks noChangeArrowheads="1"/>
          </p:cNvSpPr>
          <p:nvPr/>
        </p:nvSpPr>
        <p:spPr>
          <a:xfrm>
            <a:off x="645737" y="1551496"/>
            <a:ext cx="7781826" cy="413286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spcAft>
                <a:spcPts val="600"/>
              </a:spcAft>
              <a:buFontTx/>
              <a:buNone/>
            </a:pPr>
            <a:r>
              <a:rPr lang="en-US" altLang="zh-CN" sz="1800" b="1" dirty="0" smtClean="0">
                <a:solidFill>
                  <a:srgbClr val="C00000"/>
                </a:solidFill>
                <a:ea typeface="宋体" panose="02010600030101010101" pitchFamily="2" charset="-122"/>
                <a:cs typeface="Arial" panose="020B0604020202020204" pitchFamily="34" charset="0"/>
              </a:rPr>
              <a:t>■</a:t>
            </a:r>
            <a:r>
              <a:rPr lang="zh-CN" altLang="en-US" sz="1800" b="1" dirty="0" smtClean="0">
                <a:solidFill>
                  <a:srgbClr val="C00000"/>
                </a:solidFill>
                <a:ea typeface="宋体" panose="02010600030101010101" pitchFamily="2" charset="-122"/>
                <a:cs typeface="Arial" panose="020B0604020202020204" pitchFamily="34" charset="0"/>
              </a:rPr>
              <a:t>奠基的作用。</a:t>
            </a:r>
            <a:r>
              <a:rPr lang="zh-CN" altLang="en-US" sz="1800" dirty="0" smtClean="0">
                <a:ea typeface="宋体" panose="02010600030101010101" pitchFamily="2" charset="-122"/>
                <a:cs typeface="Arial" panose="020B0604020202020204" pitchFamily="34" charset="0"/>
              </a:rPr>
              <a:t>为课题研究奠定一个思考的基点或者逻辑基础。</a:t>
            </a:r>
          </a:p>
          <a:p>
            <a:pPr marL="0" indent="457200">
              <a:lnSpc>
                <a:spcPct val="150000"/>
              </a:lnSpc>
              <a:spcBef>
                <a:spcPts val="0"/>
              </a:spcBef>
              <a:spcAft>
                <a:spcPts val="600"/>
              </a:spcAft>
              <a:buFontTx/>
              <a:buNone/>
            </a:pPr>
            <a:r>
              <a:rPr lang="zh-CN" altLang="en-US" sz="1800" b="1" dirty="0">
                <a:solidFill>
                  <a:srgbClr val="C00000"/>
                </a:solidFill>
                <a:ea typeface="宋体" panose="02010600030101010101" pitchFamily="2" charset="-122"/>
                <a:cs typeface="Arial" panose="020B0604020202020204" pitchFamily="34" charset="0"/>
              </a:rPr>
              <a:t>■划界。</a:t>
            </a:r>
            <a:r>
              <a:rPr lang="zh-CN" altLang="en-US" sz="1800" dirty="0" smtClean="0">
                <a:ea typeface="宋体" panose="02010600030101010101" pitchFamily="2" charset="-122"/>
                <a:cs typeface="Arial" panose="020B0604020202020204" pitchFamily="34" charset="0"/>
              </a:rPr>
              <a:t>确定课题研究范围，明晰课题思想，可操作。</a:t>
            </a:r>
          </a:p>
          <a:p>
            <a:pPr marL="0" indent="457200">
              <a:lnSpc>
                <a:spcPct val="150000"/>
              </a:lnSpc>
              <a:spcBef>
                <a:spcPts val="0"/>
              </a:spcBef>
              <a:spcAft>
                <a:spcPts val="600"/>
              </a:spcAft>
              <a:buFontTx/>
              <a:buNone/>
            </a:pPr>
            <a:r>
              <a:rPr lang="zh-CN" altLang="en-US" sz="1800" b="1" dirty="0">
                <a:solidFill>
                  <a:srgbClr val="C00000"/>
                </a:solidFill>
                <a:ea typeface="宋体" panose="02010600030101010101" pitchFamily="2" charset="-122"/>
                <a:cs typeface="Arial" panose="020B0604020202020204" pitchFamily="34" charset="0"/>
              </a:rPr>
              <a:t>■定向。</a:t>
            </a:r>
            <a:r>
              <a:rPr lang="zh-CN" altLang="en-US" sz="1800" dirty="0" smtClean="0">
                <a:ea typeface="宋体" panose="02010600030101010101" pitchFamily="2" charset="-122"/>
                <a:cs typeface="Arial" panose="020B0604020202020204" pitchFamily="34" charset="0"/>
              </a:rPr>
              <a:t>确定研究方向。</a:t>
            </a:r>
          </a:p>
          <a:p>
            <a:pPr marL="0" indent="457200">
              <a:lnSpc>
                <a:spcPct val="150000"/>
              </a:lnSpc>
              <a:spcBef>
                <a:spcPts val="0"/>
              </a:spcBef>
              <a:spcAft>
                <a:spcPts val="600"/>
              </a:spcAft>
              <a:buFontTx/>
              <a:buNone/>
            </a:pPr>
            <a:r>
              <a:rPr lang="zh-CN" altLang="en-US" sz="1800" b="1" dirty="0">
                <a:solidFill>
                  <a:srgbClr val="C00000"/>
                </a:solidFill>
                <a:ea typeface="宋体" panose="02010600030101010101" pitchFamily="2" charset="-122"/>
                <a:cs typeface="Arial" panose="020B0604020202020204" pitchFamily="34" charset="0"/>
              </a:rPr>
              <a:t>■结晶。</a:t>
            </a:r>
            <a:r>
              <a:rPr lang="zh-CN" altLang="en-US" sz="1800" dirty="0" smtClean="0">
                <a:ea typeface="宋体" panose="02010600030101010101" pitchFamily="2" charset="-122"/>
                <a:cs typeface="Arial" panose="020B0604020202020204" pitchFamily="34" charset="0"/>
              </a:rPr>
              <a:t>是研究者对课题研究和思考的认识结晶。</a:t>
            </a:r>
          </a:p>
          <a:p>
            <a:pPr marL="0" indent="457200">
              <a:lnSpc>
                <a:spcPct val="150000"/>
              </a:lnSpc>
              <a:spcBef>
                <a:spcPts val="0"/>
              </a:spcBef>
              <a:spcAft>
                <a:spcPts val="600"/>
              </a:spcAft>
              <a:buFontTx/>
              <a:buNone/>
            </a:pPr>
            <a:r>
              <a:rPr lang="zh-CN" altLang="en-US" sz="1800" dirty="0" smtClean="0">
                <a:latin typeface="宋体" panose="02010600030101010101" pitchFamily="2" charset="-122"/>
                <a:ea typeface="宋体" panose="02010600030101010101" pitchFamily="2" charset="-122"/>
                <a:cs typeface="Arial" panose="020B0604020202020204" pitchFamily="34" charset="0"/>
              </a:rPr>
              <a:t>概念是人们进行思维活动时所离不开的思维的最基本的单位。任何事物，它们之间总有某些相同的地方和区别的地方。这种相同的地方和不同的地方统称为事物的属性。在事物的许多属性中，有些只是某一类事物所特有而为其他事物所没有的，这种属性可把某一类事物与其它事物区别开来，叫做本质属性。所谓概念，就是客观事物的本质属性在人们头脑中的反映。  </a:t>
            </a:r>
          </a:p>
        </p:txBody>
      </p:sp>
    </p:spTree>
    <p:extLst>
      <p:ext uri="{BB962C8B-B14F-4D97-AF65-F5344CB8AC3E}">
        <p14:creationId xmlns:p14="http://schemas.microsoft.com/office/powerpoint/2010/main" val="428261158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4" y="900032"/>
            <a:ext cx="2971912"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三、厘</a:t>
            </a:r>
            <a:r>
              <a:rPr lang="zh-CN" altLang="en-US" sz="2400" dirty="0">
                <a:latin typeface="微软雅黑" panose="020B0503020204020204" pitchFamily="34" charset="-122"/>
                <a:ea typeface="微软雅黑" panose="020B0503020204020204" pitchFamily="34" charset="-122"/>
              </a:rPr>
              <a:t>清核心概念</a:t>
            </a:r>
          </a:p>
        </p:txBody>
      </p:sp>
      <p:sp>
        <p:nvSpPr>
          <p:cNvPr id="5" name="Rectangle 3"/>
          <p:cNvSpPr txBox="1">
            <a:spLocks noChangeArrowheads="1"/>
          </p:cNvSpPr>
          <p:nvPr/>
        </p:nvSpPr>
        <p:spPr>
          <a:xfrm>
            <a:off x="770532" y="1532641"/>
            <a:ext cx="7774691" cy="43119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buFontTx/>
              <a:buNone/>
            </a:pPr>
            <a:r>
              <a:rPr lang="zh-CN" altLang="en-US" sz="1800" dirty="0" smtClean="0">
                <a:latin typeface="宋体" panose="02010600030101010101" pitchFamily="2" charset="-122"/>
                <a:ea typeface="宋体" panose="02010600030101010101" pitchFamily="2" charset="-122"/>
              </a:rPr>
              <a:t>概念和词有密切联系。概念是词的思想内容，词是概念的表达形式。任何概念只有通过词才能表达出来，所以词实质上是概念的物质外壳。但是，概念和词又有本质区别。概念是思想，它是事物及其特有性质的反映</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词则是用以代表事物的一种声音或符号。任何概念都必须通过词来表达，但并非任何词都表达概念。实词都表达概念，而虚词一般不表达概念。有的概念只用一个词来表达</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如“学校”</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，有的概念可以由好几个词组成</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如，“毛主席无产阶级教育路线”这个概念就是由“毛主席”、“无产阶级”、“教育”和“路线”四个词组成</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，有的概念可以用不同的词来表达</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如“对立的统一”和“一分为”</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。同一个词又可以表达不同的概念，如“运动”可以是指体育运动，也可以指政治运动，还可以指哲学上的变化发展。</a:t>
            </a:r>
          </a:p>
        </p:txBody>
      </p:sp>
    </p:spTree>
    <p:extLst>
      <p:ext uri="{BB962C8B-B14F-4D97-AF65-F5344CB8AC3E}">
        <p14:creationId xmlns:p14="http://schemas.microsoft.com/office/powerpoint/2010/main" val="22025780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4" y="900032"/>
            <a:ext cx="2971912"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三、厘</a:t>
            </a:r>
            <a:r>
              <a:rPr lang="zh-CN" altLang="en-US" sz="2400" dirty="0">
                <a:latin typeface="微软雅黑" panose="020B0503020204020204" pitchFamily="34" charset="-122"/>
                <a:ea typeface="微软雅黑" panose="020B0503020204020204" pitchFamily="34" charset="-122"/>
              </a:rPr>
              <a:t>清核心概念</a:t>
            </a:r>
          </a:p>
        </p:txBody>
      </p:sp>
      <p:sp>
        <p:nvSpPr>
          <p:cNvPr id="5" name="Rectangle 3"/>
          <p:cNvSpPr txBox="1">
            <a:spLocks noChangeArrowheads="1"/>
          </p:cNvSpPr>
          <p:nvPr/>
        </p:nvSpPr>
        <p:spPr>
          <a:xfrm>
            <a:off x="789384" y="1555422"/>
            <a:ext cx="7774691" cy="32616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200000"/>
              </a:lnSpc>
              <a:spcBef>
                <a:spcPts val="0"/>
              </a:spcBef>
              <a:spcAft>
                <a:spcPts val="1200"/>
              </a:spcAft>
              <a:buFontTx/>
              <a:buNone/>
            </a:pPr>
            <a:r>
              <a:rPr lang="zh-CN" altLang="en-US" sz="1800" dirty="0" smtClean="0">
                <a:latin typeface="宋体" panose="02010600030101010101" pitchFamily="2" charset="-122"/>
                <a:ea typeface="宋体" panose="02010600030101010101" pitchFamily="2" charset="-122"/>
              </a:rPr>
              <a:t>每个概念都有内涵和外延两个方面，就好象词有词义和使用范围两个方面一样。概念的内涵就是概念的含义，即是这个概念所反映的客观事物的本质。概念的外延就是概念所确指的事物的范围，即概念所反映的那一类事物。 </a:t>
            </a:r>
            <a:endParaRPr lang="en-US" altLang="zh-CN" sz="1800" dirty="0" smtClean="0">
              <a:latin typeface="宋体" panose="02010600030101010101" pitchFamily="2" charset="-122"/>
              <a:ea typeface="宋体" panose="02010600030101010101" pitchFamily="2" charset="-122"/>
            </a:endParaRPr>
          </a:p>
          <a:p>
            <a:pPr marL="0" indent="457200">
              <a:lnSpc>
                <a:spcPct val="200000"/>
              </a:lnSpc>
              <a:spcBef>
                <a:spcPts val="0"/>
              </a:spcBef>
              <a:spcAft>
                <a:spcPts val="1200"/>
              </a:spcAft>
              <a:buFontTx/>
              <a:buNone/>
            </a:pPr>
            <a:r>
              <a:rPr lang="zh-CN" altLang="en-US" sz="1800" dirty="0" smtClean="0">
                <a:latin typeface="宋体" panose="02010600030101010101" pitchFamily="2" charset="-122"/>
                <a:ea typeface="宋体" panose="02010600030101010101" pitchFamily="2" charset="-122"/>
              </a:rPr>
              <a:t>要做到概念明确，就必须明确一个概念的外延是哪些，内涵是什么</a:t>
            </a:r>
            <a:r>
              <a:rPr lang="en-US" altLang="zh-CN" sz="1800" dirty="0" smtClean="0">
                <a:latin typeface="宋体" panose="02010600030101010101" pitchFamily="2" charset="-122"/>
                <a:ea typeface="宋体" panose="02010600030101010101" pitchFamily="2" charset="-122"/>
              </a:rPr>
              <a:t>;</a:t>
            </a:r>
            <a:r>
              <a:rPr lang="zh-CN" altLang="en-US" sz="1800" dirty="0" smtClean="0">
                <a:latin typeface="宋体" panose="02010600030101010101" pitchFamily="2" charset="-122"/>
                <a:ea typeface="宋体" panose="02010600030101010101" pitchFamily="2" charset="-122"/>
              </a:rPr>
              <a:t>也就是明确一个概念所反映的是哪些事物以及事物的什么性质。</a:t>
            </a:r>
          </a:p>
        </p:txBody>
      </p:sp>
    </p:spTree>
    <p:extLst>
      <p:ext uri="{BB962C8B-B14F-4D97-AF65-F5344CB8AC3E}">
        <p14:creationId xmlns:p14="http://schemas.microsoft.com/office/powerpoint/2010/main" val="31888497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四、制定详细行动计划</a:t>
            </a:r>
            <a:endParaRPr lang="zh-CN" altLang="en-US" sz="2400" dirty="0">
              <a:latin typeface="微软雅黑" panose="020B0503020204020204" pitchFamily="34" charset="-122"/>
              <a:ea typeface="微软雅黑" panose="020B0503020204020204" pitchFamily="34" charset="-122"/>
            </a:endParaRPr>
          </a:p>
        </p:txBody>
      </p:sp>
      <p:sp>
        <p:nvSpPr>
          <p:cNvPr id="7" name="Rectangle 3"/>
          <p:cNvSpPr txBox="1">
            <a:spLocks noChangeArrowheads="1"/>
          </p:cNvSpPr>
          <p:nvPr/>
        </p:nvSpPr>
        <p:spPr>
          <a:xfrm>
            <a:off x="1227158" y="1583704"/>
            <a:ext cx="6842188" cy="377072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20000"/>
              </a:lnSpc>
              <a:spcBef>
                <a:spcPts val="0"/>
              </a:spcBef>
              <a:buFontTx/>
              <a:buNone/>
            </a:pPr>
            <a:r>
              <a:rPr lang="zh-CN" altLang="en-US" sz="1800" b="1" dirty="0" smtClean="0">
                <a:solidFill>
                  <a:srgbClr val="C00000"/>
                </a:solidFill>
                <a:latin typeface="宋体" panose="02010600030101010101" pitchFamily="2" charset="-122"/>
                <a:ea typeface="宋体" panose="02010600030101010101" pitchFamily="2" charset="-122"/>
              </a:rPr>
              <a:t>明确责任人：</a:t>
            </a:r>
            <a:r>
              <a:rPr lang="zh-CN" altLang="en-US" sz="1800" dirty="0" smtClean="0">
                <a:latin typeface="宋体" panose="02010600030101010101" pitchFamily="2" charset="-122"/>
                <a:ea typeface="宋体" panose="02010600030101010101" pitchFamily="2" charset="-122"/>
              </a:rPr>
              <a:t>研究者，一个人研究、还是多个人研究。</a:t>
            </a:r>
          </a:p>
          <a:p>
            <a:pPr marL="0" indent="0">
              <a:lnSpc>
                <a:spcPct val="220000"/>
              </a:lnSpc>
              <a:spcBef>
                <a:spcPts val="0"/>
              </a:spcBef>
              <a:buFontTx/>
              <a:buNone/>
            </a:pPr>
            <a:r>
              <a:rPr lang="zh-CN" altLang="en-US" sz="1800" b="1" dirty="0">
                <a:solidFill>
                  <a:srgbClr val="C00000"/>
                </a:solidFill>
                <a:latin typeface="宋体" panose="02010600030101010101" pitchFamily="2" charset="-122"/>
                <a:ea typeface="宋体" panose="02010600030101010101" pitchFamily="2" charset="-122"/>
              </a:rPr>
              <a:t>明确研究时间：</a:t>
            </a:r>
            <a:r>
              <a:rPr lang="zh-CN" altLang="en-US" sz="1800" dirty="0" smtClean="0">
                <a:latin typeface="宋体" panose="02010600030101010101" pitchFamily="2" charset="-122"/>
                <a:ea typeface="宋体" panose="02010600030101010101" pitchFamily="2" charset="-122"/>
              </a:rPr>
              <a:t>起止时间，一年、一个学期、一个月、一个星期。</a:t>
            </a:r>
          </a:p>
          <a:p>
            <a:pPr marL="0" indent="0">
              <a:lnSpc>
                <a:spcPct val="220000"/>
              </a:lnSpc>
              <a:spcBef>
                <a:spcPts val="0"/>
              </a:spcBef>
              <a:buFontTx/>
              <a:buNone/>
            </a:pPr>
            <a:r>
              <a:rPr lang="zh-CN" altLang="en-US" sz="1800" b="1" dirty="0">
                <a:solidFill>
                  <a:srgbClr val="C00000"/>
                </a:solidFill>
                <a:latin typeface="宋体" panose="02010600030101010101" pitchFamily="2" charset="-122"/>
                <a:ea typeface="宋体" panose="02010600030101010101" pitchFamily="2" charset="-122"/>
              </a:rPr>
              <a:t>明确研究空间：</a:t>
            </a:r>
            <a:r>
              <a:rPr lang="zh-CN" altLang="en-US" sz="1800" dirty="0" smtClean="0">
                <a:latin typeface="宋体" panose="02010600030101010101" pitchFamily="2" charset="-122"/>
                <a:ea typeface="宋体" panose="02010600030101010101" pitchFamily="2" charset="-122"/>
              </a:rPr>
              <a:t>教室、餐厅、工厂、校园、社区、宿舍等等。</a:t>
            </a:r>
          </a:p>
          <a:p>
            <a:pPr marL="0" indent="0">
              <a:lnSpc>
                <a:spcPct val="220000"/>
              </a:lnSpc>
              <a:spcBef>
                <a:spcPts val="0"/>
              </a:spcBef>
              <a:buFontTx/>
              <a:buNone/>
            </a:pPr>
            <a:r>
              <a:rPr lang="zh-CN" altLang="en-US" sz="1800" b="1" dirty="0">
                <a:solidFill>
                  <a:srgbClr val="C00000"/>
                </a:solidFill>
                <a:latin typeface="宋体" panose="02010600030101010101" pitchFamily="2" charset="-122"/>
                <a:ea typeface="宋体" panose="02010600030101010101" pitchFamily="2" charset="-122"/>
              </a:rPr>
              <a:t>明确研究团队各自分工：</a:t>
            </a:r>
            <a:r>
              <a:rPr lang="zh-CN" altLang="en-US" sz="1800" dirty="0" smtClean="0">
                <a:latin typeface="宋体" panose="02010600030101010101" pitchFamily="2" charset="-122"/>
                <a:ea typeface="宋体" panose="02010600030101010101" pitchFamily="2" charset="-122"/>
              </a:rPr>
              <a:t>研究任务。</a:t>
            </a:r>
          </a:p>
          <a:p>
            <a:pPr marL="0" indent="0">
              <a:lnSpc>
                <a:spcPct val="220000"/>
              </a:lnSpc>
              <a:spcBef>
                <a:spcPts val="0"/>
              </a:spcBef>
              <a:buFontTx/>
              <a:buNone/>
            </a:pPr>
            <a:r>
              <a:rPr lang="zh-CN" altLang="en-US" sz="1800" b="1" dirty="0">
                <a:solidFill>
                  <a:srgbClr val="C00000"/>
                </a:solidFill>
                <a:latin typeface="宋体" panose="02010600030101010101" pitchFamily="2" charset="-122"/>
                <a:ea typeface="宋体" panose="02010600030101010101" pitchFamily="2" charset="-122"/>
              </a:rPr>
              <a:t>明确研究成果：</a:t>
            </a:r>
            <a:r>
              <a:rPr lang="zh-CN" altLang="en-US" sz="1800" dirty="0" smtClean="0">
                <a:latin typeface="宋体" panose="02010600030101010101" pitchFamily="2" charset="-122"/>
                <a:ea typeface="宋体" panose="02010600030101010101" pitchFamily="2" charset="-122"/>
              </a:rPr>
              <a:t>论文、调研报告。</a:t>
            </a:r>
          </a:p>
          <a:p>
            <a:pPr marL="0" indent="0">
              <a:lnSpc>
                <a:spcPct val="220000"/>
              </a:lnSpc>
              <a:spcBef>
                <a:spcPts val="0"/>
              </a:spcBef>
              <a:buFontTx/>
              <a:buNone/>
            </a:pPr>
            <a:r>
              <a:rPr lang="zh-CN" altLang="en-US" sz="1800" b="1" dirty="0">
                <a:solidFill>
                  <a:srgbClr val="C00000"/>
                </a:solidFill>
                <a:latin typeface="宋体" panose="02010600030101010101" pitchFamily="2" charset="-122"/>
                <a:ea typeface="宋体" panose="02010600030101010101" pitchFamily="2" charset="-122"/>
              </a:rPr>
              <a:t>明确研究条件：</a:t>
            </a:r>
            <a:r>
              <a:rPr lang="zh-CN" altLang="en-US" sz="1800" dirty="0" smtClean="0">
                <a:latin typeface="宋体" panose="02010600030101010101" pitchFamily="2" charset="-122"/>
                <a:ea typeface="宋体" panose="02010600030101010101" pitchFamily="2" charset="-122"/>
              </a:rPr>
              <a:t>经费、资料、工具等。</a:t>
            </a:r>
          </a:p>
        </p:txBody>
      </p:sp>
    </p:spTree>
    <p:extLst>
      <p:ext uri="{BB962C8B-B14F-4D97-AF65-F5344CB8AC3E}">
        <p14:creationId xmlns:p14="http://schemas.microsoft.com/office/powerpoint/2010/main" val="55299926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496793" y="93518"/>
            <a:ext cx="3408218"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课题的研究</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文本框 7"/>
          <p:cNvSpPr txBox="1"/>
          <p:nvPr/>
        </p:nvSpPr>
        <p:spPr>
          <a:xfrm>
            <a:off x="789383" y="900032"/>
            <a:ext cx="3518665"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四、制定详细行动计划</a:t>
            </a:r>
            <a:endParaRPr lang="zh-CN" altLang="en-US" sz="2400" dirty="0">
              <a:latin typeface="微软雅黑" panose="020B0503020204020204" pitchFamily="34" charset="-122"/>
              <a:ea typeface="微软雅黑" panose="020B0503020204020204" pitchFamily="34" charset="-122"/>
            </a:endParaRPr>
          </a:p>
        </p:txBody>
      </p:sp>
      <p:sp>
        <p:nvSpPr>
          <p:cNvPr id="5" name="Rectangle 3"/>
          <p:cNvSpPr txBox="1">
            <a:spLocks noChangeArrowheads="1"/>
          </p:cNvSpPr>
          <p:nvPr/>
        </p:nvSpPr>
        <p:spPr>
          <a:xfrm>
            <a:off x="1223016" y="1632410"/>
            <a:ext cx="7006584" cy="3335516"/>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00000"/>
              </a:lnSpc>
              <a:spcBef>
                <a:spcPts val="0"/>
              </a:spcBef>
              <a:buFontTx/>
              <a:buNone/>
            </a:pPr>
            <a:r>
              <a:rPr lang="zh-CN" altLang="en-US" sz="1800" b="1" dirty="0" smtClean="0">
                <a:latin typeface="宋体" panose="02010600030101010101" pitchFamily="2" charset="-122"/>
                <a:ea typeface="宋体" panose="02010600030101010101" pitchFamily="2" charset="-122"/>
              </a:rPr>
              <a:t>课题研究过程中，应注意几个问题：</a:t>
            </a:r>
          </a:p>
          <a:p>
            <a:pPr marL="0" indent="0">
              <a:lnSpc>
                <a:spcPct val="200000"/>
              </a:lnSpc>
              <a:spcBef>
                <a:spcPts val="0"/>
              </a:spcBef>
              <a:buFontTx/>
              <a:buNone/>
            </a:pPr>
            <a:r>
              <a:rPr lang="zh-CN" altLang="en-US" sz="1800" dirty="0" smtClean="0">
                <a:latin typeface="楷体_GB2312" pitchFamily="49" charset="-122"/>
                <a:ea typeface="楷体_GB2312" pitchFamily="49" charset="-122"/>
              </a:rPr>
              <a:t>    （</a:t>
            </a:r>
            <a:r>
              <a:rPr lang="en-US" altLang="zh-CN" sz="1800" dirty="0" smtClean="0">
                <a:latin typeface="楷体_GB2312" pitchFamily="49" charset="-122"/>
                <a:ea typeface="楷体_GB2312" pitchFamily="49" charset="-122"/>
              </a:rPr>
              <a:t>1</a:t>
            </a:r>
            <a:r>
              <a:rPr lang="zh-CN" altLang="en-US" sz="1800" dirty="0" smtClean="0">
                <a:latin typeface="楷体_GB2312" pitchFamily="49" charset="-122"/>
                <a:ea typeface="楷体_GB2312" pitchFamily="49" charset="-122"/>
              </a:rPr>
              <a:t>）</a:t>
            </a:r>
            <a:r>
              <a:rPr lang="zh-CN" altLang="en-US" sz="1800" dirty="0" smtClean="0">
                <a:latin typeface="仿宋_GB2312" pitchFamily="49" charset="-122"/>
                <a:ea typeface="仿宋_GB2312" pitchFamily="49" charset="-122"/>
              </a:rPr>
              <a:t>发挥每个课题组成员的积极性、创造性，集思广益；</a:t>
            </a:r>
          </a:p>
          <a:p>
            <a:pPr marL="0" indent="0">
              <a:lnSpc>
                <a:spcPct val="200000"/>
              </a:lnSpc>
              <a:spcBef>
                <a:spcPts val="0"/>
              </a:spcBef>
              <a:buFontTx/>
              <a:buNone/>
            </a:pPr>
            <a:r>
              <a:rPr lang="zh-CN" altLang="en-US" sz="1800" dirty="0" smtClean="0">
                <a:latin typeface="仿宋_GB2312" pitchFamily="49" charset="-122"/>
                <a:ea typeface="仿宋_GB2312" pitchFamily="49" charset="-122"/>
              </a:rPr>
              <a:t>    （</a:t>
            </a:r>
            <a:r>
              <a:rPr lang="en-US" altLang="zh-CN" sz="1800" dirty="0" smtClean="0">
                <a:latin typeface="仿宋_GB2312" pitchFamily="49" charset="-122"/>
                <a:ea typeface="仿宋_GB2312" pitchFamily="49" charset="-122"/>
              </a:rPr>
              <a:t>2</a:t>
            </a:r>
            <a:r>
              <a:rPr lang="zh-CN" altLang="en-US" sz="1800" dirty="0" smtClean="0">
                <a:latin typeface="仿宋_GB2312" pitchFamily="49" charset="-122"/>
                <a:ea typeface="仿宋_GB2312" pitchFamily="49" charset="-122"/>
              </a:rPr>
              <a:t>）尽可能做到预想周全，措施完善，方法得力；</a:t>
            </a:r>
          </a:p>
          <a:p>
            <a:pPr marL="0" indent="0">
              <a:lnSpc>
                <a:spcPct val="200000"/>
              </a:lnSpc>
              <a:spcBef>
                <a:spcPts val="0"/>
              </a:spcBef>
              <a:buFontTx/>
              <a:buNone/>
            </a:pPr>
            <a:r>
              <a:rPr lang="zh-CN" altLang="en-US" sz="1800" dirty="0" smtClean="0">
                <a:latin typeface="仿宋_GB2312" pitchFamily="49" charset="-122"/>
                <a:ea typeface="仿宋_GB2312" pitchFamily="49" charset="-122"/>
              </a:rPr>
              <a:t>    （</a:t>
            </a:r>
            <a:r>
              <a:rPr lang="en-US" altLang="zh-CN" sz="1800" dirty="0" smtClean="0">
                <a:latin typeface="仿宋_GB2312" pitchFamily="49" charset="-122"/>
                <a:ea typeface="仿宋_GB2312" pitchFamily="49" charset="-122"/>
              </a:rPr>
              <a:t>3</a:t>
            </a:r>
            <a:r>
              <a:rPr lang="zh-CN" altLang="en-US" sz="1800" dirty="0" smtClean="0">
                <a:latin typeface="仿宋_GB2312" pitchFamily="49" charset="-122"/>
                <a:ea typeface="仿宋_GB2312" pitchFamily="49" charset="-122"/>
              </a:rPr>
              <a:t>）增加一个预备性研究阶段，如调查等；</a:t>
            </a:r>
          </a:p>
          <a:p>
            <a:pPr marL="0" indent="0">
              <a:lnSpc>
                <a:spcPct val="200000"/>
              </a:lnSpc>
              <a:spcBef>
                <a:spcPts val="0"/>
              </a:spcBef>
              <a:buFontTx/>
              <a:buNone/>
            </a:pPr>
            <a:r>
              <a:rPr lang="zh-CN" altLang="en-US" sz="1800" dirty="0" smtClean="0">
                <a:latin typeface="仿宋_GB2312" pitchFamily="49" charset="-122"/>
                <a:ea typeface="仿宋_GB2312" pitchFamily="49" charset="-122"/>
              </a:rPr>
              <a:t>    （</a:t>
            </a:r>
            <a:r>
              <a:rPr lang="en-US" altLang="zh-CN" sz="1800" dirty="0" smtClean="0">
                <a:latin typeface="仿宋_GB2312" pitchFamily="49" charset="-122"/>
                <a:ea typeface="仿宋_GB2312" pitchFamily="49" charset="-122"/>
              </a:rPr>
              <a:t>4</a:t>
            </a:r>
            <a:r>
              <a:rPr lang="zh-CN" altLang="en-US" sz="1800" dirty="0" smtClean="0">
                <a:latin typeface="仿宋_GB2312" pitchFamily="49" charset="-122"/>
                <a:ea typeface="仿宋_GB2312" pitchFamily="49" charset="-122"/>
              </a:rPr>
              <a:t>）实事求是，留有余地。</a:t>
            </a:r>
          </a:p>
          <a:p>
            <a:pPr marL="0" indent="0">
              <a:lnSpc>
                <a:spcPct val="200000"/>
              </a:lnSpc>
              <a:spcBef>
                <a:spcPts val="0"/>
              </a:spcBef>
              <a:buFontTx/>
              <a:buNone/>
            </a:pPr>
            <a:r>
              <a:rPr lang="zh-CN" altLang="en-US" sz="1800" dirty="0" smtClean="0">
                <a:latin typeface="仿宋_GB2312" pitchFamily="49" charset="-122"/>
                <a:ea typeface="仿宋_GB2312" pitchFamily="49" charset="-122"/>
              </a:rPr>
              <a:t>     </a:t>
            </a:r>
          </a:p>
        </p:txBody>
      </p:sp>
    </p:spTree>
    <p:extLst>
      <p:ext uri="{BB962C8B-B14F-4D97-AF65-F5344CB8AC3E}">
        <p14:creationId xmlns:p14="http://schemas.microsoft.com/office/powerpoint/2010/main" val="79931628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b4c7732435421dbf6a6252843a45f9a13ab19dc0"/>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3505</TotalTime>
  <Words>17508</Words>
  <Application>Microsoft Office PowerPoint</Application>
  <PresentationFormat>全屏显示(4:3)</PresentationFormat>
  <Paragraphs>995</Paragraphs>
  <Slides>128</Slides>
  <Notes>1</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128</vt:i4>
      </vt:variant>
    </vt:vector>
  </HeadingPairs>
  <TitlesOfParts>
    <vt:vector size="143" baseType="lpstr">
      <vt:lpstr>新細明體</vt:lpstr>
      <vt:lpstr>仿宋_GB2312</vt:lpstr>
      <vt:lpstr>黑体</vt:lpstr>
      <vt:lpstr>华文新魏</vt:lpstr>
      <vt:lpstr>楷体</vt:lpstr>
      <vt:lpstr>楷体_GB2312</vt:lpstr>
      <vt:lpstr>宋体</vt:lpstr>
      <vt:lpstr>微软雅黑</vt:lpstr>
      <vt:lpstr>Arial</vt:lpstr>
      <vt:lpstr>Calibri</vt:lpstr>
      <vt:lpstr>Calibri Light</vt:lpstr>
      <vt:lpstr>Symbol</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yeshaojun5056@163.com</dc:creator>
  <cp:lastModifiedBy>MrWu</cp:lastModifiedBy>
  <cp:revision>280</cp:revision>
  <dcterms:created xsi:type="dcterms:W3CDTF">2015-07-20T08:12:29Z</dcterms:created>
  <dcterms:modified xsi:type="dcterms:W3CDTF">2016-08-03T14:49:22Z</dcterms:modified>
</cp:coreProperties>
</file>